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59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y="5143500" cx="9144000"/>
  <p:notesSz cx="6858000" cy="9144000"/>
  <p:embeddedFontLst>
    <p:embeddedFont>
      <p:font typeface="Raleway"/>
      <p:regular r:id="rId21"/>
      <p:bold r:id="rId22"/>
      <p:italic r:id="rId23"/>
      <p:boldItalic r:id="rId24"/>
    </p:embeddedFont>
    <p:embeddedFont>
      <p:font typeface="Raleway SemiBold"/>
      <p:regular r:id="rId25"/>
      <p:bold r:id="rId26"/>
      <p:italic r:id="rId27"/>
      <p:boldItalic r:id="rId28"/>
    </p:embeddedFont>
    <p:embeddedFont>
      <p:font typeface="Roboto"/>
      <p:regular r:id="rId29"/>
      <p:bold r:id="rId30"/>
      <p:italic r:id="rId31"/>
      <p:boldItalic r:id="rId32"/>
    </p:embeddedFont>
    <p:embeddedFont>
      <p:font typeface="Helvetica Neue"/>
      <p:regular r:id="rId33"/>
      <p:bold r:id="rId34"/>
      <p:italic r:id="rId35"/>
      <p:boldItalic r:id="rId36"/>
    </p:embeddedFont>
    <p:embeddedFont>
      <p:font typeface="Century Gothic"/>
      <p:regular r:id="rId37"/>
      <p:bold r:id="rId38"/>
      <p:italic r:id="rId39"/>
      <p:boldItalic r:id="rId4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http://customooxmlschemas.google.com/">
      <go:slidesCustomData xmlns:go="http://customooxmlschemas.google.com/" r:id="rId41" roundtripDataSignature="AMtx7mghtkwgNyQtBf3QXWrZWoz+x464B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124F1A03-D233-4CFF-9C0B-A86EF86409BD}">
  <a:tblStyle styleId="{124F1A03-D233-4CFF-9C0B-A86EF86409BD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CenturyGothic-boldItalic.fntdata"/><Relationship Id="rId20" Type="http://schemas.openxmlformats.org/officeDocument/2006/relationships/slide" Target="slides/slide13.xml"/><Relationship Id="rId41" Type="http://customschemas.google.com/relationships/presentationmetadata" Target="metadata"/><Relationship Id="rId22" Type="http://schemas.openxmlformats.org/officeDocument/2006/relationships/font" Target="fonts/Raleway-bold.fntdata"/><Relationship Id="rId21" Type="http://schemas.openxmlformats.org/officeDocument/2006/relationships/font" Target="fonts/Raleway-regular.fntdata"/><Relationship Id="rId24" Type="http://schemas.openxmlformats.org/officeDocument/2006/relationships/font" Target="fonts/Raleway-boldItalic.fntdata"/><Relationship Id="rId23" Type="http://schemas.openxmlformats.org/officeDocument/2006/relationships/font" Target="fonts/Raleway-italic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bold.fntdata"/><Relationship Id="rId25" Type="http://schemas.openxmlformats.org/officeDocument/2006/relationships/font" Target="fonts/RalewaySemiBold-regular.fntdata"/><Relationship Id="rId28" Type="http://schemas.openxmlformats.org/officeDocument/2006/relationships/font" Target="fonts/RalewaySemiBold-boldItalic.fntdata"/><Relationship Id="rId27" Type="http://schemas.openxmlformats.org/officeDocument/2006/relationships/font" Target="fonts/RalewaySemiBold-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Roboto-regular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Roboto-italic.fntdata"/><Relationship Id="rId30" Type="http://schemas.openxmlformats.org/officeDocument/2006/relationships/font" Target="fonts/Roboto-bold.fntdata"/><Relationship Id="rId11" Type="http://schemas.openxmlformats.org/officeDocument/2006/relationships/slide" Target="slides/slide4.xml"/><Relationship Id="rId33" Type="http://schemas.openxmlformats.org/officeDocument/2006/relationships/font" Target="fonts/HelveticaNeue-regular.fntdata"/><Relationship Id="rId10" Type="http://schemas.openxmlformats.org/officeDocument/2006/relationships/slide" Target="slides/slide3.xml"/><Relationship Id="rId32" Type="http://schemas.openxmlformats.org/officeDocument/2006/relationships/font" Target="fonts/Roboto-boldItalic.fntdata"/><Relationship Id="rId13" Type="http://schemas.openxmlformats.org/officeDocument/2006/relationships/slide" Target="slides/slide6.xml"/><Relationship Id="rId35" Type="http://schemas.openxmlformats.org/officeDocument/2006/relationships/font" Target="fonts/HelveticaNeue-italic.fntdata"/><Relationship Id="rId12" Type="http://schemas.openxmlformats.org/officeDocument/2006/relationships/slide" Target="slides/slide5.xml"/><Relationship Id="rId34" Type="http://schemas.openxmlformats.org/officeDocument/2006/relationships/font" Target="fonts/HelveticaNeue-bold.fntdata"/><Relationship Id="rId15" Type="http://schemas.openxmlformats.org/officeDocument/2006/relationships/slide" Target="slides/slide8.xml"/><Relationship Id="rId37" Type="http://schemas.openxmlformats.org/officeDocument/2006/relationships/font" Target="fonts/CenturyGothic-regular.fntdata"/><Relationship Id="rId14" Type="http://schemas.openxmlformats.org/officeDocument/2006/relationships/slide" Target="slides/slide7.xml"/><Relationship Id="rId36" Type="http://schemas.openxmlformats.org/officeDocument/2006/relationships/font" Target="fonts/HelveticaNeue-boldItalic.fntdata"/><Relationship Id="rId17" Type="http://schemas.openxmlformats.org/officeDocument/2006/relationships/slide" Target="slides/slide10.xml"/><Relationship Id="rId39" Type="http://schemas.openxmlformats.org/officeDocument/2006/relationships/font" Target="fonts/CenturyGothic-italic.fntdata"/><Relationship Id="rId16" Type="http://schemas.openxmlformats.org/officeDocument/2006/relationships/slide" Target="slides/slide9.xml"/><Relationship Id="rId38" Type="http://schemas.openxmlformats.org/officeDocument/2006/relationships/font" Target="fonts/CenturyGothic-bold.fntdata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8" name="Google Shape;118;p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8" name="Google Shape;138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2" name="Google Shape;152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6" name="Google Shape;166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1" name="Google Shape;181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9" name="Google Shape;189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3" name="Google Shape;203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6" name="Google Shape;216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0" name="Google Shape;230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0" name="Google Shape;240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9" name="Google Shape;259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5" name="Google Shape;275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1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15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8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18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0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30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30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30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1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31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31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2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4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34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34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3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35"/>
          <p:cNvPicPr preferRelativeResize="0"/>
          <p:nvPr/>
        </p:nvPicPr>
        <p:blipFill rotWithShape="1">
          <a:blip r:embed="rId2">
            <a:alphaModFix/>
          </a:blip>
          <a:srcRect b="4320" l="0" r="2181" t="1754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35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35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35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35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3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36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36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36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3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3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3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7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7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9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9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0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22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22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4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24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5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6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6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6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7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8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8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3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4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jpg"/><Relationship Id="rId4" Type="http://schemas.openxmlformats.org/officeDocument/2006/relationships/image" Target="../media/image4.png"/><Relationship Id="rId5" Type="http://schemas.openxmlformats.org/officeDocument/2006/relationships/image" Target="../media/image6.png"/><Relationship Id="rId6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png"/><Relationship Id="rId4" Type="http://schemas.openxmlformats.org/officeDocument/2006/relationships/image" Target="../media/image1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0.png"/><Relationship Id="rId4" Type="http://schemas.openxmlformats.org/officeDocument/2006/relationships/image" Target="../media/image22.png"/><Relationship Id="rId9" Type="http://schemas.openxmlformats.org/officeDocument/2006/relationships/image" Target="../media/image24.png"/><Relationship Id="rId5" Type="http://schemas.openxmlformats.org/officeDocument/2006/relationships/image" Target="../media/image19.png"/><Relationship Id="rId6" Type="http://schemas.openxmlformats.org/officeDocument/2006/relationships/image" Target="../media/image21.png"/><Relationship Id="rId7" Type="http://schemas.openxmlformats.org/officeDocument/2006/relationships/image" Target="../media/image23.png"/><Relationship Id="rId8" Type="http://schemas.openxmlformats.org/officeDocument/2006/relationships/image" Target="../media/image1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7.png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"/>
          <p:cNvSpPr txBox="1"/>
          <p:nvPr>
            <p:ph type="title"/>
          </p:nvPr>
        </p:nvSpPr>
        <p:spPr>
          <a:xfrm>
            <a:off x="457199" y="1655351"/>
            <a:ext cx="4251300" cy="115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>
                <a:solidFill>
                  <a:schemeClr val="dk1"/>
                </a:solidFill>
              </a:rPr>
              <a:t>“АэроКонтроль”</a:t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1800">
                <a:solidFill>
                  <a:schemeClr val="dk1"/>
                </a:solidFill>
              </a:rPr>
              <a:t>Цифровые технологии контроля состояния полей</a:t>
            </a:r>
            <a:endParaRPr sz="1800"/>
          </a:p>
        </p:txBody>
      </p:sp>
      <p:sp>
        <p:nvSpPr>
          <p:cNvPr id="105" name="Google Shape;105;p1"/>
          <p:cNvSpPr txBox="1"/>
          <p:nvPr>
            <p:ph idx="1" type="body"/>
          </p:nvPr>
        </p:nvSpPr>
        <p:spPr>
          <a:xfrm flipH="1">
            <a:off x="520825" y="3788107"/>
            <a:ext cx="3825000" cy="79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lang="ru"/>
              <a:t>Разработка мобильного приложения для проведения полевых обследований и контроля состояния полей и растений </a:t>
            </a:r>
            <a:endParaRPr/>
          </a:p>
        </p:txBody>
      </p:sp>
      <p:pic>
        <p:nvPicPr>
          <p:cNvPr id="106" name="Google Shape;106;p1"/>
          <p:cNvPicPr preferRelativeResize="0"/>
          <p:nvPr/>
        </p:nvPicPr>
        <p:blipFill rotWithShape="1">
          <a:blip r:embed="rId3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1" name="Google Shape;111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44711" y="3638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" name="Google Shape;114;p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" name="Google Shape;115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761456" y="177025"/>
            <a:ext cx="2315767" cy="8705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2"/>
          <p:cNvSpPr txBox="1"/>
          <p:nvPr>
            <p:ph idx="1" type="body"/>
          </p:nvPr>
        </p:nvSpPr>
        <p:spPr>
          <a:xfrm>
            <a:off x="119850" y="1612947"/>
            <a:ext cx="6621300" cy="224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400"/>
              <a:buFont typeface="Raleway"/>
              <a:buChar char="●"/>
            </a:pPr>
            <a:r>
              <a:rPr lang="ru" sz="1400">
                <a:solidFill>
                  <a:srgbClr val="132C40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Каждый второй фермер тратит более 3 часов в день для отслеживания своего угодья. Наш проект предлагает</a:t>
            </a:r>
            <a:r>
              <a:rPr lang="ru" sz="14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нивелировать недостатки, связанные с потерей урожая, рациональным использованием топлива, сохранением экологического баланса и человеческого ресурса, а также своевременной реализацией продукции с помощью приложения для беспилотного летательного аппарата.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2" name="Google Shape;122;p2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" name="Google Shape;123;p2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6" name="Google Shape;126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9" name="Google Shape;129;p2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0" name="Google Shape;130;p2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1" name="Google Shape;131;p2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2" name="Google Shape;132;p2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1" name="Google Shape;141;p3"/>
          <p:cNvSpPr txBox="1"/>
          <p:nvPr>
            <p:ph idx="1" type="body"/>
          </p:nvPr>
        </p:nvSpPr>
        <p:spPr>
          <a:xfrm>
            <a:off x="456818" y="227073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794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400"/>
              <a:buChar char="●"/>
            </a:pPr>
            <a:r>
              <a:rPr lang="ru" sz="1400">
                <a:solidFill>
                  <a:srgbClr val="132C40"/>
                </a:solidFill>
                <a:highlight>
                  <a:srgbClr val="FFFFFF"/>
                </a:highlight>
              </a:rPr>
              <a:t>Сельскохозяйственные производители (АО,ООО,СПК,КФХ,ЛПХ) использующие инновационные подходы в сельском хозяйстве, имеющие площади посевов более 10 гектар, находящиеся в Омске и Омской области.</a:t>
            </a:r>
            <a:endParaRPr sz="14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42" name="Google Shape;142;p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3" name="Google Shape;143;p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49" name="Google Shape;149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"/>
          <p:cNvSpPr txBox="1"/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5" name="Google Shape;155;p4"/>
          <p:cNvSpPr txBox="1"/>
          <p:nvPr>
            <p:ph idx="1" type="body"/>
          </p:nvPr>
        </p:nvSpPr>
        <p:spPr>
          <a:xfrm>
            <a:off x="401725" y="2228525"/>
            <a:ext cx="7997700" cy="15900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highlight>
                <a:srgbClr val="F0F2F5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400"/>
              <a:buChar char="●"/>
            </a:pPr>
            <a:r>
              <a:rPr lang="ru" sz="1400">
                <a:solidFill>
                  <a:srgbClr val="132C40"/>
                </a:solidFill>
                <a:highlight>
                  <a:schemeClr val="lt1"/>
                </a:highlight>
              </a:rPr>
              <a:t>Множество</a:t>
            </a:r>
            <a:r>
              <a:rPr lang="ru" sz="1400">
                <a:solidFill>
                  <a:srgbClr val="132C40"/>
                </a:solidFill>
                <a:highlight>
                  <a:schemeClr val="lt1"/>
                </a:highlight>
              </a:rPr>
              <a:t> фермеров тратят более 3 часов в день для отслеживания своего угодья. В этот период входит время в пути, а также обследование и контроль состояния полей.   Проблема сельхозпроизводителей связана с </a:t>
            </a:r>
            <a:r>
              <a:rPr lang="ru" sz="1400">
                <a:solidFill>
                  <a:srgbClr val="132C40"/>
                </a:solidFill>
              </a:rPr>
              <a:t>потерей времени и ресурсов на контроль качества состояния угодий, а также труднодоступность при плохих погодных условиях.</a:t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56" name="Google Shape;156;p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7" name="Google Shape;157;p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4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3" name="Google Shape;163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5"/>
          <p:cNvSpPr txBox="1"/>
          <p:nvPr>
            <p:ph type="title"/>
          </p:nvPr>
        </p:nvSpPr>
        <p:spPr>
          <a:xfrm>
            <a:off x="457192" y="1335019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69" name="Google Shape;169;p5"/>
          <p:cNvSpPr txBox="1"/>
          <p:nvPr>
            <p:ph idx="1" type="body"/>
          </p:nvPr>
        </p:nvSpPr>
        <p:spPr>
          <a:xfrm>
            <a:off x="401725" y="1871513"/>
            <a:ext cx="3428700" cy="20679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132C40"/>
                </a:solidFill>
              </a:rPr>
              <a:t> </a:t>
            </a:r>
            <a:endParaRPr sz="1400">
              <a:solidFill>
                <a:srgbClr val="132C40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400"/>
              <a:buChar char="●"/>
            </a:pPr>
            <a:r>
              <a:rPr lang="ru" sz="1400">
                <a:solidFill>
                  <a:srgbClr val="132C40"/>
                </a:solidFill>
              </a:rPr>
              <a:t> Мы представляем проект, связанный с разработкой мобильного приложения синхронизированное с БАС для контроля и своевременного мониторинга посевных площадей.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70" name="Google Shape;170;p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1" name="Google Shape;171;p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5"/>
          <p:cNvSpPr/>
          <p:nvPr/>
        </p:nvSpPr>
        <p:spPr>
          <a:xfrm>
            <a:off x="457193" y="518694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" name="Google Shape;175;p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7" name="Google Shape;177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1171" y="592686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22825" y="1132625"/>
            <a:ext cx="3914984" cy="3768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6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4" name="Google Shape;184;p6"/>
          <p:cNvSpPr txBox="1"/>
          <p:nvPr/>
        </p:nvSpPr>
        <p:spPr>
          <a:xfrm>
            <a:off x="320250" y="1663725"/>
            <a:ext cx="8904600" cy="245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М</a:t>
            </a:r>
            <a:r>
              <a:rPr b="1" lang="ru" sz="13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ы, команда “АэроКонтроль” помогаем </a:t>
            </a:r>
            <a:r>
              <a:rPr b="1" i="0" lang="ru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клиентам</a:t>
            </a:r>
            <a:r>
              <a:rPr lang="ru" sz="13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, таким как сельскохозяйственные производители</a:t>
            </a:r>
            <a:endParaRPr sz="13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sz="13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ru" sz="13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 ситуации</a:t>
            </a:r>
            <a:r>
              <a:rPr lang="ru" sz="13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i="0" lang="ru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необходимости контроля за сель</a:t>
            </a:r>
            <a:r>
              <a:rPr lang="ru" sz="13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хозугодьями</a:t>
            </a:r>
            <a:r>
              <a:rPr i="0" lang="ru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для повышени</a:t>
            </a:r>
            <a:r>
              <a:rPr lang="ru" sz="13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я</a:t>
            </a:r>
            <a:r>
              <a:rPr i="0" lang="ru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их производительности</a:t>
            </a:r>
            <a:r>
              <a:rPr lang="ru" sz="13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  <a:endParaRPr sz="13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sz="13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ru" sz="13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Решаем проблему</a:t>
            </a:r>
            <a:r>
              <a:rPr lang="ru" sz="13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потери времени и ресурсов на контроль качества состояния угодий, а также труднодоступность при плохих погодных условиях, </a:t>
            </a:r>
            <a:endParaRPr sz="13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sz="13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 помощью</a:t>
            </a:r>
            <a:r>
              <a:rPr i="0" lang="ru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технологии </a:t>
            </a:r>
            <a:r>
              <a:rPr lang="ru" sz="13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мобильного приложения и беспилотных авиационных систем. </a:t>
            </a:r>
            <a:endParaRPr sz="13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sz="13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ru" sz="13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Ц</a:t>
            </a:r>
            <a:r>
              <a:rPr b="1" i="0" lang="ru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енность</a:t>
            </a:r>
            <a:r>
              <a:rPr lang="ru" sz="13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нашего предложения состоит в экономии ресурсов, времени и повышении качества продукции.</a:t>
            </a:r>
            <a:endParaRPr i="0" sz="13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5" name="Google Shape;185;p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6" name="Google Shape;186;p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2" name="Google Shape;192;p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7"/>
          <p:cNvSpPr/>
          <p:nvPr/>
        </p:nvSpPr>
        <p:spPr>
          <a:xfrm>
            <a:off x="516793" y="65399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7"/>
          <p:cNvSpPr txBox="1"/>
          <p:nvPr/>
        </p:nvSpPr>
        <p:spPr>
          <a:xfrm>
            <a:off x="401713" y="1653450"/>
            <a:ext cx="3325500" cy="24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 SemiBold"/>
              <a:buChar char="❏"/>
            </a:pPr>
            <a:r>
              <a:rPr lang="ru" sz="1200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Количество сельхозпроизводителей в России 150 000</a:t>
            </a:r>
            <a:endParaRPr sz="1200">
              <a:solidFill>
                <a:schemeClr val="dk2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 SemiBold"/>
              <a:buChar char="❏"/>
            </a:pPr>
            <a:r>
              <a:rPr lang="ru" sz="1200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Количество сельхозпроизводителей в Омской области 2000 </a:t>
            </a:r>
            <a:endParaRPr sz="1200">
              <a:solidFill>
                <a:schemeClr val="dk2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 SemiBold"/>
              <a:buChar char="❏"/>
            </a:pPr>
            <a:r>
              <a:rPr lang="ru" sz="1200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Цена за пользование приложением 2000/мес, 24 000/год</a:t>
            </a:r>
            <a:endParaRPr sz="1200">
              <a:solidFill>
                <a:schemeClr val="dk2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            2000*24 000= 48 000 000</a:t>
            </a:r>
            <a:endParaRPr sz="1200">
              <a:solidFill>
                <a:schemeClr val="dk2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 SemiBold"/>
              <a:buChar char="❏"/>
            </a:pPr>
            <a:r>
              <a:rPr lang="ru" sz="1200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5% от общей суммы Омской области составляет 2 400 000</a:t>
            </a:r>
            <a:endParaRPr sz="1200">
              <a:solidFill>
                <a:schemeClr val="dk2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95" name="Google Shape;195;p7"/>
          <p:cNvSpPr txBox="1"/>
          <p:nvPr>
            <p:ph type="title"/>
          </p:nvPr>
        </p:nvSpPr>
        <p:spPr>
          <a:xfrm>
            <a:off x="516792" y="61950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6" name="Google Shape;196;p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7" name="Google Shape;197;p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" name="Google Shape;198;p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" name="Google Shape;199;p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00" name="Google Shape;200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7525" y="966925"/>
            <a:ext cx="4394531" cy="3922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6" name="Google Shape;206;p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8"/>
          <p:cNvSpPr/>
          <p:nvPr/>
        </p:nvSpPr>
        <p:spPr>
          <a:xfrm>
            <a:off x="456826" y="1270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8"/>
          <p:cNvSpPr txBox="1"/>
          <p:nvPr/>
        </p:nvSpPr>
        <p:spPr>
          <a:xfrm>
            <a:off x="488944" y="2340288"/>
            <a:ext cx="6936600" cy="163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400"/>
              <a:buFont typeface="Raleway"/>
              <a:buChar char="●"/>
            </a:pPr>
            <a:r>
              <a:rPr lang="ru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“Агроном”, “Агробаза-сорняк,насекомые”, “Дневник Агронома”.</a:t>
            </a:r>
            <a:endParaRPr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400"/>
              <a:buFont typeface="Raleway"/>
              <a:buChar char="●"/>
            </a:pPr>
            <a:r>
              <a:rPr lang="ru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Их преимущество заключается в том, что они давно находятся на рынке. Слабой стороной этих продуктов является то, что в их функционал не входит использование БАС, а только электронная карта полей.</a:t>
            </a:r>
            <a:endParaRPr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400"/>
              <a:buFont typeface="Raleway"/>
              <a:buChar char="●"/>
            </a:pPr>
            <a:r>
              <a:rPr lang="ru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Наша команда предлагает разработку мобильного приложения с использованием дронов для дистанционного мониторинга полей.</a:t>
            </a:r>
            <a:endParaRPr b="0" i="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9" name="Google Shape;209;p8"/>
          <p:cNvSpPr txBox="1"/>
          <p:nvPr>
            <p:ph type="title"/>
          </p:nvPr>
        </p:nvSpPr>
        <p:spPr>
          <a:xfrm>
            <a:off x="456825" y="1235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0" name="Google Shape;210;p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p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" name="Google Shape;212;p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" name="Google Shape;213;p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9"/>
          <p:cNvSpPr txBox="1"/>
          <p:nvPr/>
        </p:nvSpPr>
        <p:spPr>
          <a:xfrm>
            <a:off x="203625" y="1317525"/>
            <a:ext cx="8526600" cy="21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5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Подписка на приложение</a:t>
            </a:r>
            <a:r>
              <a:rPr lang="ru" sz="15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“АэроКонтроль“ </a:t>
            </a:r>
            <a:endParaRPr sz="15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5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Мы работаем на рынке В2В</a:t>
            </a:r>
            <a:endParaRPr sz="15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5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Наша целевая аудитория 50 компаний</a:t>
            </a:r>
            <a:endParaRPr sz="15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5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Подписка для пользования приложением  будет стоить 2000 р/месяц - 24 000 р/ год</a:t>
            </a:r>
            <a:endParaRPr sz="15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5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Сможем заработать в первый год взяв 5% от общей суммы 2 400 000 руб</a:t>
            </a:r>
            <a:endParaRPr sz="15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t/>
            </a:r>
            <a:endParaRPr>
              <a:solidFill>
                <a:schemeClr val="dk2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9" name="Google Shape;219;p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0" name="Google Shape;220;p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9"/>
          <p:cNvSpPr/>
          <p:nvPr/>
        </p:nvSpPr>
        <p:spPr>
          <a:xfrm>
            <a:off x="457201" y="671025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9"/>
          <p:cNvSpPr txBox="1"/>
          <p:nvPr>
            <p:ph type="title"/>
          </p:nvPr>
        </p:nvSpPr>
        <p:spPr>
          <a:xfrm>
            <a:off x="457201" y="671025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БИЗНЕС-МОДЕЛЬ*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3" name="Google Shape;223;p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27" name="Google Shape;227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80050" y="2713400"/>
            <a:ext cx="2501876" cy="244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0"/>
          <p:cNvSpPr txBox="1"/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3" name="Google Shape;233;p10"/>
          <p:cNvSpPr txBox="1"/>
          <p:nvPr>
            <p:ph idx="1" type="body"/>
          </p:nvPr>
        </p:nvSpPr>
        <p:spPr>
          <a:xfrm>
            <a:off x="457193" y="1566106"/>
            <a:ext cx="7993200" cy="300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500"/>
          </a:p>
          <a:p>
            <a:pPr indent="0" lvl="0" marL="0" rtl="0" algn="just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500"/>
              <a:t>Проработана идея разработки приложения. Сделан интерфейс главного экрана мобильного приложения. Находимся на стадии разработки мер по обеспечению нашего приложения  безопасностью и составления сметы проекта.</a:t>
            </a:r>
            <a:endParaRPr sz="15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5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234" name="Google Shape;234;p1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p1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" name="Google Shape;236;p1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" name="Google Shape;237;p1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1"/>
          <p:cNvSpPr txBox="1"/>
          <p:nvPr>
            <p:ph type="title"/>
          </p:nvPr>
        </p:nvSpPr>
        <p:spPr>
          <a:xfrm>
            <a:off x="457192" y="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43" name="Google Shape;243;p11"/>
          <p:cNvGraphicFramePr/>
          <p:nvPr/>
        </p:nvGraphicFramePr>
        <p:xfrm>
          <a:off x="230885" y="5995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{124F1A03-D233-4CFF-9C0B-A86EF86409BD}</a:tableStyleId>
              </a:tblPr>
              <a:tblGrid>
                <a:gridCol w="2539350"/>
                <a:gridCol w="2539350"/>
                <a:gridCol w="2539350"/>
              </a:tblGrid>
              <a:tr h="3201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779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Киммель Марина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79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Хомякова Елизавета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Мурашова Анна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Передник София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79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Незговорова Мария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79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Экономист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Раевская Дарья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79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Тестировщик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Трайбер Дмитрий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44" name="Google Shape;244;p1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5" name="Google Shape;245;p1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1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" name="Google Shape;247;p1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8" name="Google Shape;248;p1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" name="Google Shape;249;p1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50" name="Google Shape;250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29838" y="1803438"/>
            <a:ext cx="617151" cy="821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81349" y="1787750"/>
            <a:ext cx="480029" cy="853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41374" y="1787765"/>
            <a:ext cx="480025" cy="8533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11"/>
          <p:cNvPicPr preferRelativeResize="0"/>
          <p:nvPr/>
        </p:nvPicPr>
        <p:blipFill rotWithShape="1">
          <a:blip r:embed="rId6">
            <a:alphaModFix/>
          </a:blip>
          <a:srcRect b="0" l="0" r="22420" t="29338"/>
          <a:stretch/>
        </p:blipFill>
        <p:spPr>
          <a:xfrm>
            <a:off x="6312950" y="2655775"/>
            <a:ext cx="676850" cy="7759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11"/>
          <p:cNvPicPr preferRelativeResize="0"/>
          <p:nvPr/>
        </p:nvPicPr>
        <p:blipFill rotWithShape="1">
          <a:blip r:embed="rId7">
            <a:alphaModFix/>
          </a:blip>
          <a:srcRect b="19562" l="0" r="20502" t="0"/>
          <a:stretch/>
        </p:blipFill>
        <p:spPr>
          <a:xfrm>
            <a:off x="6342800" y="950055"/>
            <a:ext cx="617149" cy="832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11"/>
          <p:cNvPicPr preferRelativeResize="0"/>
          <p:nvPr/>
        </p:nvPicPr>
        <p:blipFill rotWithShape="1">
          <a:blip r:embed="rId8">
            <a:alphaModFix/>
          </a:blip>
          <a:srcRect b="0" l="0" r="24919" t="0"/>
          <a:stretch/>
        </p:blipFill>
        <p:spPr>
          <a:xfrm>
            <a:off x="6342788" y="4215700"/>
            <a:ext cx="617152" cy="775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1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342813" y="3436275"/>
            <a:ext cx="617126" cy="7749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2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62" name="Google Shape;262;p12"/>
          <p:cNvSpPr txBox="1"/>
          <p:nvPr>
            <p:ph idx="1" type="body"/>
          </p:nvPr>
        </p:nvSpPr>
        <p:spPr>
          <a:xfrm>
            <a:off x="456825" y="1433725"/>
            <a:ext cx="7973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6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rgbClr val="132C40"/>
                </a:solidFill>
              </a:rPr>
              <a:t> 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63" name="Google Shape;263;p1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" name="Google Shape;264;p1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12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6" name="Google Shape;266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1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" name="Google Shape;268;p1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9" name="Google Shape;269;p1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0" name="Google Shape;270;p1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71" name="Google Shape;271;p12"/>
          <p:cNvGraphicFramePr/>
          <p:nvPr/>
        </p:nvGraphicFramePr>
        <p:xfrm>
          <a:off x="577310" y="20885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{124F1A03-D233-4CFF-9C0B-A86EF86409BD}</a:tableStyleId>
              </a:tblPr>
              <a:tblGrid>
                <a:gridCol w="3341400"/>
                <a:gridCol w="1679950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Продумываем перечень функций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1 неделя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Мурашова Анна, Передник София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Разработка интерфейса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2 неделя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Раевская Дарья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Обеспечение безопасности приложения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3 неделя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Киммель Марина, Хомякова Елизавета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272" name="Google Shape;272;p12"/>
          <p:cNvGraphicFramePr/>
          <p:nvPr/>
        </p:nvGraphicFramePr>
        <p:xfrm>
          <a:off x="577310" y="39584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{124F1A03-D233-4CFF-9C0B-A86EF86409BD}</a:tableStyleId>
              </a:tblPr>
              <a:tblGrid>
                <a:gridCol w="3341400"/>
                <a:gridCol w="1679950"/>
                <a:gridCol w="2510675"/>
              </a:tblGrid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Составление сметы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4 неделя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Трайбер Дмитрий, Незговорова Мария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3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78" name="Google Shape;278;p13"/>
          <p:cNvSpPr txBox="1"/>
          <p:nvPr>
            <p:ph idx="1" type="body"/>
          </p:nvPr>
        </p:nvSpPr>
        <p:spPr>
          <a:xfrm>
            <a:off x="456826" y="2454575"/>
            <a:ext cx="40167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ru" sz="14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ФИО:</a:t>
            </a:r>
            <a:r>
              <a:rPr lang="ru" sz="14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Киммель Марина Ивановна</a:t>
            </a:r>
            <a:endParaRPr sz="140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ru" sz="14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Телефон:</a:t>
            </a:r>
            <a:r>
              <a:rPr lang="ru" sz="14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+7 (923) 744-70-30</a:t>
            </a:r>
            <a:endParaRPr sz="140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ru" sz="14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Электронная почта:</a:t>
            </a:r>
            <a:r>
              <a:rPr lang="ru" sz="14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mi.ralya2210@omgau.org</a:t>
            </a:r>
            <a:endParaRPr sz="140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9" name="Google Shape;279;p1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0" name="Google Shape;280;p1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" name="Google Shape;281;p1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2" name="Google Shape;282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1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4" name="Google Shape;284;p1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5" name="Google Shape;285;p1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6" name="Google Shape;286;p1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87" name="Google Shape;287;p13"/>
          <p:cNvPicPr preferRelativeResize="0"/>
          <p:nvPr/>
        </p:nvPicPr>
        <p:blipFill rotWithShape="1">
          <a:blip r:embed="rId4">
            <a:alphaModFix/>
          </a:blip>
          <a:srcRect b="15746" l="0" r="22636" t="0"/>
          <a:stretch/>
        </p:blipFill>
        <p:spPr>
          <a:xfrm>
            <a:off x="5164500" y="1139862"/>
            <a:ext cx="2263599" cy="3286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