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1" r:id="rId6"/>
    <p:sldId id="262" r:id="rId7"/>
    <p:sldId id="263" r:id="rId8"/>
    <p:sldId id="264" r:id="rId9"/>
    <p:sldId id="265" r:id="rId10"/>
    <p:sldId id="266" r:id="rId11"/>
    <p:sldId id="267" r:id="rId12"/>
  </p:sldIdLst>
  <p:sldSz cx="12192000" cy="6858000"/>
  <p:notesSz cx="6858000" cy="9144000"/>
  <p:embeddedFontLst>
    <p:embeddedFont>
      <p:font typeface="Roboto" panose="020B0604020202020204" charset="0"/>
      <p:regular r:id="rId14"/>
      <p:bold r:id="rId15"/>
      <p:italic r:id="rId16"/>
      <p:boldItalic r:id="rId17"/>
    </p:embeddedFont>
    <p:embeddedFont>
      <p:font typeface="Roboto Medium" panose="020B0604020202020204" charset="0"/>
      <p:regular r:id="rId18"/>
      <p:bold r:id="rId19"/>
      <p:italic r:id="rId20"/>
      <p:boldItalic r:id="rId21"/>
    </p:embeddedFont>
    <p:embeddedFont>
      <p:font typeface="Calibri" panose="020F050202020403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650">
          <p15:clr>
            <a:srgbClr val="A4A3A4"/>
          </p15:clr>
        </p15:guide>
        <p15:guide id="2" orient="horz"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9NQibzlaH6vYvEtkqK+kAVBUWl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guide pos="765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7" name="Google Shape;23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p:cSld name="Титульный слайд">
    <p:spTree>
      <p:nvGrpSpPr>
        <p:cNvPr id="1" name="Shape 11"/>
        <p:cNvGrpSpPr/>
        <p:nvPr/>
      </p:nvGrpSpPr>
      <p:grpSpPr>
        <a:xfrm>
          <a:off x="0" y="0"/>
          <a:ext cx="0" cy="0"/>
          <a:chOff x="0" y="0"/>
          <a:chExt cx="0" cy="0"/>
        </a:xfrm>
      </p:grpSpPr>
      <p:pic>
        <p:nvPicPr>
          <p:cNvPr id="12" name="Google Shape;12;p1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3" name="Google Shape;13;p14"/>
          <p:cNvSpPr txBox="1">
            <a:spLocks noGrp="1"/>
          </p:cNvSpPr>
          <p:nvPr>
            <p:ph type="body" idx="1"/>
          </p:nvPr>
        </p:nvSpPr>
        <p:spPr>
          <a:xfrm>
            <a:off x="1819275" y="1733550"/>
            <a:ext cx="8839200" cy="23050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Calibri"/>
              <a:buNone/>
              <a:defRPr sz="2800"/>
            </a:lvl1pPr>
            <a:lvl2pPr marL="914400" lvl="1" indent="-228600" algn="l">
              <a:lnSpc>
                <a:spcPct val="90000"/>
              </a:lnSpc>
              <a:spcBef>
                <a:spcPts val="500"/>
              </a:spcBef>
              <a:spcAft>
                <a:spcPts val="0"/>
              </a:spcAft>
              <a:buClr>
                <a:schemeClr val="dk1"/>
              </a:buClr>
              <a:buSzPts val="2200"/>
              <a:buFont typeface="Calibri"/>
              <a:buNone/>
              <a:defRPr sz="2200"/>
            </a:lvl2pPr>
            <a:lvl3pPr marL="1371600" lvl="2" indent="-228600" algn="l">
              <a:lnSpc>
                <a:spcPct val="90000"/>
              </a:lnSpc>
              <a:spcBef>
                <a:spcPts val="500"/>
              </a:spcBef>
              <a:spcAft>
                <a:spcPts val="0"/>
              </a:spcAft>
              <a:buClr>
                <a:schemeClr val="dk1"/>
              </a:buClr>
              <a:buSzPts val="2200"/>
              <a:buFont typeface="Calibri"/>
              <a:buNone/>
              <a:defRPr sz="2200"/>
            </a:lvl3pPr>
            <a:lvl4pPr marL="1828800" lvl="3" indent="-228600" algn="l">
              <a:lnSpc>
                <a:spcPct val="90000"/>
              </a:lnSpc>
              <a:spcBef>
                <a:spcPts val="500"/>
              </a:spcBef>
              <a:spcAft>
                <a:spcPts val="0"/>
              </a:spcAft>
              <a:buClr>
                <a:schemeClr val="dk1"/>
              </a:buClr>
              <a:buSzPts val="2200"/>
              <a:buFont typeface="Calibri"/>
              <a:buNone/>
              <a:defRPr sz="2200"/>
            </a:lvl4pPr>
            <a:lvl5pPr marL="2286000" lvl="4" indent="-228600" algn="l">
              <a:lnSpc>
                <a:spcPct val="90000"/>
              </a:lnSpc>
              <a:spcBef>
                <a:spcPts val="500"/>
              </a:spcBef>
              <a:spcAft>
                <a:spcPts val="0"/>
              </a:spcAft>
              <a:buClr>
                <a:schemeClr val="dk1"/>
              </a:buClr>
              <a:buSzPts val="2200"/>
              <a:buFont typeface="Calibri"/>
              <a:buNone/>
              <a:defRPr sz="2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4"/>
          <p:cNvSpPr txBox="1"/>
          <p:nvPr/>
        </p:nvSpPr>
        <p:spPr>
          <a:xfrm>
            <a:off x="1676400" y="4273550"/>
            <a:ext cx="324537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867A0"/>
              </a:buClr>
              <a:buSzPts val="1800"/>
              <a:buFont typeface="Calibri"/>
              <a:buNone/>
            </a:pPr>
            <a:r>
              <a:rPr lang="ru-RU" sz="1800" b="0" i="0" u="none" strike="noStrike" cap="none">
                <a:solidFill>
                  <a:srgbClr val="2867A0"/>
                </a:solidFill>
                <a:latin typeface="Calibri"/>
                <a:ea typeface="Calibri"/>
                <a:cs typeface="Calibri"/>
                <a:sym typeface="Calibri"/>
              </a:rPr>
              <a:t>Технологическое направление:</a:t>
            </a:r>
            <a:endParaRPr/>
          </a:p>
        </p:txBody>
      </p:sp>
      <p:sp>
        <p:nvSpPr>
          <p:cNvPr id="15" name="Google Shape;15;p14"/>
          <p:cNvSpPr txBox="1">
            <a:spLocks noGrp="1"/>
          </p:cNvSpPr>
          <p:nvPr>
            <p:ph type="body" idx="2"/>
          </p:nvPr>
        </p:nvSpPr>
        <p:spPr>
          <a:xfrm>
            <a:off x="4829174" y="4356100"/>
            <a:ext cx="5864226" cy="3683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800"/>
              <a:buFont typeface="Calibri"/>
              <a:buNone/>
              <a:defRPr sz="18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Аннотация">
  <p:cSld name="Аннотация">
    <p:spTree>
      <p:nvGrpSpPr>
        <p:cNvPr id="1" name="Shape 16"/>
        <p:cNvGrpSpPr/>
        <p:nvPr/>
      </p:nvGrpSpPr>
      <p:grpSpPr>
        <a:xfrm>
          <a:off x="0" y="0"/>
          <a:ext cx="0" cy="0"/>
          <a:chOff x="0" y="0"/>
          <a:chExt cx="0" cy="0"/>
        </a:xfrm>
      </p:grpSpPr>
      <p:pic>
        <p:nvPicPr>
          <p:cNvPr id="17" name="Google Shape;17;p1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5"/>
          <p:cNvSpPr txBox="1"/>
          <p:nvPr/>
        </p:nvSpPr>
        <p:spPr>
          <a:xfrm>
            <a:off x="65316" y="104326"/>
            <a:ext cx="164205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i="0" u="none" strike="noStrike" cap="none">
                <a:solidFill>
                  <a:srgbClr val="2867A0"/>
                </a:solidFill>
                <a:latin typeface="Calibri"/>
                <a:ea typeface="Calibri"/>
                <a:cs typeface="Calibri"/>
                <a:sym typeface="Calibri"/>
              </a:rPr>
              <a:t>Аннотация</a:t>
            </a:r>
            <a:endParaRPr sz="2400" b="1">
              <a:solidFill>
                <a:srgbClr val="2867A0"/>
              </a:solidFill>
              <a:latin typeface="Calibri"/>
              <a:ea typeface="Calibri"/>
              <a:cs typeface="Calibri"/>
              <a:sym typeface="Calibri"/>
            </a:endParaRPr>
          </a:p>
        </p:txBody>
      </p:sp>
      <p:sp>
        <p:nvSpPr>
          <p:cNvPr id="19" name="Google Shape;19;p15"/>
          <p:cNvSpPr txBox="1">
            <a:spLocks noGrp="1"/>
          </p:cNvSpPr>
          <p:nvPr>
            <p:ph type="body" idx="1"/>
          </p:nvPr>
        </p:nvSpPr>
        <p:spPr>
          <a:xfrm>
            <a:off x="186675" y="3181350"/>
            <a:ext cx="1985025" cy="2819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867A0"/>
              </a:buClr>
              <a:buSzPts val="1400"/>
              <a:buFont typeface="Calibri"/>
              <a:buNone/>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5"/>
          <p:cNvSpPr txBox="1">
            <a:spLocks noGrp="1"/>
          </p:cNvSpPr>
          <p:nvPr>
            <p:ph type="body" idx="2"/>
          </p:nvPr>
        </p:nvSpPr>
        <p:spPr>
          <a:xfrm>
            <a:off x="5461000" y="3181350"/>
            <a:ext cx="2749550" cy="28194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rgbClr val="2867A0"/>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5"/>
          <p:cNvSpPr txBox="1">
            <a:spLocks noGrp="1"/>
          </p:cNvSpPr>
          <p:nvPr>
            <p:ph type="body" idx="3"/>
          </p:nvPr>
        </p:nvSpPr>
        <p:spPr>
          <a:xfrm>
            <a:off x="8549625" y="3181350"/>
            <a:ext cx="3318525" cy="28194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rgbClr val="2867A0"/>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15"/>
          <p:cNvSpPr txBox="1">
            <a:spLocks noGrp="1"/>
          </p:cNvSpPr>
          <p:nvPr>
            <p:ph type="body" idx="4"/>
          </p:nvPr>
        </p:nvSpPr>
        <p:spPr>
          <a:xfrm>
            <a:off x="762001" y="800100"/>
            <a:ext cx="4705350" cy="723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5"/>
          <p:cNvSpPr txBox="1">
            <a:spLocks noGrp="1"/>
          </p:cNvSpPr>
          <p:nvPr>
            <p:ph type="body" idx="5"/>
          </p:nvPr>
        </p:nvSpPr>
        <p:spPr>
          <a:xfrm>
            <a:off x="7239001" y="800100"/>
            <a:ext cx="4362450" cy="723900"/>
          </a:xfrm>
          <a:prstGeom prst="rect">
            <a:avLst/>
          </a:prstGeom>
          <a:noFill/>
          <a:ln>
            <a:noFill/>
          </a:ln>
        </p:spPr>
        <p:txBody>
          <a:bodyPr spcFirstLastPara="1" wrap="square" lIns="91425" tIns="45700" rIns="91425" bIns="45700" anchor="t" anchorCtr="0">
            <a:normAutofit/>
          </a:bodyPr>
          <a:lstStyle>
            <a:lvl1pPr marL="457200" lvl="0" indent="-317500" algn="l">
              <a:lnSpc>
                <a:spcPct val="70000"/>
              </a:lnSpc>
              <a:spcBef>
                <a:spcPts val="1000"/>
              </a:spcBef>
              <a:spcAft>
                <a:spcPts val="0"/>
              </a:spcAft>
              <a:buClr>
                <a:srgbClr val="2867A0"/>
              </a:buClr>
              <a:buSzPts val="1400"/>
              <a:buFont typeface="Arial"/>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5"/>
          <p:cNvSpPr txBox="1">
            <a:spLocks noGrp="1"/>
          </p:cNvSpPr>
          <p:nvPr>
            <p:ph type="body" idx="6"/>
          </p:nvPr>
        </p:nvSpPr>
        <p:spPr>
          <a:xfrm>
            <a:off x="2752075" y="3181350"/>
            <a:ext cx="1985025" cy="28194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rgbClr val="2867A0"/>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Проблема">
  <p:cSld name="Проблема">
    <p:spTree>
      <p:nvGrpSpPr>
        <p:cNvPr id="1" name="Shape 25"/>
        <p:cNvGrpSpPr/>
        <p:nvPr/>
      </p:nvGrpSpPr>
      <p:grpSpPr>
        <a:xfrm>
          <a:off x="0" y="0"/>
          <a:ext cx="0" cy="0"/>
          <a:chOff x="0" y="0"/>
          <a:chExt cx="0" cy="0"/>
        </a:xfrm>
      </p:grpSpPr>
      <p:pic>
        <p:nvPicPr>
          <p:cNvPr id="26" name="Google Shape;26;p1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7" name="Google Shape;27;p16"/>
          <p:cNvSpPr txBox="1"/>
          <p:nvPr/>
        </p:nvSpPr>
        <p:spPr>
          <a:xfrm>
            <a:off x="122466" y="142426"/>
            <a:ext cx="155414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Проблема</a:t>
            </a:r>
            <a:endParaRPr sz="2400" b="1">
              <a:solidFill>
                <a:srgbClr val="2867A0"/>
              </a:solidFill>
              <a:latin typeface="Calibri"/>
              <a:ea typeface="Calibri"/>
              <a:cs typeface="Calibri"/>
              <a:sym typeface="Calibri"/>
            </a:endParaRPr>
          </a:p>
        </p:txBody>
      </p:sp>
      <p:sp>
        <p:nvSpPr>
          <p:cNvPr id="28" name="Google Shape;28;p16"/>
          <p:cNvSpPr txBox="1">
            <a:spLocks noGrp="1"/>
          </p:cNvSpPr>
          <p:nvPr>
            <p:ph type="body" idx="1"/>
          </p:nvPr>
        </p:nvSpPr>
        <p:spPr>
          <a:xfrm>
            <a:off x="155574" y="723899"/>
            <a:ext cx="8901339" cy="1235529"/>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6"/>
          <p:cNvSpPr txBox="1">
            <a:spLocks noGrp="1"/>
          </p:cNvSpPr>
          <p:nvPr>
            <p:ph type="body" idx="2"/>
          </p:nvPr>
        </p:nvSpPr>
        <p:spPr>
          <a:xfrm>
            <a:off x="155574" y="3742870"/>
            <a:ext cx="8901339" cy="1235529"/>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Потребительский сегмент – сектор рынка B2C">
  <p:cSld name="Потребительский сегмент – сектор рынка B2C">
    <p:spTree>
      <p:nvGrpSpPr>
        <p:cNvPr id="1" name="Shape 30"/>
        <p:cNvGrpSpPr/>
        <p:nvPr/>
      </p:nvGrpSpPr>
      <p:grpSpPr>
        <a:xfrm>
          <a:off x="0" y="0"/>
          <a:ext cx="0" cy="0"/>
          <a:chOff x="0" y="0"/>
          <a:chExt cx="0" cy="0"/>
        </a:xfrm>
      </p:grpSpPr>
      <p:pic>
        <p:nvPicPr>
          <p:cNvPr id="31" name="Google Shape;31;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2" name="Google Shape;32;p17"/>
          <p:cNvSpPr txBox="1"/>
          <p:nvPr/>
        </p:nvSpPr>
        <p:spPr>
          <a:xfrm>
            <a:off x="122466" y="142426"/>
            <a:ext cx="6316857"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Потребительский сегмент – сектор рынка </a:t>
            </a:r>
            <a:r>
              <a:rPr lang="ru-RU" sz="2400" b="1">
                <a:solidFill>
                  <a:srgbClr val="FD5701"/>
                </a:solidFill>
                <a:latin typeface="Calibri"/>
                <a:ea typeface="Calibri"/>
                <a:cs typeface="Calibri"/>
                <a:sym typeface="Calibri"/>
              </a:rPr>
              <a:t>B2C</a:t>
            </a:r>
            <a:endParaRPr sz="2400" b="1">
              <a:solidFill>
                <a:srgbClr val="FD5701"/>
              </a:solidFill>
              <a:latin typeface="Calibri"/>
              <a:ea typeface="Calibri"/>
              <a:cs typeface="Calibri"/>
              <a:sym typeface="Calibri"/>
            </a:endParaRPr>
          </a:p>
        </p:txBody>
      </p:sp>
      <p:sp>
        <p:nvSpPr>
          <p:cNvPr id="33" name="Google Shape;33;p17"/>
          <p:cNvSpPr txBox="1">
            <a:spLocks noGrp="1"/>
          </p:cNvSpPr>
          <p:nvPr>
            <p:ph type="body" idx="1"/>
          </p:nvPr>
        </p:nvSpPr>
        <p:spPr>
          <a:xfrm>
            <a:off x="155574" y="723899"/>
            <a:ext cx="11261725" cy="2933701"/>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Резульат / продукт">
  <p:cSld name="Резульат / продукт">
    <p:spTree>
      <p:nvGrpSpPr>
        <p:cNvPr id="1" name="Shape 38"/>
        <p:cNvGrpSpPr/>
        <p:nvPr/>
      </p:nvGrpSpPr>
      <p:grpSpPr>
        <a:xfrm>
          <a:off x="0" y="0"/>
          <a:ext cx="0" cy="0"/>
          <a:chOff x="0" y="0"/>
          <a:chExt cx="0" cy="0"/>
        </a:xfrm>
      </p:grpSpPr>
      <p:pic>
        <p:nvPicPr>
          <p:cNvPr id="39" name="Google Shape;39;p1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0" name="Google Shape;40;p19"/>
          <p:cNvSpPr txBox="1"/>
          <p:nvPr/>
        </p:nvSpPr>
        <p:spPr>
          <a:xfrm>
            <a:off x="64410" y="142426"/>
            <a:ext cx="281391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Результат / продукт</a:t>
            </a:r>
            <a:endParaRPr sz="2400" b="1">
              <a:solidFill>
                <a:srgbClr val="2867A0"/>
              </a:solidFill>
              <a:latin typeface="Calibri"/>
              <a:ea typeface="Calibri"/>
              <a:cs typeface="Calibri"/>
              <a:sym typeface="Calibri"/>
            </a:endParaRPr>
          </a:p>
        </p:txBody>
      </p:sp>
      <p:sp>
        <p:nvSpPr>
          <p:cNvPr id="41" name="Google Shape;41;p19"/>
          <p:cNvSpPr txBox="1">
            <a:spLocks noGrp="1"/>
          </p:cNvSpPr>
          <p:nvPr>
            <p:ph type="body" idx="1"/>
          </p:nvPr>
        </p:nvSpPr>
        <p:spPr>
          <a:xfrm>
            <a:off x="155575" y="3481614"/>
            <a:ext cx="8188326" cy="20193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9"/>
          <p:cNvSpPr txBox="1">
            <a:spLocks noGrp="1"/>
          </p:cNvSpPr>
          <p:nvPr>
            <p:ph type="body" idx="2"/>
          </p:nvPr>
        </p:nvSpPr>
        <p:spPr>
          <a:xfrm>
            <a:off x="155575" y="1028700"/>
            <a:ext cx="4996996" cy="669471"/>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решение - как продукт решает проблему">
  <p:cSld name="решение - как продукт решает проблему">
    <p:spTree>
      <p:nvGrpSpPr>
        <p:cNvPr id="1" name="Shape 43"/>
        <p:cNvGrpSpPr/>
        <p:nvPr/>
      </p:nvGrpSpPr>
      <p:grpSpPr>
        <a:xfrm>
          <a:off x="0" y="0"/>
          <a:ext cx="0" cy="0"/>
          <a:chOff x="0" y="0"/>
          <a:chExt cx="0" cy="0"/>
        </a:xfrm>
      </p:grpSpPr>
      <p:pic>
        <p:nvPicPr>
          <p:cNvPr id="44" name="Google Shape;44;p2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5" name="Google Shape;45;p20"/>
          <p:cNvSpPr txBox="1"/>
          <p:nvPr/>
        </p:nvSpPr>
        <p:spPr>
          <a:xfrm>
            <a:off x="236766" y="142426"/>
            <a:ext cx="73558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Решение: как продукт решает проблему потребителя</a:t>
            </a:r>
            <a:endParaRPr sz="2400" b="1">
              <a:solidFill>
                <a:srgbClr val="2867A0"/>
              </a:solidFill>
              <a:latin typeface="Calibri"/>
              <a:ea typeface="Calibri"/>
              <a:cs typeface="Calibri"/>
              <a:sym typeface="Calibri"/>
            </a:endParaRPr>
          </a:p>
        </p:txBody>
      </p:sp>
      <p:grpSp>
        <p:nvGrpSpPr>
          <p:cNvPr id="46" name="Google Shape;46;p20"/>
          <p:cNvGrpSpPr/>
          <p:nvPr/>
        </p:nvGrpSpPr>
        <p:grpSpPr>
          <a:xfrm>
            <a:off x="8169449" y="1152666"/>
            <a:ext cx="3430587" cy="799529"/>
            <a:chOff x="12846343" y="747950"/>
            <a:chExt cx="3430587" cy="799529"/>
          </a:xfrm>
        </p:grpSpPr>
        <p:sp>
          <p:nvSpPr>
            <p:cNvPr id="47" name="Google Shape;47;p20"/>
            <p:cNvSpPr/>
            <p:nvPr/>
          </p:nvSpPr>
          <p:spPr>
            <a:xfrm>
              <a:off x="12846343" y="747950"/>
              <a:ext cx="3430587" cy="37959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ru-RU" sz="1400">
                  <a:solidFill>
                    <a:srgbClr val="29679F"/>
                  </a:solidFill>
                  <a:latin typeface="Roboto Medium"/>
                  <a:ea typeface="Roboto Medium"/>
                  <a:cs typeface="Roboto Medium"/>
                  <a:sym typeface="Roboto Medium"/>
                </a:rPr>
                <a:t>Преимущества, выгоды (gains)</a:t>
              </a:r>
              <a:endParaRPr sz="1400">
                <a:solidFill>
                  <a:srgbClr val="29679F"/>
                </a:solidFill>
                <a:latin typeface="Roboto Medium"/>
                <a:ea typeface="Roboto Medium"/>
                <a:cs typeface="Roboto Medium"/>
                <a:sym typeface="Roboto Medium"/>
              </a:endParaRPr>
            </a:p>
          </p:txBody>
        </p:sp>
        <p:sp>
          <p:nvSpPr>
            <p:cNvPr id="48" name="Google Shape;48;p20"/>
            <p:cNvSpPr/>
            <p:nvPr/>
          </p:nvSpPr>
          <p:spPr>
            <a:xfrm>
              <a:off x="12846344" y="1062731"/>
              <a:ext cx="3096906" cy="4847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Результаты и преимущества продукта, которые желает получить потребитель</a:t>
              </a:r>
              <a:endParaRPr/>
            </a:p>
          </p:txBody>
        </p:sp>
      </p:grpSp>
      <p:grpSp>
        <p:nvGrpSpPr>
          <p:cNvPr id="49" name="Google Shape;49;p20"/>
          <p:cNvGrpSpPr/>
          <p:nvPr/>
        </p:nvGrpSpPr>
        <p:grpSpPr>
          <a:xfrm>
            <a:off x="263525" y="1150769"/>
            <a:ext cx="3430587" cy="1263511"/>
            <a:chOff x="4380706" y="747950"/>
            <a:chExt cx="3430587" cy="1263511"/>
          </a:xfrm>
        </p:grpSpPr>
        <p:sp>
          <p:nvSpPr>
            <p:cNvPr id="50" name="Google Shape;50;p20"/>
            <p:cNvSpPr/>
            <p:nvPr/>
          </p:nvSpPr>
          <p:spPr>
            <a:xfrm>
              <a:off x="4380706" y="747950"/>
              <a:ext cx="3430587" cy="37959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ru-RU" sz="1400">
                  <a:solidFill>
                    <a:srgbClr val="29679F"/>
                  </a:solidFill>
                  <a:latin typeface="Roboto Medium"/>
                  <a:ea typeface="Roboto Medium"/>
                  <a:cs typeface="Roboto Medium"/>
                  <a:sym typeface="Roboto Medium"/>
                </a:rPr>
                <a:t>Проблемы, боли (pains)</a:t>
              </a:r>
              <a:endParaRPr sz="1400">
                <a:solidFill>
                  <a:srgbClr val="29679F"/>
                </a:solidFill>
                <a:latin typeface="Roboto Medium"/>
                <a:ea typeface="Roboto Medium"/>
                <a:cs typeface="Roboto Medium"/>
                <a:sym typeface="Roboto Medium"/>
              </a:endParaRPr>
            </a:p>
          </p:txBody>
        </p:sp>
        <p:sp>
          <p:nvSpPr>
            <p:cNvPr id="51" name="Google Shape;51;p20"/>
            <p:cNvSpPr/>
            <p:nvPr/>
          </p:nvSpPr>
          <p:spPr>
            <a:xfrm>
              <a:off x="4380706" y="1088131"/>
              <a:ext cx="3387974"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Что мешает потребителю выполнять свои задачи?</a:t>
              </a:r>
              <a:endParaRPr sz="900">
                <a:solidFill>
                  <a:srgbClr val="757070"/>
                </a:solidFill>
                <a:latin typeface="Calibri"/>
                <a:ea typeface="Calibri"/>
                <a:cs typeface="Calibri"/>
                <a:sym typeface="Calibri"/>
              </a:endParaRPr>
            </a:p>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Что волнует потребителя до, во время и после выполнения задачи?</a:t>
              </a:r>
              <a:endParaRPr sz="900">
                <a:solidFill>
                  <a:srgbClr val="757070"/>
                </a:solidFill>
                <a:latin typeface="Calibri"/>
                <a:ea typeface="Calibri"/>
                <a:cs typeface="Calibri"/>
                <a:sym typeface="Calibri"/>
              </a:endParaRPr>
            </a:p>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Не желательные свойства продукта, препятствия?</a:t>
              </a:r>
              <a:endParaRPr/>
            </a:p>
          </p:txBody>
        </p:sp>
      </p:grpSp>
      <p:grpSp>
        <p:nvGrpSpPr>
          <p:cNvPr id="52" name="Google Shape;52;p20"/>
          <p:cNvGrpSpPr/>
          <p:nvPr/>
        </p:nvGrpSpPr>
        <p:grpSpPr>
          <a:xfrm>
            <a:off x="4216487" y="1150769"/>
            <a:ext cx="3430587" cy="1043062"/>
            <a:chOff x="8497887" y="747950"/>
            <a:chExt cx="3430587" cy="1043062"/>
          </a:xfrm>
        </p:grpSpPr>
        <p:sp>
          <p:nvSpPr>
            <p:cNvPr id="53" name="Google Shape;53;p20"/>
            <p:cNvSpPr/>
            <p:nvPr/>
          </p:nvSpPr>
          <p:spPr>
            <a:xfrm>
              <a:off x="8497887" y="747950"/>
              <a:ext cx="3430587" cy="37959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ru-RU" sz="1400">
                  <a:solidFill>
                    <a:srgbClr val="29679F"/>
                  </a:solidFill>
                  <a:latin typeface="Roboto Medium"/>
                  <a:ea typeface="Roboto Medium"/>
                  <a:cs typeface="Roboto Medium"/>
                  <a:sym typeface="Roboto Medium"/>
                </a:rPr>
                <a:t>Потребности/задачи/работы (jobs)</a:t>
              </a:r>
              <a:endParaRPr sz="1400">
                <a:solidFill>
                  <a:srgbClr val="29679F"/>
                </a:solidFill>
                <a:latin typeface="Roboto Medium"/>
                <a:ea typeface="Roboto Medium"/>
                <a:cs typeface="Roboto Medium"/>
                <a:sym typeface="Roboto Medium"/>
              </a:endParaRPr>
            </a:p>
          </p:txBody>
        </p:sp>
        <p:sp>
          <p:nvSpPr>
            <p:cNvPr id="54" name="Google Shape;54;p20"/>
            <p:cNvSpPr/>
            <p:nvPr/>
          </p:nvSpPr>
          <p:spPr>
            <a:xfrm>
              <a:off x="8497887" y="1075431"/>
              <a:ext cx="3430587" cy="71558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Какие задачи потребителя решает продукт?</a:t>
              </a:r>
              <a:endParaRPr/>
            </a:p>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Для чего потребитель покупает продукт?</a:t>
              </a:r>
              <a:endParaRPr/>
            </a:p>
            <a:p>
              <a:pPr marL="0" marR="0" lvl="0" indent="0" algn="l" rtl="0">
                <a:lnSpc>
                  <a:spcPct val="150000"/>
                </a:lnSpc>
                <a:spcBef>
                  <a:spcPts val="0"/>
                </a:spcBef>
                <a:spcAft>
                  <a:spcPts val="0"/>
                </a:spcAft>
                <a:buNone/>
              </a:pPr>
              <a:r>
                <a:rPr lang="ru-RU" sz="900">
                  <a:solidFill>
                    <a:srgbClr val="757070"/>
                  </a:solidFill>
                  <a:latin typeface="Calibri"/>
                  <a:ea typeface="Calibri"/>
                  <a:cs typeface="Calibri"/>
                  <a:sym typeface="Calibri"/>
                </a:rPr>
                <a:t>Какие потребности закрывает?</a:t>
              </a:r>
              <a:endParaRPr/>
            </a:p>
          </p:txBody>
        </p:sp>
      </p:grpSp>
      <p:pic>
        <p:nvPicPr>
          <p:cNvPr id="55" name="Google Shape;55;p20"/>
          <p:cNvPicPr preferRelativeResize="0"/>
          <p:nvPr/>
        </p:nvPicPr>
        <p:blipFill rotWithShape="1">
          <a:blip r:embed="rId3">
            <a:alphaModFix/>
          </a:blip>
          <a:srcRect/>
          <a:stretch/>
        </p:blipFill>
        <p:spPr>
          <a:xfrm>
            <a:off x="371475" y="755610"/>
            <a:ext cx="385230" cy="389464"/>
          </a:xfrm>
          <a:prstGeom prst="rect">
            <a:avLst/>
          </a:prstGeom>
          <a:noFill/>
          <a:ln>
            <a:noFill/>
          </a:ln>
        </p:spPr>
      </p:pic>
      <p:pic>
        <p:nvPicPr>
          <p:cNvPr id="56" name="Google Shape;56;p20"/>
          <p:cNvPicPr preferRelativeResize="0"/>
          <p:nvPr/>
        </p:nvPicPr>
        <p:blipFill rotWithShape="1">
          <a:blip r:embed="rId4">
            <a:alphaModFix/>
          </a:blip>
          <a:srcRect/>
          <a:stretch/>
        </p:blipFill>
        <p:spPr>
          <a:xfrm>
            <a:off x="8289742" y="757507"/>
            <a:ext cx="275165" cy="389464"/>
          </a:xfrm>
          <a:prstGeom prst="rect">
            <a:avLst/>
          </a:prstGeom>
          <a:noFill/>
          <a:ln>
            <a:noFill/>
          </a:ln>
        </p:spPr>
      </p:pic>
      <p:pic>
        <p:nvPicPr>
          <p:cNvPr id="57" name="Google Shape;57;p20"/>
          <p:cNvPicPr preferRelativeResize="0"/>
          <p:nvPr/>
        </p:nvPicPr>
        <p:blipFill rotWithShape="1">
          <a:blip r:embed="rId5">
            <a:alphaModFix/>
          </a:blip>
          <a:srcRect/>
          <a:stretch/>
        </p:blipFill>
        <p:spPr>
          <a:xfrm>
            <a:off x="4308107" y="786082"/>
            <a:ext cx="351364" cy="351364"/>
          </a:xfrm>
          <a:prstGeom prst="rect">
            <a:avLst/>
          </a:prstGeom>
          <a:noFill/>
          <a:ln>
            <a:noFill/>
          </a:ln>
        </p:spPr>
      </p:pic>
      <p:sp>
        <p:nvSpPr>
          <p:cNvPr id="58" name="Google Shape;58;p20"/>
          <p:cNvSpPr/>
          <p:nvPr/>
        </p:nvSpPr>
        <p:spPr>
          <a:xfrm>
            <a:off x="371474" y="2573564"/>
            <a:ext cx="3603625" cy="3643086"/>
          </a:xfrm>
          <a:prstGeom prst="rect">
            <a:avLst/>
          </a:prstGeom>
          <a:noFill/>
          <a:ln w="952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20"/>
          <p:cNvSpPr/>
          <p:nvPr/>
        </p:nvSpPr>
        <p:spPr>
          <a:xfrm>
            <a:off x="4308001" y="2573564"/>
            <a:ext cx="3603625" cy="3643086"/>
          </a:xfrm>
          <a:prstGeom prst="rect">
            <a:avLst/>
          </a:prstGeom>
          <a:noFill/>
          <a:ln w="952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 name="Google Shape;60;p20"/>
          <p:cNvSpPr/>
          <p:nvPr/>
        </p:nvSpPr>
        <p:spPr>
          <a:xfrm>
            <a:off x="8244528" y="2573564"/>
            <a:ext cx="3603625" cy="3643086"/>
          </a:xfrm>
          <a:prstGeom prst="rect">
            <a:avLst/>
          </a:prstGeom>
          <a:noFill/>
          <a:ln w="952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 name="Google Shape;61;p20"/>
          <p:cNvSpPr txBox="1">
            <a:spLocks noGrp="1"/>
          </p:cNvSpPr>
          <p:nvPr>
            <p:ph type="body" idx="1"/>
          </p:nvPr>
        </p:nvSpPr>
        <p:spPr>
          <a:xfrm>
            <a:off x="361951" y="2590800"/>
            <a:ext cx="3638550" cy="3676650"/>
          </a:xfrm>
          <a:prstGeom prst="rect">
            <a:avLst/>
          </a:prstGeom>
          <a:noFill/>
          <a:ln>
            <a:noFill/>
          </a:ln>
        </p:spPr>
        <p:txBody>
          <a:bodyPr spcFirstLastPara="1" wrap="square" lIns="91425" tIns="45700" rIns="91425" bIns="45700" anchor="t" anchorCtr="0">
            <a:normAutofit/>
          </a:bodyPr>
          <a:lstStyle>
            <a:lvl1pPr marL="457200" lvl="0" indent="-317500" algn="l">
              <a:lnSpc>
                <a:spcPct val="70000"/>
              </a:lnSpc>
              <a:spcBef>
                <a:spcPts val="1000"/>
              </a:spcBef>
              <a:spcAft>
                <a:spcPts val="0"/>
              </a:spcAft>
              <a:buClr>
                <a:srgbClr val="FD5701"/>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0"/>
          <p:cNvSpPr txBox="1">
            <a:spLocks noGrp="1"/>
          </p:cNvSpPr>
          <p:nvPr>
            <p:ph type="body" idx="2"/>
          </p:nvPr>
        </p:nvSpPr>
        <p:spPr>
          <a:xfrm>
            <a:off x="4305301" y="2590800"/>
            <a:ext cx="3638550" cy="3676650"/>
          </a:xfrm>
          <a:prstGeom prst="rect">
            <a:avLst/>
          </a:prstGeom>
          <a:noFill/>
          <a:ln>
            <a:noFill/>
          </a:ln>
        </p:spPr>
        <p:txBody>
          <a:bodyPr spcFirstLastPara="1" wrap="square" lIns="91425" tIns="45700" rIns="91425" bIns="45700" anchor="t" anchorCtr="0">
            <a:normAutofit/>
          </a:bodyPr>
          <a:lstStyle>
            <a:lvl1pPr marL="457200" lvl="0" indent="-317500" algn="l">
              <a:lnSpc>
                <a:spcPct val="70000"/>
              </a:lnSpc>
              <a:spcBef>
                <a:spcPts val="1000"/>
              </a:spcBef>
              <a:spcAft>
                <a:spcPts val="0"/>
              </a:spcAft>
              <a:buClr>
                <a:srgbClr val="FD5701"/>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0"/>
          <p:cNvSpPr txBox="1">
            <a:spLocks noGrp="1"/>
          </p:cNvSpPr>
          <p:nvPr>
            <p:ph type="body" idx="3"/>
          </p:nvPr>
        </p:nvSpPr>
        <p:spPr>
          <a:xfrm>
            <a:off x="8229601" y="2590800"/>
            <a:ext cx="3638550" cy="3676650"/>
          </a:xfrm>
          <a:prstGeom prst="rect">
            <a:avLst/>
          </a:prstGeom>
          <a:noFill/>
          <a:ln>
            <a:noFill/>
          </a:ln>
        </p:spPr>
        <p:txBody>
          <a:bodyPr spcFirstLastPara="1" wrap="square" lIns="91425" tIns="45700" rIns="91425" bIns="45700" anchor="t" anchorCtr="0">
            <a:normAutofit/>
          </a:bodyPr>
          <a:lstStyle>
            <a:lvl1pPr marL="457200" lvl="0" indent="-317500" algn="l">
              <a:lnSpc>
                <a:spcPct val="70000"/>
              </a:lnSpc>
              <a:spcBef>
                <a:spcPts val="1000"/>
              </a:spcBef>
              <a:spcAft>
                <a:spcPts val="0"/>
              </a:spcAft>
              <a:buClr>
                <a:srgbClr val="FD5701"/>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Ценностное предложение">
  <p:cSld name="Ценностное предложение">
    <p:spTree>
      <p:nvGrpSpPr>
        <p:cNvPr id="1" name="Shape 64"/>
        <p:cNvGrpSpPr/>
        <p:nvPr/>
      </p:nvGrpSpPr>
      <p:grpSpPr>
        <a:xfrm>
          <a:off x="0" y="0"/>
          <a:ext cx="0" cy="0"/>
          <a:chOff x="0" y="0"/>
          <a:chExt cx="0" cy="0"/>
        </a:xfrm>
      </p:grpSpPr>
      <p:pic>
        <p:nvPicPr>
          <p:cNvPr id="65" name="Google Shape;65;p2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6" name="Google Shape;66;p21"/>
          <p:cNvSpPr txBox="1"/>
          <p:nvPr/>
        </p:nvSpPr>
        <p:spPr>
          <a:xfrm>
            <a:off x="122466" y="142426"/>
            <a:ext cx="370415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Ценностное предложение</a:t>
            </a:r>
            <a:endParaRPr sz="2400" b="1">
              <a:solidFill>
                <a:srgbClr val="2867A0"/>
              </a:solidFill>
              <a:latin typeface="Calibri"/>
              <a:ea typeface="Calibri"/>
              <a:cs typeface="Calibri"/>
              <a:sym typeface="Calibri"/>
            </a:endParaRPr>
          </a:p>
        </p:txBody>
      </p:sp>
      <p:sp>
        <p:nvSpPr>
          <p:cNvPr id="67" name="Google Shape;67;p21"/>
          <p:cNvSpPr txBox="1">
            <a:spLocks noGrp="1"/>
          </p:cNvSpPr>
          <p:nvPr>
            <p:ph type="body" idx="1"/>
          </p:nvPr>
        </p:nvSpPr>
        <p:spPr>
          <a:xfrm>
            <a:off x="174173" y="740454"/>
            <a:ext cx="7812313" cy="12334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1"/>
          <p:cNvSpPr txBox="1">
            <a:spLocks noGrp="1"/>
          </p:cNvSpPr>
          <p:nvPr>
            <p:ph type="body" idx="2"/>
          </p:nvPr>
        </p:nvSpPr>
        <p:spPr>
          <a:xfrm>
            <a:off x="302789" y="3545114"/>
            <a:ext cx="4007953" cy="2362200"/>
          </a:xfrm>
          <a:prstGeom prst="rect">
            <a:avLst/>
          </a:prstGeom>
          <a:noFill/>
          <a:ln>
            <a:noFill/>
          </a:ln>
        </p:spPr>
        <p:txBody>
          <a:bodyPr spcFirstLastPara="1" wrap="square" lIns="91425" tIns="45700" rIns="91425" bIns="45700" anchor="t" anchorCtr="0">
            <a:normAutofit/>
          </a:bodyPr>
          <a:lstStyle>
            <a:lvl1pPr marL="457200" lvl="0" indent="-317500" algn="l">
              <a:lnSpc>
                <a:spcPct val="70000"/>
              </a:lnSpc>
              <a:spcBef>
                <a:spcPts val="1000"/>
              </a:spcBef>
              <a:spcAft>
                <a:spcPts val="0"/>
              </a:spcAft>
              <a:buClr>
                <a:srgbClr val="2867A0"/>
              </a:buClr>
              <a:buSzPts val="1400"/>
              <a:buFont typeface="Noto Sans Symbols"/>
              <a:buChar char="▪"/>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Бизнес-модель">
  <p:cSld name="Бизнес-модель">
    <p:spTree>
      <p:nvGrpSpPr>
        <p:cNvPr id="1" name="Shape 69"/>
        <p:cNvGrpSpPr/>
        <p:nvPr/>
      </p:nvGrpSpPr>
      <p:grpSpPr>
        <a:xfrm>
          <a:off x="0" y="0"/>
          <a:ext cx="0" cy="0"/>
          <a:chOff x="0" y="0"/>
          <a:chExt cx="0" cy="0"/>
        </a:xfrm>
      </p:grpSpPr>
      <p:pic>
        <p:nvPicPr>
          <p:cNvPr id="70" name="Google Shape;70;p2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1" name="Google Shape;71;p22"/>
          <p:cNvSpPr txBox="1"/>
          <p:nvPr/>
        </p:nvSpPr>
        <p:spPr>
          <a:xfrm>
            <a:off x="122466" y="142426"/>
            <a:ext cx="222452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Бизнес-модель</a:t>
            </a:r>
            <a:endParaRPr sz="2400" b="1">
              <a:solidFill>
                <a:srgbClr val="2867A0"/>
              </a:solidFill>
              <a:latin typeface="Calibri"/>
              <a:ea typeface="Calibri"/>
              <a:cs typeface="Calibri"/>
              <a:sym typeface="Calibri"/>
            </a:endParaRPr>
          </a:p>
        </p:txBody>
      </p:sp>
      <p:sp>
        <p:nvSpPr>
          <p:cNvPr id="72" name="Google Shape;72;p22"/>
          <p:cNvSpPr txBox="1"/>
          <p:nvPr/>
        </p:nvSpPr>
        <p:spPr>
          <a:xfrm>
            <a:off x="2500960" y="726982"/>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3" name="Google Shape;73;p22"/>
          <p:cNvSpPr txBox="1"/>
          <p:nvPr/>
        </p:nvSpPr>
        <p:spPr>
          <a:xfrm>
            <a:off x="2500960" y="2853259"/>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4" name="Google Shape;74;p22"/>
          <p:cNvSpPr txBox="1"/>
          <p:nvPr/>
        </p:nvSpPr>
        <p:spPr>
          <a:xfrm>
            <a:off x="4772728" y="726982"/>
            <a:ext cx="2271566" cy="4252405"/>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5" name="Google Shape;75;p22"/>
          <p:cNvSpPr txBox="1"/>
          <p:nvPr/>
        </p:nvSpPr>
        <p:spPr>
          <a:xfrm>
            <a:off x="7044497" y="726982"/>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6" name="Google Shape;76;p22"/>
          <p:cNvSpPr txBox="1"/>
          <p:nvPr/>
        </p:nvSpPr>
        <p:spPr>
          <a:xfrm>
            <a:off x="7044497" y="2853259"/>
            <a:ext cx="2271566" cy="2126202"/>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7" name="Google Shape;77;p22"/>
          <p:cNvSpPr txBox="1"/>
          <p:nvPr/>
        </p:nvSpPr>
        <p:spPr>
          <a:xfrm>
            <a:off x="9316266" y="726982"/>
            <a:ext cx="2271566" cy="4252405"/>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8" name="Google Shape;78;p22"/>
          <p:cNvSpPr txBox="1"/>
          <p:nvPr/>
        </p:nvSpPr>
        <p:spPr>
          <a:xfrm>
            <a:off x="229191" y="726982"/>
            <a:ext cx="2271566" cy="4252405"/>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800"/>
              <a:buFont typeface="Calibri"/>
              <a:buNone/>
            </a:pPr>
            <a:endParaRPr sz="800" b="1" i="0" u="none" strike="noStrike" cap="none">
              <a:solidFill>
                <a:srgbClr val="29679F"/>
              </a:solidFill>
              <a:latin typeface="Roboto"/>
              <a:ea typeface="Roboto"/>
              <a:cs typeface="Roboto"/>
              <a:sym typeface="Roboto"/>
            </a:endParaRPr>
          </a:p>
        </p:txBody>
      </p:sp>
      <p:sp>
        <p:nvSpPr>
          <p:cNvPr id="79" name="Google Shape;79;p22"/>
          <p:cNvSpPr txBox="1"/>
          <p:nvPr/>
        </p:nvSpPr>
        <p:spPr>
          <a:xfrm>
            <a:off x="229191" y="4979534"/>
            <a:ext cx="5679320" cy="1646784"/>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80" name="Google Shape;80;p22"/>
          <p:cNvSpPr txBox="1"/>
          <p:nvPr/>
        </p:nvSpPr>
        <p:spPr>
          <a:xfrm>
            <a:off x="5908613" y="4979534"/>
            <a:ext cx="5679320" cy="1646784"/>
          </a:xfrm>
          <a:prstGeom prst="rect">
            <a:avLst/>
          </a:prstGeom>
          <a:solidFill>
            <a:schemeClr val="lt1"/>
          </a:solidFill>
          <a:ln w="9525" cap="flat" cmpd="sng">
            <a:solidFill>
              <a:srgbClr val="FC540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81" name="Google Shape;81;p22"/>
          <p:cNvSpPr/>
          <p:nvPr/>
        </p:nvSpPr>
        <p:spPr>
          <a:xfrm>
            <a:off x="5523016" y="5080920"/>
            <a:ext cx="285158" cy="286865"/>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82" name="Google Shape;82;p22"/>
          <p:cNvSpPr/>
          <p:nvPr/>
        </p:nvSpPr>
        <p:spPr>
          <a:xfrm>
            <a:off x="8931484" y="828686"/>
            <a:ext cx="284339" cy="258266"/>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83" name="Google Shape;83;p22"/>
          <p:cNvSpPr/>
          <p:nvPr/>
        </p:nvSpPr>
        <p:spPr>
          <a:xfrm>
            <a:off x="2126856" y="828679"/>
            <a:ext cx="273534" cy="276779"/>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84" name="Google Shape;84;p22"/>
          <p:cNvSpPr/>
          <p:nvPr/>
        </p:nvSpPr>
        <p:spPr>
          <a:xfrm>
            <a:off x="11227383" y="828582"/>
            <a:ext cx="260222" cy="277609"/>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nvGrpSpPr>
          <p:cNvPr id="85" name="Google Shape;85;p22"/>
          <p:cNvGrpSpPr/>
          <p:nvPr/>
        </p:nvGrpSpPr>
        <p:grpSpPr>
          <a:xfrm>
            <a:off x="11187189" y="5080803"/>
            <a:ext cx="300125" cy="220412"/>
            <a:chOff x="4604550" y="3714775"/>
            <a:chExt cx="439625" cy="319075"/>
          </a:xfrm>
        </p:grpSpPr>
        <p:sp>
          <p:nvSpPr>
            <p:cNvPr id="86" name="Google Shape;86;p22"/>
            <p:cNvSpPr/>
            <p:nvPr/>
          </p:nvSpPr>
          <p:spPr>
            <a:xfrm>
              <a:off x="4604550"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87" name="Google Shape;87;p22"/>
            <p:cNvSpPr/>
            <p:nvPr/>
          </p:nvSpPr>
          <p:spPr>
            <a:xfrm>
              <a:off x="4647175"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grpSp>
        <p:nvGrpSpPr>
          <p:cNvPr id="88" name="Google Shape;88;p22"/>
          <p:cNvGrpSpPr/>
          <p:nvPr/>
        </p:nvGrpSpPr>
        <p:grpSpPr>
          <a:xfrm>
            <a:off x="6695333" y="828408"/>
            <a:ext cx="248600" cy="320523"/>
            <a:chOff x="1959600" y="4980625"/>
            <a:chExt cx="364150" cy="464000"/>
          </a:xfrm>
        </p:grpSpPr>
        <p:sp>
          <p:nvSpPr>
            <p:cNvPr id="89" name="Google Shape;89;p22"/>
            <p:cNvSpPr/>
            <p:nvPr/>
          </p:nvSpPr>
          <p:spPr>
            <a:xfrm>
              <a:off x="1959600"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0" name="Google Shape;90;p22"/>
            <p:cNvSpPr/>
            <p:nvPr/>
          </p:nvSpPr>
          <p:spPr>
            <a:xfrm>
              <a:off x="2053375" y="5121275"/>
              <a:ext cx="176600" cy="25"/>
            </a:xfrm>
            <a:custGeom>
              <a:avLst/>
              <a:gdLst/>
              <a:ahLst/>
              <a:cxnLst/>
              <a:rect l="l" t="t" r="r" b="b"/>
              <a:pathLst>
                <a:path w="7064" h="1" fill="none" extrusionOk="0">
                  <a:moveTo>
                    <a:pt x="1" y="1"/>
                  </a:moveTo>
                  <a:lnTo>
                    <a:pt x="706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1" name="Google Shape;91;p22"/>
            <p:cNvSpPr/>
            <p:nvPr/>
          </p:nvSpPr>
          <p:spPr>
            <a:xfrm>
              <a:off x="2104525"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2" name="Google Shape;92;p22"/>
            <p:cNvSpPr/>
            <p:nvPr/>
          </p:nvSpPr>
          <p:spPr>
            <a:xfrm>
              <a:off x="2166625"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3" name="Google Shape;93;p22"/>
            <p:cNvSpPr/>
            <p:nvPr/>
          </p:nvSpPr>
          <p:spPr>
            <a:xfrm>
              <a:off x="2031450"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4" name="Google Shape;94;p22"/>
            <p:cNvSpPr/>
            <p:nvPr/>
          </p:nvSpPr>
          <p:spPr>
            <a:xfrm>
              <a:off x="1979100"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5" name="Google Shape;95;p22"/>
            <p:cNvSpPr/>
            <p:nvPr/>
          </p:nvSpPr>
          <p:spPr>
            <a:xfrm>
              <a:off x="2178800"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grpSp>
        <p:nvGrpSpPr>
          <p:cNvPr id="96" name="Google Shape;96;p22"/>
          <p:cNvGrpSpPr/>
          <p:nvPr/>
        </p:nvGrpSpPr>
        <p:grpSpPr>
          <a:xfrm>
            <a:off x="8847832" y="2954477"/>
            <a:ext cx="367471" cy="356686"/>
            <a:chOff x="5233525" y="4954450"/>
            <a:chExt cx="538275" cy="516350"/>
          </a:xfrm>
        </p:grpSpPr>
        <p:sp>
          <p:nvSpPr>
            <p:cNvPr id="97" name="Google Shape;97;p22"/>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8" name="Google Shape;98;p22"/>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99" name="Google Shape;99;p22"/>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0" name="Google Shape;100;p22"/>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1" name="Google Shape;101;p22"/>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2" name="Google Shape;102;p22"/>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3" name="Google Shape;103;p22"/>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4" name="Google Shape;104;p22"/>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5" name="Google Shape;105;p22"/>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6" name="Google Shape;106;p22"/>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07" name="Google Shape;107;p22"/>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grpSp>
        <p:nvGrpSpPr>
          <p:cNvPr id="108" name="Google Shape;108;p22"/>
          <p:cNvGrpSpPr/>
          <p:nvPr/>
        </p:nvGrpSpPr>
        <p:grpSpPr>
          <a:xfrm>
            <a:off x="4308650" y="2954480"/>
            <a:ext cx="374128" cy="344080"/>
            <a:chOff x="4556450" y="4963575"/>
            <a:chExt cx="548025" cy="498100"/>
          </a:xfrm>
        </p:grpSpPr>
        <p:sp>
          <p:nvSpPr>
            <p:cNvPr id="109" name="Google Shape;109;p22"/>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10" name="Google Shape;110;p22"/>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11" name="Google Shape;111;p22"/>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12" name="Google Shape;112;p22"/>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13" name="Google Shape;113;p22"/>
            <p:cNvSpPr/>
            <p:nvPr/>
          </p:nvSpPr>
          <p:spPr>
            <a:xfrm>
              <a:off x="4830450" y="5213225"/>
              <a:ext cx="25" cy="248450"/>
            </a:xfrm>
            <a:custGeom>
              <a:avLst/>
              <a:gdLst/>
              <a:ahLst/>
              <a:cxnLst/>
              <a:rect l="l" t="t" r="r" b="b"/>
              <a:pathLst>
                <a:path w="1" h="9938" fill="none" extrusionOk="0">
                  <a:moveTo>
                    <a:pt x="0" y="0"/>
                  </a:moveTo>
                  <a:lnTo>
                    <a:pt x="0" y="9937"/>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sp>
        <p:nvSpPr>
          <p:cNvPr id="114" name="Google Shape;114;p22"/>
          <p:cNvSpPr/>
          <p:nvPr/>
        </p:nvSpPr>
        <p:spPr>
          <a:xfrm>
            <a:off x="4372202" y="828686"/>
            <a:ext cx="300107" cy="303739"/>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15" name="Google Shape;115;p22"/>
          <p:cNvSpPr txBox="1">
            <a:spLocks noGrp="1"/>
          </p:cNvSpPr>
          <p:nvPr>
            <p:ph type="body" idx="1"/>
          </p:nvPr>
        </p:nvSpPr>
        <p:spPr>
          <a:xfrm>
            <a:off x="238295" y="1086952"/>
            <a:ext cx="2060080" cy="3751226"/>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6" name="Google Shape;116;p22"/>
          <p:cNvSpPr txBox="1"/>
          <p:nvPr/>
        </p:nvSpPr>
        <p:spPr>
          <a:xfrm>
            <a:off x="2544670" y="787012"/>
            <a:ext cx="1777856" cy="364579"/>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Ключевые виды деятельности</a:t>
            </a:r>
            <a:endParaRPr/>
          </a:p>
        </p:txBody>
      </p:sp>
      <p:sp>
        <p:nvSpPr>
          <p:cNvPr id="117" name="Google Shape;117;p22"/>
          <p:cNvSpPr txBox="1"/>
          <p:nvPr/>
        </p:nvSpPr>
        <p:spPr>
          <a:xfrm>
            <a:off x="4816641" y="787012"/>
            <a:ext cx="1777856" cy="2658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Ценностное предложение</a:t>
            </a:r>
            <a:endParaRPr/>
          </a:p>
        </p:txBody>
      </p:sp>
      <p:sp>
        <p:nvSpPr>
          <p:cNvPr id="118" name="Google Shape;118;p22"/>
          <p:cNvSpPr txBox="1">
            <a:spLocks noGrp="1"/>
          </p:cNvSpPr>
          <p:nvPr>
            <p:ph type="body" idx="2"/>
          </p:nvPr>
        </p:nvSpPr>
        <p:spPr>
          <a:xfrm>
            <a:off x="7090533" y="1155592"/>
            <a:ext cx="2060080" cy="1635841"/>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9" name="Google Shape;119;p22"/>
          <p:cNvSpPr txBox="1"/>
          <p:nvPr/>
        </p:nvSpPr>
        <p:spPr>
          <a:xfrm>
            <a:off x="7090532" y="787012"/>
            <a:ext cx="1806565" cy="364579"/>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Взаимоотношения с клиентом</a:t>
            </a:r>
            <a:endParaRPr/>
          </a:p>
        </p:txBody>
      </p:sp>
      <p:sp>
        <p:nvSpPr>
          <p:cNvPr id="120" name="Google Shape;120;p22"/>
          <p:cNvSpPr txBox="1"/>
          <p:nvPr/>
        </p:nvSpPr>
        <p:spPr>
          <a:xfrm>
            <a:off x="9371842" y="787012"/>
            <a:ext cx="1806565" cy="364579"/>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Потребительские сегменты</a:t>
            </a:r>
            <a:endParaRPr/>
          </a:p>
        </p:txBody>
      </p:sp>
      <p:sp>
        <p:nvSpPr>
          <p:cNvPr id="121" name="Google Shape;121;p22"/>
          <p:cNvSpPr txBox="1">
            <a:spLocks noGrp="1"/>
          </p:cNvSpPr>
          <p:nvPr>
            <p:ph type="body" idx="3"/>
          </p:nvPr>
        </p:nvSpPr>
        <p:spPr>
          <a:xfrm>
            <a:off x="7090533" y="3145655"/>
            <a:ext cx="2060080" cy="1770675"/>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2" name="Google Shape;122;p22"/>
          <p:cNvSpPr txBox="1"/>
          <p:nvPr/>
        </p:nvSpPr>
        <p:spPr>
          <a:xfrm>
            <a:off x="7090532" y="2885486"/>
            <a:ext cx="1806565" cy="26016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Каналы сбыта</a:t>
            </a:r>
            <a:endParaRPr/>
          </a:p>
        </p:txBody>
      </p:sp>
      <p:sp>
        <p:nvSpPr>
          <p:cNvPr id="123" name="Google Shape;123;p22"/>
          <p:cNvSpPr txBox="1">
            <a:spLocks noGrp="1"/>
          </p:cNvSpPr>
          <p:nvPr>
            <p:ph type="body" idx="4"/>
          </p:nvPr>
        </p:nvSpPr>
        <p:spPr>
          <a:xfrm>
            <a:off x="288264" y="5306442"/>
            <a:ext cx="5519909" cy="1178520"/>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4" name="Google Shape;124;p22"/>
          <p:cNvSpPr txBox="1"/>
          <p:nvPr/>
        </p:nvSpPr>
        <p:spPr>
          <a:xfrm>
            <a:off x="288265" y="5068819"/>
            <a:ext cx="4763700" cy="245346"/>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Структура издержек</a:t>
            </a:r>
            <a:endParaRPr/>
          </a:p>
        </p:txBody>
      </p:sp>
      <p:sp>
        <p:nvSpPr>
          <p:cNvPr id="125" name="Google Shape;125;p22"/>
          <p:cNvSpPr txBox="1">
            <a:spLocks noGrp="1"/>
          </p:cNvSpPr>
          <p:nvPr>
            <p:ph type="body" idx="5"/>
          </p:nvPr>
        </p:nvSpPr>
        <p:spPr>
          <a:xfrm>
            <a:off x="5967585" y="5306442"/>
            <a:ext cx="5519730" cy="1178520"/>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6" name="Google Shape;126;p22"/>
          <p:cNvSpPr txBox="1"/>
          <p:nvPr/>
        </p:nvSpPr>
        <p:spPr>
          <a:xfrm>
            <a:off x="5992464" y="5068819"/>
            <a:ext cx="5006266" cy="245346"/>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Потоки доходов</a:t>
            </a:r>
            <a:endParaRPr/>
          </a:p>
        </p:txBody>
      </p:sp>
      <p:sp>
        <p:nvSpPr>
          <p:cNvPr id="127" name="Google Shape;127;p22"/>
          <p:cNvSpPr txBox="1"/>
          <p:nvPr/>
        </p:nvSpPr>
        <p:spPr>
          <a:xfrm>
            <a:off x="2544670" y="2910468"/>
            <a:ext cx="1777856" cy="232818"/>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Ключевые ресурсы</a:t>
            </a:r>
            <a:endParaRPr/>
          </a:p>
        </p:txBody>
      </p:sp>
      <p:sp>
        <p:nvSpPr>
          <p:cNvPr id="128" name="Google Shape;128;p22"/>
          <p:cNvSpPr txBox="1">
            <a:spLocks noGrp="1"/>
          </p:cNvSpPr>
          <p:nvPr>
            <p:ph type="body" idx="6"/>
          </p:nvPr>
        </p:nvSpPr>
        <p:spPr>
          <a:xfrm>
            <a:off x="9384030" y="1155592"/>
            <a:ext cx="2060080" cy="3760738"/>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9" name="Google Shape;129;p22"/>
          <p:cNvSpPr txBox="1">
            <a:spLocks noGrp="1"/>
          </p:cNvSpPr>
          <p:nvPr>
            <p:ph type="body" idx="7"/>
          </p:nvPr>
        </p:nvSpPr>
        <p:spPr>
          <a:xfrm>
            <a:off x="2624138" y="3143250"/>
            <a:ext cx="2060575" cy="1773238"/>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Char char="•"/>
              <a:defRPr sz="800"/>
            </a:lvl1pPr>
            <a:lvl2pPr marL="914400" lvl="1" indent="-279400" algn="l">
              <a:lnSpc>
                <a:spcPct val="90000"/>
              </a:lnSpc>
              <a:spcBef>
                <a:spcPts val="500"/>
              </a:spcBef>
              <a:spcAft>
                <a:spcPts val="0"/>
              </a:spcAft>
              <a:buClr>
                <a:schemeClr val="dk1"/>
              </a:buClr>
              <a:buSzPts val="800"/>
              <a:buChar char="•"/>
              <a:defRPr sz="800"/>
            </a:lvl2pPr>
            <a:lvl3pPr marL="1371600" lvl="2" indent="-279400" algn="l">
              <a:lnSpc>
                <a:spcPct val="90000"/>
              </a:lnSpc>
              <a:spcBef>
                <a:spcPts val="500"/>
              </a:spcBef>
              <a:spcAft>
                <a:spcPts val="0"/>
              </a:spcAft>
              <a:buClr>
                <a:schemeClr val="dk1"/>
              </a:buClr>
              <a:buSzPts val="800"/>
              <a:buChar char="•"/>
              <a:defRPr sz="800"/>
            </a:lvl3pPr>
            <a:lvl4pPr marL="1828800" lvl="3" indent="-279400" algn="l">
              <a:lnSpc>
                <a:spcPct val="90000"/>
              </a:lnSpc>
              <a:spcBef>
                <a:spcPts val="500"/>
              </a:spcBef>
              <a:spcAft>
                <a:spcPts val="0"/>
              </a:spcAft>
              <a:buClr>
                <a:schemeClr val="dk1"/>
              </a:buClr>
              <a:buSzPts val="800"/>
              <a:buChar char="•"/>
              <a:defRPr sz="800"/>
            </a:lvl4pPr>
            <a:lvl5pPr marL="2286000" lvl="4" indent="-279400" algn="l">
              <a:lnSpc>
                <a:spcPct val="90000"/>
              </a:lnSpc>
              <a:spcBef>
                <a:spcPts val="500"/>
              </a:spcBef>
              <a:spcAft>
                <a:spcPts val="0"/>
              </a:spcAft>
              <a:buClr>
                <a:schemeClr val="dk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22"/>
          <p:cNvSpPr txBox="1">
            <a:spLocks noGrp="1"/>
          </p:cNvSpPr>
          <p:nvPr>
            <p:ph type="body" idx="8"/>
          </p:nvPr>
        </p:nvSpPr>
        <p:spPr>
          <a:xfrm>
            <a:off x="4816641" y="1155592"/>
            <a:ext cx="2060080" cy="37607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9679F"/>
              </a:buClr>
              <a:buSzPts val="800"/>
              <a:buFont typeface="Calibri"/>
              <a:buNone/>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1" name="Google Shape;131;p22"/>
          <p:cNvSpPr txBox="1">
            <a:spLocks noGrp="1"/>
          </p:cNvSpPr>
          <p:nvPr>
            <p:ph type="body" idx="9"/>
          </p:nvPr>
        </p:nvSpPr>
        <p:spPr>
          <a:xfrm>
            <a:off x="2624138" y="1155700"/>
            <a:ext cx="2027237" cy="1635125"/>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Char char="•"/>
              <a:defRPr sz="80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22"/>
          <p:cNvSpPr txBox="1"/>
          <p:nvPr/>
        </p:nvSpPr>
        <p:spPr>
          <a:xfrm>
            <a:off x="335688" y="787012"/>
            <a:ext cx="1777856" cy="2658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Medium"/>
              <a:buNone/>
            </a:pPr>
            <a:r>
              <a:rPr lang="ru-RU" sz="1000" b="0" i="0" u="none" strike="noStrike" cap="none">
                <a:solidFill>
                  <a:srgbClr val="000000"/>
                </a:solidFill>
                <a:latin typeface="Roboto Medium"/>
                <a:ea typeface="Roboto Medium"/>
                <a:cs typeface="Roboto Medium"/>
                <a:sym typeface="Roboto Medium"/>
              </a:rPr>
              <a:t>Ключевые партнеры</a:t>
            </a:r>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Что есть сейчас?">
  <p:cSld name="Что есть сейчас?">
    <p:spTree>
      <p:nvGrpSpPr>
        <p:cNvPr id="1" name="Shape 133"/>
        <p:cNvGrpSpPr/>
        <p:nvPr/>
      </p:nvGrpSpPr>
      <p:grpSpPr>
        <a:xfrm>
          <a:off x="0" y="0"/>
          <a:ext cx="0" cy="0"/>
          <a:chOff x="0" y="0"/>
          <a:chExt cx="0" cy="0"/>
        </a:xfrm>
      </p:grpSpPr>
      <p:pic>
        <p:nvPicPr>
          <p:cNvPr id="134" name="Google Shape;134;p2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35" name="Google Shape;135;p23"/>
          <p:cNvSpPr txBox="1"/>
          <p:nvPr/>
        </p:nvSpPr>
        <p:spPr>
          <a:xfrm>
            <a:off x="122466" y="142426"/>
            <a:ext cx="236539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Что есть сейчас?</a:t>
            </a:r>
            <a:endParaRPr sz="2400" b="1">
              <a:solidFill>
                <a:srgbClr val="2867A0"/>
              </a:solidFill>
              <a:latin typeface="Calibri"/>
              <a:ea typeface="Calibri"/>
              <a:cs typeface="Calibri"/>
              <a:sym typeface="Calibri"/>
            </a:endParaRPr>
          </a:p>
        </p:txBody>
      </p:sp>
      <p:sp>
        <p:nvSpPr>
          <p:cNvPr id="136" name="Google Shape;136;p23"/>
          <p:cNvSpPr txBox="1">
            <a:spLocks noGrp="1"/>
          </p:cNvSpPr>
          <p:nvPr>
            <p:ph type="body" idx="1"/>
          </p:nvPr>
        </p:nvSpPr>
        <p:spPr>
          <a:xfrm>
            <a:off x="155574" y="723899"/>
            <a:ext cx="9159876" cy="1337129"/>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23"/>
          <p:cNvSpPr txBox="1">
            <a:spLocks noGrp="1"/>
          </p:cNvSpPr>
          <p:nvPr>
            <p:ph type="body" idx="2"/>
          </p:nvPr>
        </p:nvSpPr>
        <p:spPr>
          <a:xfrm>
            <a:off x="155575" y="3016250"/>
            <a:ext cx="4073525" cy="26670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Команда">
  <p:cSld name="Команда">
    <p:spTree>
      <p:nvGrpSpPr>
        <p:cNvPr id="1" name="Shape 138"/>
        <p:cNvGrpSpPr/>
        <p:nvPr/>
      </p:nvGrpSpPr>
      <p:grpSpPr>
        <a:xfrm>
          <a:off x="0" y="0"/>
          <a:ext cx="0" cy="0"/>
          <a:chOff x="0" y="0"/>
          <a:chExt cx="0" cy="0"/>
        </a:xfrm>
      </p:grpSpPr>
      <p:pic>
        <p:nvPicPr>
          <p:cNvPr id="139" name="Google Shape;139;p2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0" name="Google Shape;140;p24"/>
          <p:cNvSpPr txBox="1"/>
          <p:nvPr/>
        </p:nvSpPr>
        <p:spPr>
          <a:xfrm>
            <a:off x="122466" y="142426"/>
            <a:ext cx="139057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Команда</a:t>
            </a:r>
            <a:endParaRPr sz="2400" b="1">
              <a:solidFill>
                <a:srgbClr val="2867A0"/>
              </a:solidFill>
              <a:latin typeface="Calibri"/>
              <a:ea typeface="Calibri"/>
              <a:cs typeface="Calibri"/>
              <a:sym typeface="Calibri"/>
            </a:endParaRPr>
          </a:p>
        </p:txBody>
      </p:sp>
      <p:sp>
        <p:nvSpPr>
          <p:cNvPr id="141" name="Google Shape;141;p24"/>
          <p:cNvSpPr txBox="1">
            <a:spLocks noGrp="1"/>
          </p:cNvSpPr>
          <p:nvPr>
            <p:ph type="body" idx="1"/>
          </p:nvPr>
        </p:nvSpPr>
        <p:spPr>
          <a:xfrm>
            <a:off x="155577" y="2764976"/>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24"/>
          <p:cNvSpPr txBox="1">
            <a:spLocks noGrp="1"/>
          </p:cNvSpPr>
          <p:nvPr>
            <p:ph type="body" idx="2"/>
          </p:nvPr>
        </p:nvSpPr>
        <p:spPr>
          <a:xfrm>
            <a:off x="155577" y="3184076"/>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24"/>
          <p:cNvSpPr>
            <a:spLocks noGrp="1"/>
          </p:cNvSpPr>
          <p:nvPr>
            <p:ph type="pic" idx="3"/>
          </p:nvPr>
        </p:nvSpPr>
        <p:spPr>
          <a:xfrm>
            <a:off x="228603" y="661310"/>
            <a:ext cx="1934026" cy="1934026"/>
          </a:xfrm>
          <a:prstGeom prst="rect">
            <a:avLst/>
          </a:prstGeom>
          <a:noFill/>
          <a:ln>
            <a:noFill/>
          </a:ln>
        </p:spPr>
      </p:sp>
      <p:sp>
        <p:nvSpPr>
          <p:cNvPr id="144" name="Google Shape;144;p24"/>
          <p:cNvSpPr txBox="1">
            <a:spLocks noGrp="1"/>
          </p:cNvSpPr>
          <p:nvPr>
            <p:ph type="body" idx="4"/>
          </p:nvPr>
        </p:nvSpPr>
        <p:spPr>
          <a:xfrm>
            <a:off x="4509863" y="2764976"/>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24"/>
          <p:cNvSpPr txBox="1">
            <a:spLocks noGrp="1"/>
          </p:cNvSpPr>
          <p:nvPr>
            <p:ph type="body" idx="5"/>
          </p:nvPr>
        </p:nvSpPr>
        <p:spPr>
          <a:xfrm>
            <a:off x="4509863" y="3184076"/>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24"/>
          <p:cNvSpPr>
            <a:spLocks noGrp="1"/>
          </p:cNvSpPr>
          <p:nvPr>
            <p:ph type="pic" idx="6"/>
          </p:nvPr>
        </p:nvSpPr>
        <p:spPr>
          <a:xfrm>
            <a:off x="4582889" y="661310"/>
            <a:ext cx="1934026" cy="1934026"/>
          </a:xfrm>
          <a:prstGeom prst="rect">
            <a:avLst/>
          </a:prstGeom>
          <a:noFill/>
          <a:ln>
            <a:noFill/>
          </a:ln>
        </p:spPr>
      </p:sp>
      <p:sp>
        <p:nvSpPr>
          <p:cNvPr id="147" name="Google Shape;147;p24"/>
          <p:cNvSpPr txBox="1">
            <a:spLocks noGrp="1"/>
          </p:cNvSpPr>
          <p:nvPr>
            <p:ph type="body" idx="7"/>
          </p:nvPr>
        </p:nvSpPr>
        <p:spPr>
          <a:xfrm>
            <a:off x="8457749" y="2764976"/>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24"/>
          <p:cNvSpPr txBox="1">
            <a:spLocks noGrp="1"/>
          </p:cNvSpPr>
          <p:nvPr>
            <p:ph type="body" idx="8"/>
          </p:nvPr>
        </p:nvSpPr>
        <p:spPr>
          <a:xfrm>
            <a:off x="8457749" y="3184076"/>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24"/>
          <p:cNvSpPr>
            <a:spLocks noGrp="1"/>
          </p:cNvSpPr>
          <p:nvPr>
            <p:ph type="pic" idx="9"/>
          </p:nvPr>
        </p:nvSpPr>
        <p:spPr>
          <a:xfrm>
            <a:off x="8530775" y="661310"/>
            <a:ext cx="1934026" cy="1934026"/>
          </a:xfrm>
          <a:prstGeom prst="rect">
            <a:avLst/>
          </a:prstGeom>
          <a:noFill/>
          <a:ln>
            <a:noFill/>
          </a:ln>
        </p:spPr>
      </p:sp>
      <p:sp>
        <p:nvSpPr>
          <p:cNvPr id="150" name="Google Shape;150;p24"/>
          <p:cNvSpPr txBox="1">
            <a:spLocks noGrp="1"/>
          </p:cNvSpPr>
          <p:nvPr>
            <p:ph type="body" idx="13"/>
          </p:nvPr>
        </p:nvSpPr>
        <p:spPr>
          <a:xfrm>
            <a:off x="155577" y="590005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24"/>
          <p:cNvSpPr txBox="1">
            <a:spLocks noGrp="1"/>
          </p:cNvSpPr>
          <p:nvPr>
            <p:ph type="body" idx="14"/>
          </p:nvPr>
        </p:nvSpPr>
        <p:spPr>
          <a:xfrm>
            <a:off x="155577" y="631915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24"/>
          <p:cNvSpPr>
            <a:spLocks noGrp="1"/>
          </p:cNvSpPr>
          <p:nvPr>
            <p:ph type="pic" idx="15"/>
          </p:nvPr>
        </p:nvSpPr>
        <p:spPr>
          <a:xfrm>
            <a:off x="228603" y="3796392"/>
            <a:ext cx="1934026" cy="1934026"/>
          </a:xfrm>
          <a:prstGeom prst="rect">
            <a:avLst/>
          </a:prstGeom>
          <a:noFill/>
          <a:ln>
            <a:noFill/>
          </a:ln>
        </p:spPr>
      </p:sp>
      <p:sp>
        <p:nvSpPr>
          <p:cNvPr id="153" name="Google Shape;153;p24"/>
          <p:cNvSpPr txBox="1">
            <a:spLocks noGrp="1"/>
          </p:cNvSpPr>
          <p:nvPr>
            <p:ph type="body" idx="16"/>
          </p:nvPr>
        </p:nvSpPr>
        <p:spPr>
          <a:xfrm>
            <a:off x="4509863" y="590005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24"/>
          <p:cNvSpPr txBox="1">
            <a:spLocks noGrp="1"/>
          </p:cNvSpPr>
          <p:nvPr>
            <p:ph type="body" idx="17"/>
          </p:nvPr>
        </p:nvSpPr>
        <p:spPr>
          <a:xfrm>
            <a:off x="4509863" y="631915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24"/>
          <p:cNvSpPr>
            <a:spLocks noGrp="1"/>
          </p:cNvSpPr>
          <p:nvPr>
            <p:ph type="pic" idx="18"/>
          </p:nvPr>
        </p:nvSpPr>
        <p:spPr>
          <a:xfrm>
            <a:off x="4582889" y="3796392"/>
            <a:ext cx="1934026" cy="1934026"/>
          </a:xfrm>
          <a:prstGeom prst="rect">
            <a:avLst/>
          </a:prstGeom>
          <a:noFill/>
          <a:ln>
            <a:noFill/>
          </a:ln>
        </p:spPr>
      </p:sp>
      <p:sp>
        <p:nvSpPr>
          <p:cNvPr id="156" name="Google Shape;156;p24"/>
          <p:cNvSpPr txBox="1">
            <a:spLocks noGrp="1"/>
          </p:cNvSpPr>
          <p:nvPr>
            <p:ph type="body" idx="19"/>
          </p:nvPr>
        </p:nvSpPr>
        <p:spPr>
          <a:xfrm>
            <a:off x="8457749" y="590005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24"/>
          <p:cNvSpPr txBox="1">
            <a:spLocks noGrp="1"/>
          </p:cNvSpPr>
          <p:nvPr>
            <p:ph type="body" idx="20"/>
          </p:nvPr>
        </p:nvSpPr>
        <p:spPr>
          <a:xfrm>
            <a:off x="8457749" y="631915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24"/>
          <p:cNvSpPr>
            <a:spLocks noGrp="1"/>
          </p:cNvSpPr>
          <p:nvPr>
            <p:ph type="pic" idx="21"/>
          </p:nvPr>
        </p:nvSpPr>
        <p:spPr>
          <a:xfrm>
            <a:off x="8530775" y="3796392"/>
            <a:ext cx="1934026" cy="1934026"/>
          </a:xfrm>
          <a:prstGeom prst="rect">
            <a:avLst/>
          </a:prstGeom>
          <a:noFill/>
          <a:ln>
            <a:noFill/>
          </a:ln>
        </p:spPr>
      </p:sp>
    </p:spTree>
  </p:cSld>
  <p:clrMapOvr>
    <a:masterClrMapping/>
  </p:clrMapOvr>
  <p:extLst>
    <p:ext uri="{DCECCB84-F9BA-43D5-87BE-67443E8EF086}">
      <p15:sldGuideLst xmlns:p15="http://schemas.microsoft.com/office/powerpoint/2012/main">
        <p15:guide id="1" pos="98">
          <p15:clr>
            <a:srgbClr val="FBAE40"/>
          </p15:clr>
        </p15:guide>
        <p15:guide id="2" orient="horz" pos="288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План развития стартапа">
  <p:cSld name="План развития стартапа">
    <p:spTree>
      <p:nvGrpSpPr>
        <p:cNvPr id="1" name="Shape 159"/>
        <p:cNvGrpSpPr/>
        <p:nvPr/>
      </p:nvGrpSpPr>
      <p:grpSpPr>
        <a:xfrm>
          <a:off x="0" y="0"/>
          <a:ext cx="0" cy="0"/>
          <a:chOff x="0" y="0"/>
          <a:chExt cx="0" cy="0"/>
        </a:xfrm>
      </p:grpSpPr>
      <p:pic>
        <p:nvPicPr>
          <p:cNvPr id="160" name="Google Shape;160;p2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1" name="Google Shape;161;p25"/>
          <p:cNvSpPr txBox="1"/>
          <p:nvPr/>
        </p:nvSpPr>
        <p:spPr>
          <a:xfrm>
            <a:off x="122466" y="142426"/>
            <a:ext cx="337303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rgbClr val="2867A0"/>
                </a:solidFill>
                <a:latin typeface="Calibri"/>
                <a:ea typeface="Calibri"/>
                <a:cs typeface="Calibri"/>
                <a:sym typeface="Calibri"/>
              </a:rPr>
              <a:t>План развития стартапа</a:t>
            </a:r>
            <a:endParaRPr sz="2400" b="1">
              <a:solidFill>
                <a:srgbClr val="2867A0"/>
              </a:solidFill>
              <a:latin typeface="Calibri"/>
              <a:ea typeface="Calibri"/>
              <a:cs typeface="Calibri"/>
              <a:sym typeface="Calibri"/>
            </a:endParaRPr>
          </a:p>
        </p:txBody>
      </p:sp>
      <p:sp>
        <p:nvSpPr>
          <p:cNvPr id="162" name="Google Shape;162;p25"/>
          <p:cNvSpPr txBox="1">
            <a:spLocks noGrp="1"/>
          </p:cNvSpPr>
          <p:nvPr>
            <p:ph type="body" idx="1"/>
          </p:nvPr>
        </p:nvSpPr>
        <p:spPr>
          <a:xfrm>
            <a:off x="155574" y="723900"/>
            <a:ext cx="8188326" cy="20193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9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mi-samara.ru/wp-content/uploads/2017/03/5_Gorodetskaya_45-52.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cyberleninka.ru/article/n/prognozirovanie-vremennogo-ryada-infektsionnoy-zabolevaemosti/viewer" TargetMode="External"/><Relationship Id="rId4" Type="http://schemas.openxmlformats.org/officeDocument/2006/relationships/hyperlink" Target="https://mednet.ru/miacz/?ysclid=lp2psx7384398790371"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
          <p:cNvSpPr txBox="1">
            <a:spLocks noGrp="1"/>
          </p:cNvSpPr>
          <p:nvPr>
            <p:ph type="body" idx="1"/>
          </p:nvPr>
        </p:nvSpPr>
        <p:spPr>
          <a:xfrm>
            <a:off x="1819275" y="1733550"/>
            <a:ext cx="8839200" cy="23050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Calibri"/>
              <a:buNone/>
            </a:pPr>
            <a:r>
              <a:rPr lang="ru-RU" sz="4400" dirty="0" smtClean="0">
                <a:latin typeface="Times New Roman" panose="02020603050405020304" pitchFamily="18" charset="0"/>
                <a:cs typeface="Times New Roman" panose="02020603050405020304" pitchFamily="18" charset="0"/>
              </a:rPr>
              <a:t>Прогнозирование заболеваемости населения региона 1С</a:t>
            </a:r>
            <a:r>
              <a:rPr lang="en-US" sz="4400" dirty="0" smtClean="0">
                <a:latin typeface="Times New Roman" panose="02020603050405020304" pitchFamily="18" charset="0"/>
                <a:cs typeface="Times New Roman" panose="02020603050405020304" pitchFamily="18" charset="0"/>
              </a:rPr>
              <a:t>:</a:t>
            </a:r>
            <a:r>
              <a:rPr lang="ru-RU" sz="4400" dirty="0" smtClean="0">
                <a:latin typeface="Times New Roman" panose="02020603050405020304" pitchFamily="18" charset="0"/>
                <a:cs typeface="Times New Roman" panose="02020603050405020304" pitchFamily="18" charset="0"/>
              </a:rPr>
              <a:t>МедПрогноз</a:t>
            </a:r>
            <a:endParaRPr sz="4400" dirty="0">
              <a:latin typeface="Times New Roman" panose="02020603050405020304" pitchFamily="18" charset="0"/>
              <a:cs typeface="Times New Roman" panose="02020603050405020304" pitchFamily="18" charset="0"/>
            </a:endParaRPr>
          </a:p>
        </p:txBody>
      </p:sp>
      <p:sp>
        <p:nvSpPr>
          <p:cNvPr id="168" name="Google Shape;168;p1"/>
          <p:cNvSpPr txBox="1">
            <a:spLocks noGrp="1"/>
          </p:cNvSpPr>
          <p:nvPr>
            <p:ph type="body" idx="2"/>
          </p:nvPr>
        </p:nvSpPr>
        <p:spPr>
          <a:xfrm>
            <a:off x="4829174" y="4356100"/>
            <a:ext cx="5864226" cy="368300"/>
          </a:xfrm>
          <a:prstGeom prst="rect">
            <a:avLst/>
          </a:prstGeom>
          <a:noFill/>
          <a:ln>
            <a:noFill/>
          </a:ln>
        </p:spPr>
        <p:txBody>
          <a:bodyPr spcFirstLastPara="1" wrap="square" lIns="91425" tIns="45700" rIns="91425" bIns="45700" anchor="t" anchorCtr="0">
            <a:normAutofit/>
          </a:bodyPr>
          <a:lstStyle/>
          <a:p>
            <a:pPr marL="0" lvl="0" indent="0">
              <a:spcBef>
                <a:spcPts val="0"/>
              </a:spcBef>
            </a:pPr>
            <a:r>
              <a:rPr lang="ru-RU" dirty="0">
                <a:latin typeface="Times New Roman" panose="02020603050405020304" pitchFamily="18" charset="0"/>
                <a:cs typeface="Times New Roman" panose="02020603050405020304" pitchFamily="18" charset="0"/>
              </a:rPr>
              <a:t>Информационные технологии</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
          <p:cNvSpPr txBox="1">
            <a:spLocks noGrp="1"/>
          </p:cNvSpPr>
          <p:nvPr>
            <p:ph type="body" idx="1"/>
          </p:nvPr>
        </p:nvSpPr>
        <p:spPr>
          <a:xfrm>
            <a:off x="161275" y="3670300"/>
            <a:ext cx="1985025" cy="2406650"/>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Органы управления здравоохранением регионов РФ, перед которыми остро стоит проблема прогнозирования вспышек заболеваемости населения</a:t>
            </a:r>
            <a:r>
              <a:rPr lang="ru-RU" dirty="0" smtClean="0">
                <a:latin typeface="Times New Roman" panose="02020603050405020304" pitchFamily="18" charset="0"/>
                <a:cs typeface="Times New Roman" panose="02020603050405020304" pitchFamily="18" charset="0"/>
              </a:rPr>
              <a:t>.</a:t>
            </a:r>
            <a:endParaRPr dirty="0">
              <a:latin typeface="Times New Roman" panose="02020603050405020304" pitchFamily="18" charset="0"/>
              <a:cs typeface="Times New Roman" panose="02020603050405020304" pitchFamily="18" charset="0"/>
            </a:endParaRPr>
          </a:p>
        </p:txBody>
      </p:sp>
      <p:sp>
        <p:nvSpPr>
          <p:cNvPr id="174" name="Google Shape;174;p2"/>
          <p:cNvSpPr txBox="1">
            <a:spLocks noGrp="1"/>
          </p:cNvSpPr>
          <p:nvPr>
            <p:ph type="body" idx="2"/>
          </p:nvPr>
        </p:nvSpPr>
        <p:spPr>
          <a:xfrm>
            <a:off x="5795637" y="3670300"/>
            <a:ext cx="2749550" cy="2406650"/>
          </a:xfrm>
          <a:prstGeom prst="rect">
            <a:avLst/>
          </a:prstGeom>
          <a:noFill/>
          <a:ln>
            <a:noFill/>
          </a:ln>
        </p:spPr>
        <p:txBody>
          <a:bodyPr spcFirstLastPara="1" wrap="square" lIns="91425" tIns="45700" rIns="91425" bIns="45700" anchor="t" anchorCtr="0">
            <a:normAutofit/>
          </a:bodyPr>
          <a:lstStyle/>
          <a:p>
            <a:pPr marL="139700" lvl="0" indent="0" algn="just">
              <a:spcBef>
                <a:spcPts val="0"/>
              </a:spcBef>
              <a:buNone/>
            </a:pPr>
            <a:r>
              <a:rPr lang="ru-RU" dirty="0">
                <a:latin typeface="Times New Roman" panose="02020603050405020304" pitchFamily="18" charset="0"/>
                <a:cs typeface="Times New Roman" panose="02020603050405020304" pitchFamily="18" charset="0"/>
              </a:rPr>
              <a:t>Коммерческий программный продукт «Прогнозирование заболеваемости населения региона 1С:МедПрогноз».</a:t>
            </a:r>
            <a:endParaRPr dirty="0">
              <a:latin typeface="Times New Roman" panose="02020603050405020304" pitchFamily="18" charset="0"/>
              <a:cs typeface="Times New Roman" panose="02020603050405020304" pitchFamily="18" charset="0"/>
            </a:endParaRPr>
          </a:p>
        </p:txBody>
      </p:sp>
      <p:sp>
        <p:nvSpPr>
          <p:cNvPr id="175" name="Google Shape;175;p2"/>
          <p:cNvSpPr txBox="1">
            <a:spLocks noGrp="1"/>
          </p:cNvSpPr>
          <p:nvPr>
            <p:ph type="body" idx="3"/>
          </p:nvPr>
        </p:nvSpPr>
        <p:spPr>
          <a:xfrm>
            <a:off x="8915400" y="3670300"/>
            <a:ext cx="2952750" cy="2406650"/>
          </a:xfrm>
          <a:prstGeom prst="rect">
            <a:avLst/>
          </a:prstGeom>
          <a:noFill/>
          <a:ln>
            <a:noFill/>
          </a:ln>
        </p:spPr>
        <p:txBody>
          <a:bodyPr spcFirstLastPara="1" wrap="square" lIns="91425" tIns="45700" rIns="91425" bIns="45700" anchor="t" anchorCtr="0">
            <a:normAutofit/>
          </a:bodyPr>
          <a:lstStyle/>
          <a:p>
            <a:pPr marL="228600" lvl="0" indent="-139700" algn="just">
              <a:spcBef>
                <a:spcPts val="0"/>
              </a:spcBef>
              <a:buNone/>
            </a:pPr>
            <a:r>
              <a:rPr lang="en-US" dirty="0" smtClean="0"/>
              <a:t>   </a:t>
            </a:r>
            <a:r>
              <a:rPr lang="ru-RU" dirty="0" smtClean="0">
                <a:latin typeface="Times New Roman" panose="02020603050405020304" pitchFamily="18" charset="0"/>
                <a:cs typeface="Times New Roman" panose="02020603050405020304" pitchFamily="18" charset="0"/>
              </a:rPr>
              <a:t>Программный </a:t>
            </a:r>
            <a:r>
              <a:rPr lang="ru-RU" dirty="0">
                <a:latin typeface="Times New Roman" panose="02020603050405020304" pitchFamily="18" charset="0"/>
                <a:cs typeface="Times New Roman" panose="02020603050405020304" pitchFamily="18" charset="0"/>
              </a:rPr>
              <a:t>продукт будет применяться в сфере здравоохранения.</a:t>
            </a:r>
            <a:endParaRPr dirty="0">
              <a:latin typeface="Times New Roman" panose="02020603050405020304" pitchFamily="18" charset="0"/>
              <a:cs typeface="Times New Roman" panose="02020603050405020304" pitchFamily="18" charset="0"/>
            </a:endParaRPr>
          </a:p>
        </p:txBody>
      </p:sp>
      <p:sp>
        <p:nvSpPr>
          <p:cNvPr id="176" name="Google Shape;176;p2"/>
          <p:cNvSpPr txBox="1">
            <a:spLocks noGrp="1"/>
          </p:cNvSpPr>
          <p:nvPr>
            <p:ph type="body" idx="4"/>
          </p:nvPr>
        </p:nvSpPr>
        <p:spPr>
          <a:xfrm>
            <a:off x="762000" y="800100"/>
            <a:ext cx="4914900" cy="1651000"/>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Разработка интеллектуальной модели для мониторинга и прогнозирования распространенности заболеваний на основе многолетних данных с целью рационализации оказания своевременной медицинской помощи и предотвращения вспышек заболеваемости.</a:t>
            </a:r>
            <a:endParaRPr dirty="0">
              <a:latin typeface="Times New Roman" panose="02020603050405020304" pitchFamily="18" charset="0"/>
              <a:cs typeface="Times New Roman" panose="02020603050405020304" pitchFamily="18" charset="0"/>
            </a:endParaRPr>
          </a:p>
        </p:txBody>
      </p:sp>
      <p:sp>
        <p:nvSpPr>
          <p:cNvPr id="177" name="Google Shape;177;p2"/>
          <p:cNvSpPr txBox="1">
            <a:spLocks noGrp="1"/>
          </p:cNvSpPr>
          <p:nvPr>
            <p:ph type="body" idx="5"/>
          </p:nvPr>
        </p:nvSpPr>
        <p:spPr>
          <a:xfrm>
            <a:off x="6667500" y="800100"/>
            <a:ext cx="4933951" cy="1765300"/>
          </a:xfrm>
          <a:prstGeom prst="rect">
            <a:avLst/>
          </a:prstGeom>
          <a:noFill/>
          <a:ln>
            <a:noFill/>
          </a:ln>
        </p:spPr>
        <p:txBody>
          <a:bodyPr spcFirstLastPara="1" wrap="square" lIns="91425" tIns="45700" rIns="91425" bIns="45700" anchor="t" anchorCtr="0">
            <a:normAutofit/>
          </a:bodyPr>
          <a:lstStyle/>
          <a:p>
            <a:pPr marL="0" lvl="0" indent="0" algn="just">
              <a:spcBef>
                <a:spcPts val="0"/>
              </a:spcBef>
              <a:buNone/>
            </a:pPr>
            <a:r>
              <a:rPr lang="ru-RU" dirty="0">
                <a:latin typeface="Times New Roman" panose="02020603050405020304" pitchFamily="18" charset="0"/>
                <a:cs typeface="Times New Roman" panose="02020603050405020304" pitchFamily="18" charset="0"/>
              </a:rPr>
              <a:t>Разработать методику формирования информационной БД для мониторинга и моделирования заболеваемости населения; определить алгоритмы интеллектуального анализа данных; создать информационную систему нейросетевого прогнозирования возможных вспышек заболеваний.</a:t>
            </a:r>
            <a:endParaRPr dirty="0">
              <a:latin typeface="Times New Roman" panose="02020603050405020304" pitchFamily="18" charset="0"/>
              <a:cs typeface="Times New Roman" panose="02020603050405020304" pitchFamily="18" charset="0"/>
            </a:endParaRPr>
          </a:p>
          <a:p>
            <a:pPr marL="285750" lvl="0" indent="-196850" algn="l" rtl="0">
              <a:lnSpc>
                <a:spcPct val="70000"/>
              </a:lnSpc>
              <a:spcBef>
                <a:spcPts val="0"/>
              </a:spcBef>
              <a:spcAft>
                <a:spcPts val="0"/>
              </a:spcAft>
              <a:buClr>
                <a:srgbClr val="2867A0"/>
              </a:buClr>
              <a:buSzPts val="1400"/>
              <a:buFont typeface="Arial"/>
              <a:buNone/>
            </a:pPr>
            <a:endParaRPr dirty="0"/>
          </a:p>
        </p:txBody>
      </p:sp>
      <p:sp>
        <p:nvSpPr>
          <p:cNvPr id="178" name="Google Shape;178;p2"/>
          <p:cNvSpPr txBox="1">
            <a:spLocks noGrp="1"/>
          </p:cNvSpPr>
          <p:nvPr>
            <p:ph type="body" idx="6"/>
          </p:nvPr>
        </p:nvSpPr>
        <p:spPr>
          <a:xfrm>
            <a:off x="3013077" y="3670300"/>
            <a:ext cx="1985025" cy="2406650"/>
          </a:xfrm>
          <a:prstGeom prst="rect">
            <a:avLst/>
          </a:prstGeom>
          <a:noFill/>
          <a:ln>
            <a:noFill/>
          </a:ln>
        </p:spPr>
        <p:txBody>
          <a:bodyPr spcFirstLastPara="1" wrap="square" lIns="91425" tIns="45700" rIns="91425" bIns="45700" anchor="t" anchorCtr="0">
            <a:normAutofit fontScale="85000" lnSpcReduction="10000"/>
          </a:bodyPr>
          <a:lstStyle/>
          <a:p>
            <a:pPr marL="228600" lvl="0" indent="-139700">
              <a:spcBef>
                <a:spcPts val="0"/>
              </a:spcBef>
              <a:buNone/>
            </a:pP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Государственные органы управления </a:t>
            </a:r>
            <a:r>
              <a:rPr lang="ru-RU" dirty="0">
                <a:latin typeface="Times New Roman" panose="02020603050405020304" pitchFamily="18" charset="0"/>
                <a:cs typeface="Times New Roman" panose="02020603050405020304" pitchFamily="18" charset="0"/>
              </a:rPr>
              <a:t>здравоохранением, региональные финансовые и бюджетные управления, специалисты планово-аналитических отделов, служб государственных закупок, ГИС в сфере здравоохранения субъектов РФ.</a:t>
            </a:r>
            <a:endParaRPr dirty="0">
              <a:latin typeface="Times New Roman" panose="02020603050405020304" pitchFamily="18" charset="0"/>
              <a:cs typeface="Times New Roman" panose="02020603050405020304" pitchFamily="18" charset="0"/>
            </a:endParaRPr>
          </a:p>
        </p:txBody>
      </p:sp>
      <p:sp>
        <p:nvSpPr>
          <p:cNvPr id="179" name="Google Shape;179;p2"/>
          <p:cNvSpPr/>
          <p:nvPr/>
        </p:nvSpPr>
        <p:spPr>
          <a:xfrm>
            <a:off x="5795637" y="2822872"/>
            <a:ext cx="2542526" cy="350542"/>
          </a:xfrm>
          <a:prstGeom prst="roundRect">
            <a:avLst>
              <a:gd name="adj" fmla="val 5578"/>
            </a:avLst>
          </a:prstGeom>
          <a:noFill/>
          <a:ln w="12700" cap="flat" cmpd="sng">
            <a:solidFill>
              <a:srgbClr val="FD570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600" b="0">
                <a:solidFill>
                  <a:srgbClr val="2867A0"/>
                </a:solidFill>
                <a:latin typeface="Calibri"/>
                <a:ea typeface="Calibri"/>
                <a:cs typeface="Calibri"/>
                <a:sym typeface="Calibri"/>
              </a:rPr>
              <a:t>Ожидаемые результаты</a:t>
            </a:r>
            <a:endParaRPr sz="1600" b="0">
              <a:solidFill>
                <a:srgbClr val="2867A0"/>
              </a:solidFill>
              <a:latin typeface="Calibri"/>
              <a:ea typeface="Calibri"/>
              <a:cs typeface="Calibri"/>
              <a:sym typeface="Calibri"/>
            </a:endParaRPr>
          </a:p>
        </p:txBody>
      </p:sp>
      <p:sp>
        <p:nvSpPr>
          <p:cNvPr id="180" name="Google Shape;180;p2"/>
          <p:cNvSpPr/>
          <p:nvPr/>
        </p:nvSpPr>
        <p:spPr>
          <a:xfrm>
            <a:off x="8915400" y="2822872"/>
            <a:ext cx="2780315" cy="342586"/>
          </a:xfrm>
          <a:prstGeom prst="roundRect">
            <a:avLst>
              <a:gd name="adj" fmla="val 5578"/>
            </a:avLst>
          </a:prstGeom>
          <a:noFill/>
          <a:ln w="12700" cap="flat" cmpd="sng">
            <a:solidFill>
              <a:srgbClr val="FD570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600" b="0">
                <a:solidFill>
                  <a:srgbClr val="2867A0"/>
                </a:solidFill>
                <a:latin typeface="Calibri"/>
                <a:ea typeface="Calibri"/>
                <a:cs typeface="Calibri"/>
                <a:sym typeface="Calibri"/>
              </a:rPr>
              <a:t>Область применения</a:t>
            </a:r>
            <a:endParaRPr sz="1600" b="0">
              <a:solidFill>
                <a:srgbClr val="2867A0"/>
              </a:solidFill>
              <a:latin typeface="Calibri"/>
              <a:ea typeface="Calibri"/>
              <a:cs typeface="Calibri"/>
              <a:sym typeface="Calibri"/>
            </a:endParaRPr>
          </a:p>
        </p:txBody>
      </p:sp>
      <p:sp>
        <p:nvSpPr>
          <p:cNvPr id="181" name="Google Shape;181;p2"/>
          <p:cNvSpPr txBox="1"/>
          <p:nvPr/>
        </p:nvSpPr>
        <p:spPr>
          <a:xfrm>
            <a:off x="57150" y="704850"/>
            <a:ext cx="73045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Цель:</a:t>
            </a:r>
            <a:endParaRPr sz="1800">
              <a:solidFill>
                <a:srgbClr val="FD5701"/>
              </a:solidFill>
              <a:latin typeface="Calibri"/>
              <a:ea typeface="Calibri"/>
              <a:cs typeface="Calibri"/>
              <a:sym typeface="Calibri"/>
            </a:endParaRPr>
          </a:p>
        </p:txBody>
      </p:sp>
      <p:cxnSp>
        <p:nvCxnSpPr>
          <p:cNvPr id="182" name="Google Shape;182;p2"/>
          <p:cNvCxnSpPr/>
          <p:nvPr/>
        </p:nvCxnSpPr>
        <p:spPr>
          <a:xfrm>
            <a:off x="166007" y="625025"/>
            <a:ext cx="11644993" cy="0"/>
          </a:xfrm>
          <a:prstGeom prst="straightConnector1">
            <a:avLst/>
          </a:prstGeom>
          <a:noFill/>
          <a:ln w="12700" cap="flat" cmpd="sng">
            <a:solidFill>
              <a:srgbClr val="2867A0"/>
            </a:solidFill>
            <a:prstDash val="solid"/>
            <a:miter lim="800000"/>
            <a:headEnd type="none" w="sm" len="sm"/>
            <a:tailEnd type="none" w="sm" len="sm"/>
          </a:ln>
        </p:spPr>
      </p:cxnSp>
      <p:cxnSp>
        <p:nvCxnSpPr>
          <p:cNvPr id="183" name="Google Shape;183;p2"/>
          <p:cNvCxnSpPr/>
          <p:nvPr/>
        </p:nvCxnSpPr>
        <p:spPr>
          <a:xfrm>
            <a:off x="155575" y="2667230"/>
            <a:ext cx="11644993" cy="0"/>
          </a:xfrm>
          <a:prstGeom prst="straightConnector1">
            <a:avLst/>
          </a:prstGeom>
          <a:noFill/>
          <a:ln w="12700" cap="flat" cmpd="sng">
            <a:solidFill>
              <a:srgbClr val="2867A0"/>
            </a:solidFill>
            <a:prstDash val="solid"/>
            <a:miter lim="800000"/>
            <a:headEnd type="none" w="sm" len="sm"/>
            <a:tailEnd type="none" w="sm" len="sm"/>
          </a:ln>
        </p:spPr>
      </p:cxnSp>
      <p:sp>
        <p:nvSpPr>
          <p:cNvPr id="184" name="Google Shape;184;p2"/>
          <p:cNvSpPr txBox="1"/>
          <p:nvPr/>
        </p:nvSpPr>
        <p:spPr>
          <a:xfrm>
            <a:off x="5686879" y="704850"/>
            <a:ext cx="93968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Задачи:</a:t>
            </a:r>
            <a:endParaRPr sz="1800">
              <a:solidFill>
                <a:srgbClr val="FD5701"/>
              </a:solidFill>
              <a:latin typeface="Calibri"/>
              <a:ea typeface="Calibri"/>
              <a:cs typeface="Calibri"/>
              <a:sym typeface="Calibri"/>
            </a:endParaRPr>
          </a:p>
        </p:txBody>
      </p:sp>
      <p:sp>
        <p:nvSpPr>
          <p:cNvPr id="185" name="Google Shape;185;p2"/>
          <p:cNvSpPr/>
          <p:nvPr/>
        </p:nvSpPr>
        <p:spPr>
          <a:xfrm>
            <a:off x="155575" y="2797472"/>
            <a:ext cx="2542526" cy="350542"/>
          </a:xfrm>
          <a:prstGeom prst="roundRect">
            <a:avLst>
              <a:gd name="adj" fmla="val 5578"/>
            </a:avLst>
          </a:prstGeom>
          <a:noFill/>
          <a:ln w="12700" cap="flat" cmpd="sng">
            <a:solidFill>
              <a:srgbClr val="FD570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600" b="0">
                <a:solidFill>
                  <a:srgbClr val="2867A0"/>
                </a:solidFill>
                <a:latin typeface="Calibri"/>
                <a:ea typeface="Calibri"/>
                <a:cs typeface="Calibri"/>
                <a:sym typeface="Calibri"/>
              </a:rPr>
              <a:t>Целевая аудитория</a:t>
            </a:r>
            <a:endParaRPr sz="1600" b="0">
              <a:solidFill>
                <a:srgbClr val="2867A0"/>
              </a:solidFill>
              <a:latin typeface="Calibri"/>
              <a:ea typeface="Calibri"/>
              <a:cs typeface="Calibri"/>
              <a:sym typeface="Calibri"/>
            </a:endParaRPr>
          </a:p>
        </p:txBody>
      </p:sp>
      <p:sp>
        <p:nvSpPr>
          <p:cNvPr id="186" name="Google Shape;186;p2"/>
          <p:cNvSpPr txBox="1"/>
          <p:nvPr/>
        </p:nvSpPr>
        <p:spPr>
          <a:xfrm>
            <a:off x="53977" y="3292025"/>
            <a:ext cx="11657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основная:</a:t>
            </a:r>
            <a:endParaRPr sz="1800">
              <a:solidFill>
                <a:srgbClr val="FD5701"/>
              </a:solidFill>
              <a:latin typeface="Calibri"/>
              <a:ea typeface="Calibri"/>
              <a:cs typeface="Calibri"/>
              <a:sym typeface="Calibri"/>
            </a:endParaRPr>
          </a:p>
        </p:txBody>
      </p:sp>
      <p:sp>
        <p:nvSpPr>
          <p:cNvPr id="187" name="Google Shape;187;p2"/>
          <p:cNvSpPr txBox="1"/>
          <p:nvPr/>
        </p:nvSpPr>
        <p:spPr>
          <a:xfrm>
            <a:off x="3013077" y="3292025"/>
            <a:ext cx="174387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2867A0"/>
                </a:solidFill>
                <a:latin typeface="Calibri"/>
                <a:ea typeface="Calibri"/>
                <a:cs typeface="Calibri"/>
                <a:sym typeface="Calibri"/>
              </a:rPr>
              <a:t>потенциальная:</a:t>
            </a:r>
            <a:endParaRPr sz="1800">
              <a:solidFill>
                <a:srgbClr val="2867A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
          <p:cNvSpPr txBox="1">
            <a:spLocks noGrp="1"/>
          </p:cNvSpPr>
          <p:nvPr>
            <p:ph type="body" idx="1"/>
          </p:nvPr>
        </p:nvSpPr>
        <p:spPr>
          <a:xfrm>
            <a:off x="155575" y="723901"/>
            <a:ext cx="8901300" cy="2460600"/>
          </a:xfrm>
          <a:prstGeom prst="rect">
            <a:avLst/>
          </a:prstGeom>
          <a:noFill/>
          <a:ln>
            <a:noFill/>
          </a:ln>
        </p:spPr>
        <p:txBody>
          <a:bodyPr spcFirstLastPara="1" wrap="square" lIns="91425" tIns="45700" rIns="91425" bIns="45700" anchor="t" anchorCtr="0">
            <a:normAutofit/>
          </a:bodyPr>
          <a:lstStyle/>
          <a:p>
            <a:pPr algn="just"/>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Структура </a:t>
            </a:r>
            <a:r>
              <a:rPr lang="ru-RU" dirty="0">
                <a:latin typeface="Times New Roman" panose="02020603050405020304" pitchFamily="18" charset="0"/>
                <a:cs typeface="Times New Roman" panose="02020603050405020304" pitchFamily="18" charset="0"/>
              </a:rPr>
              <a:t>и уровень заболеваемости являются важнейшими составляющими комплексной интегральной оценки здоровья населения. Ее изучение необходимо для обоснования управленческих решений на всех уровнях управления здравоохранением. </a:t>
            </a:r>
            <a:endParaRPr lang="ru-RU" sz="1400"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ru-RU" u="sng" dirty="0">
                <a:latin typeface="Times New Roman" panose="02020603050405020304" pitchFamily="18" charset="0"/>
                <a:cs typeface="Times New Roman" panose="02020603050405020304" pitchFamily="18" charset="0"/>
                <a:hlinkClick r:id="rId3"/>
              </a:rPr>
              <a:t>https://www.imi-samara.ru/wp-content/uploads/2017/03/5_Gorodetskaya_45-52.pdf</a:t>
            </a:r>
            <a:r>
              <a:rPr lang="ru-RU"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каждом регионе РФ созданы информационные системы в сфере здравоохранения, однако, </a:t>
            </a:r>
            <a:r>
              <a:rPr lang="ru-RU" dirty="0" smtClean="0">
                <a:latin typeface="Times New Roman" panose="02020603050405020304" pitchFamily="18" charset="0"/>
                <a:cs typeface="Times New Roman" panose="02020603050405020304" pitchFamily="18" charset="0"/>
              </a:rPr>
              <a:t>они</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сформированы </a:t>
            </a:r>
            <a:r>
              <a:rPr lang="ru-RU" dirty="0">
                <a:latin typeface="Times New Roman" panose="02020603050405020304" pitchFamily="18" charset="0"/>
                <a:cs typeface="Times New Roman" panose="02020603050405020304" pitchFamily="18" charset="0"/>
              </a:rPr>
              <a:t>в различных инструментальных средах и слабо приспособлены для решения комплексных задач более высокого уровня. </a:t>
            </a:r>
            <a:endParaRPr lang="ru-RU" sz="1400"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ru-RU" u="sng" dirty="0">
                <a:latin typeface="Times New Roman" panose="02020603050405020304" pitchFamily="18" charset="0"/>
                <a:cs typeface="Times New Roman" panose="02020603050405020304" pitchFamily="18" charset="0"/>
                <a:hlinkClick r:id="rId4"/>
              </a:rPr>
              <a:t>https://mednet.ru/miacz/?ysclid=lp2psx7384398790371</a:t>
            </a:r>
            <a:r>
              <a:rPr lang="ru-RU"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r>
              <a:rPr lang="ru-RU" sz="1400" dirty="0"/>
              <a:t/>
            </a:r>
            <a:br>
              <a:rPr lang="ru-RU" sz="1400" dirty="0"/>
            </a:br>
            <a:endParaRPr sz="1400" dirty="0"/>
          </a:p>
          <a:p>
            <a:pPr marL="0" lvl="0" indent="0" algn="l" rtl="0">
              <a:lnSpc>
                <a:spcPct val="70000"/>
              </a:lnSpc>
              <a:spcBef>
                <a:spcPts val="0"/>
              </a:spcBef>
              <a:spcAft>
                <a:spcPts val="0"/>
              </a:spcAft>
              <a:buClr>
                <a:srgbClr val="2867A0"/>
              </a:buClr>
              <a:buSzPts val="1600"/>
              <a:buFont typeface="Calibri"/>
              <a:buNone/>
            </a:pPr>
            <a:endParaRPr sz="1400" dirty="0"/>
          </a:p>
        </p:txBody>
      </p:sp>
      <p:sp>
        <p:nvSpPr>
          <p:cNvPr id="193" name="Google Shape;193;p3"/>
          <p:cNvSpPr txBox="1">
            <a:spLocks noGrp="1"/>
          </p:cNvSpPr>
          <p:nvPr>
            <p:ph type="body" idx="2"/>
          </p:nvPr>
        </p:nvSpPr>
        <p:spPr>
          <a:xfrm>
            <a:off x="152401" y="3909006"/>
            <a:ext cx="11655426" cy="2263194"/>
          </a:xfrm>
          <a:prstGeom prst="rect">
            <a:avLst/>
          </a:prstGeom>
          <a:noFill/>
          <a:ln>
            <a:noFill/>
          </a:ln>
        </p:spPr>
        <p:txBody>
          <a:bodyPr spcFirstLastPara="1" wrap="square" lIns="91425" tIns="45700" rIns="91425" bIns="45700" anchor="t" anchorCtr="0">
            <a:normAutofit/>
          </a:bodyPr>
          <a:lstStyle/>
          <a:p>
            <a:pPr algn="just"/>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сегодняшний день сохраняется весьма неблагоприятная эпидемиологическая обстановка по целому ряду опасных инфекционных заболеваний. Необходим своевременный и точный прогноз заболеваемости населения и принятие наиболее перспективных решений по подготовке системы медико-профилактических и терапевтических мероприятий.</a:t>
            </a: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ru-RU" u="sng" dirty="0">
                <a:latin typeface="Times New Roman" panose="02020603050405020304" pitchFamily="18" charset="0"/>
                <a:cs typeface="Times New Roman" panose="02020603050405020304" pitchFamily="18" charset="0"/>
                <a:hlinkClick r:id="rId5"/>
              </a:rPr>
              <a:t>https://cyberleninka.ru/article/n/prognozirovanie-vremennogo-ryada-infektsionnoy-zabolevaemosti/viewer</a:t>
            </a:r>
            <a:r>
              <a:rPr lang="ru-RU"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r>
              <a:rPr lang="ru-RU" dirty="0"/>
              <a:t/>
            </a:r>
            <a:br>
              <a:rPr lang="ru-RU" dirty="0"/>
            </a:br>
            <a:endParaRPr dirty="0"/>
          </a:p>
        </p:txBody>
      </p:sp>
      <p:grpSp>
        <p:nvGrpSpPr>
          <p:cNvPr id="194" name="Google Shape;194;p3"/>
          <p:cNvGrpSpPr/>
          <p:nvPr/>
        </p:nvGrpSpPr>
        <p:grpSpPr>
          <a:xfrm>
            <a:off x="53977" y="3383423"/>
            <a:ext cx="11753850" cy="391101"/>
            <a:chOff x="53977" y="3383423"/>
            <a:chExt cx="11753850" cy="391101"/>
          </a:xfrm>
        </p:grpSpPr>
        <p:sp>
          <p:nvSpPr>
            <p:cNvPr id="195" name="Google Shape;195;p3"/>
            <p:cNvSpPr txBox="1"/>
            <p:nvPr/>
          </p:nvSpPr>
          <p:spPr>
            <a:xfrm>
              <a:off x="53977" y="3405192"/>
              <a:ext cx="31924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Подтверждение актуальности:</a:t>
              </a:r>
              <a:endParaRPr sz="1800">
                <a:solidFill>
                  <a:srgbClr val="FD5701"/>
                </a:solidFill>
                <a:latin typeface="Calibri"/>
                <a:ea typeface="Calibri"/>
                <a:cs typeface="Calibri"/>
                <a:sym typeface="Calibri"/>
              </a:endParaRPr>
            </a:p>
          </p:txBody>
        </p:sp>
        <p:cxnSp>
          <p:nvCxnSpPr>
            <p:cNvPr id="196" name="Google Shape;196;p3"/>
            <p:cNvCxnSpPr/>
            <p:nvPr/>
          </p:nvCxnSpPr>
          <p:spPr>
            <a:xfrm>
              <a:off x="162834" y="3383423"/>
              <a:ext cx="11644993" cy="0"/>
            </a:xfrm>
            <a:prstGeom prst="straightConnector1">
              <a:avLst/>
            </a:prstGeom>
            <a:noFill/>
            <a:ln w="12700" cap="flat" cmpd="sng">
              <a:solidFill>
                <a:srgbClr val="2867A0"/>
              </a:solidFill>
              <a:prstDash val="solid"/>
              <a:miter lim="800000"/>
              <a:headEnd type="none" w="sm" len="sm"/>
              <a:tailEnd type="none" w="sm" len="sm"/>
            </a:ln>
          </p:spPr>
        </p:cxn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4"/>
          <p:cNvSpPr txBox="1">
            <a:spLocks noGrp="1"/>
          </p:cNvSpPr>
          <p:nvPr>
            <p:ph type="body" idx="1"/>
          </p:nvPr>
        </p:nvSpPr>
        <p:spPr>
          <a:xfrm>
            <a:off x="155574" y="723899"/>
            <a:ext cx="11261725" cy="2933701"/>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Потребительские сегменты: Медицинские информационно-аналитические центры субъектов РФ. Основная бизнес - модель B2G, подразумевающая реализацию программного продукта  органам государственного управления. Основными потенциальными пользователями программного продукта являются органы управления здравоохранением, финансового планирования регионов, МЧС регионов РФ, перед которыми остро стоит проблема прогнозирования вспышек заболеваемости населения. Используя информационную систему «1С:МедПрогноз», региональные комитеты здравоохранения и МЧС, посредством государственных медицинских информационно-аналитических центров, смогут своевременно разрабатывать комплексы мер по предупреждению или снижению последствий от вспышек заболеваний, а комитеты финансового управления оптимально планировать государственные закупки лекарственных средств.</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6"/>
          <p:cNvSpPr txBox="1">
            <a:spLocks noGrp="1"/>
          </p:cNvSpPr>
          <p:nvPr>
            <p:ph type="body" idx="1"/>
          </p:nvPr>
        </p:nvSpPr>
        <p:spPr>
          <a:xfrm>
            <a:off x="155575" y="2755899"/>
            <a:ext cx="11702596" cy="2585357"/>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Программный продукт «Прогнозирование заболеваемости населения региона» предназначен для анализа и прогнозирования уровня заболеваемости на региональном уровне по каждому виду заболевания согласно международной классификации болезней в государственных информационных системах в сфере здравоохранения субъектов Российской Федерации, имеющим подключение к подсистемам </a:t>
            </a:r>
            <a:r>
              <a:rPr lang="ru-RU" dirty="0" err="1">
                <a:latin typeface="Times New Roman" panose="02020603050405020304" pitchFamily="18" charset="0"/>
                <a:cs typeface="Times New Roman" panose="02020603050405020304" pitchFamily="18" charset="0"/>
              </a:rPr>
              <a:t>РЭМД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ФЭР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ИЭМК</a:t>
            </a:r>
            <a:r>
              <a:rPr lang="ru-RU" dirty="0">
                <a:latin typeface="Times New Roman" panose="02020603050405020304" pitchFamily="18" charset="0"/>
                <a:cs typeface="Times New Roman" panose="02020603050405020304" pitchFamily="18" charset="0"/>
              </a:rPr>
              <a:t> Единой государственной информационной системы в сфере здравоохранения. Реализация проекта позволит специалистам планово-аналитических отделов, служб государственных закупок, комитетов в сфере здравоохранения субъектов РФ разрабатывать эффективные мероприятия с целью рационализации оказания медицинской помощи и предотвращения вспышек заболеваемости.</a:t>
            </a:r>
            <a:endParaRPr dirty="0">
              <a:latin typeface="Times New Roman" panose="02020603050405020304" pitchFamily="18" charset="0"/>
              <a:cs typeface="Times New Roman" panose="02020603050405020304" pitchFamily="18" charset="0"/>
            </a:endParaRPr>
          </a:p>
        </p:txBody>
      </p:sp>
      <p:sp>
        <p:nvSpPr>
          <p:cNvPr id="212" name="Google Shape;212;p6"/>
          <p:cNvSpPr txBox="1">
            <a:spLocks noGrp="1"/>
          </p:cNvSpPr>
          <p:nvPr>
            <p:ph type="body" idx="2"/>
          </p:nvPr>
        </p:nvSpPr>
        <p:spPr>
          <a:xfrm>
            <a:off x="1905261" y="1267374"/>
            <a:ext cx="8203223" cy="739443"/>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Программный продукт по интеллектуальному прогнозированию заболеваемости населения региона и анализу эффективности противоэпидемических мер</a:t>
            </a:r>
            <a:endParaRPr dirty="0">
              <a:latin typeface="Times New Roman" panose="02020603050405020304" pitchFamily="18" charset="0"/>
              <a:cs typeface="Times New Roman" panose="02020603050405020304" pitchFamily="18" charset="0"/>
            </a:endParaRPr>
          </a:p>
        </p:txBody>
      </p:sp>
      <p:grpSp>
        <p:nvGrpSpPr>
          <p:cNvPr id="213" name="Google Shape;213;p6"/>
          <p:cNvGrpSpPr/>
          <p:nvPr/>
        </p:nvGrpSpPr>
        <p:grpSpPr>
          <a:xfrm>
            <a:off x="43542" y="2280334"/>
            <a:ext cx="11753850" cy="376587"/>
            <a:chOff x="43542" y="3339877"/>
            <a:chExt cx="11753850" cy="376587"/>
          </a:xfrm>
        </p:grpSpPr>
        <p:sp>
          <p:nvSpPr>
            <p:cNvPr id="214" name="Google Shape;214;p6"/>
            <p:cNvSpPr txBox="1"/>
            <p:nvPr/>
          </p:nvSpPr>
          <p:spPr>
            <a:xfrm>
              <a:off x="43542" y="3347132"/>
              <a:ext cx="216565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Описание продукта:</a:t>
              </a:r>
              <a:endParaRPr sz="1800">
                <a:solidFill>
                  <a:srgbClr val="FD5701"/>
                </a:solidFill>
                <a:latin typeface="Calibri"/>
                <a:ea typeface="Calibri"/>
                <a:cs typeface="Calibri"/>
                <a:sym typeface="Calibri"/>
              </a:endParaRPr>
            </a:p>
          </p:txBody>
        </p:sp>
        <p:cxnSp>
          <p:nvCxnSpPr>
            <p:cNvPr id="215" name="Google Shape;215;p6"/>
            <p:cNvCxnSpPr/>
            <p:nvPr/>
          </p:nvCxnSpPr>
          <p:spPr>
            <a:xfrm>
              <a:off x="152399" y="3339877"/>
              <a:ext cx="11644993" cy="0"/>
            </a:xfrm>
            <a:prstGeom prst="straightConnector1">
              <a:avLst/>
            </a:prstGeom>
            <a:noFill/>
            <a:ln w="12700" cap="flat" cmpd="sng">
              <a:solidFill>
                <a:srgbClr val="2867A0"/>
              </a:solidFill>
              <a:prstDash val="solid"/>
              <a:miter lim="800000"/>
              <a:headEnd type="none" w="sm" len="sm"/>
              <a:tailEnd type="none" w="sm" len="sm"/>
            </a:ln>
          </p:spPr>
        </p:cxnSp>
      </p:grpSp>
      <p:grpSp>
        <p:nvGrpSpPr>
          <p:cNvPr id="216" name="Google Shape;216;p6"/>
          <p:cNvGrpSpPr/>
          <p:nvPr/>
        </p:nvGrpSpPr>
        <p:grpSpPr>
          <a:xfrm>
            <a:off x="0" y="653114"/>
            <a:ext cx="11753850" cy="940857"/>
            <a:chOff x="43542" y="741820"/>
            <a:chExt cx="11753850" cy="940857"/>
          </a:xfrm>
        </p:grpSpPr>
        <p:sp>
          <p:nvSpPr>
            <p:cNvPr id="217" name="Google Shape;217;p6"/>
            <p:cNvSpPr txBox="1"/>
            <p:nvPr/>
          </p:nvSpPr>
          <p:spPr>
            <a:xfrm>
              <a:off x="43542" y="1313345"/>
              <a:ext cx="277992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dirty="0">
                  <a:solidFill>
                    <a:srgbClr val="FD5701"/>
                  </a:solidFill>
                  <a:latin typeface="Calibri"/>
                  <a:ea typeface="Calibri"/>
                  <a:cs typeface="Calibri"/>
                  <a:sym typeface="Calibri"/>
                </a:rPr>
                <a:t>Тип результата / продукта:</a:t>
              </a:r>
              <a:endParaRPr sz="1800" dirty="0">
                <a:solidFill>
                  <a:srgbClr val="FD5701"/>
                </a:solidFill>
                <a:latin typeface="Calibri"/>
                <a:ea typeface="Calibri"/>
                <a:cs typeface="Calibri"/>
                <a:sym typeface="Calibri"/>
              </a:endParaRPr>
            </a:p>
          </p:txBody>
        </p:sp>
        <p:cxnSp>
          <p:nvCxnSpPr>
            <p:cNvPr id="218" name="Google Shape;218;p6"/>
            <p:cNvCxnSpPr/>
            <p:nvPr/>
          </p:nvCxnSpPr>
          <p:spPr>
            <a:xfrm>
              <a:off x="152399" y="741820"/>
              <a:ext cx="11644993" cy="0"/>
            </a:xfrm>
            <a:prstGeom prst="straightConnector1">
              <a:avLst/>
            </a:prstGeom>
            <a:noFill/>
            <a:ln w="12700" cap="flat" cmpd="sng">
              <a:solidFill>
                <a:srgbClr val="2867A0"/>
              </a:solidFill>
              <a:prstDash val="solid"/>
              <a:miter lim="800000"/>
              <a:headEnd type="none" w="sm" len="sm"/>
              <a:tailEnd type="none" w="sm" len="sm"/>
            </a:ln>
          </p:spPr>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7"/>
          <p:cNvSpPr txBox="1">
            <a:spLocks noGrp="1"/>
          </p:cNvSpPr>
          <p:nvPr>
            <p:ph type="body" idx="1"/>
          </p:nvPr>
        </p:nvSpPr>
        <p:spPr>
          <a:xfrm>
            <a:off x="361951" y="2590800"/>
            <a:ext cx="3638550" cy="3676650"/>
          </a:xfrm>
          <a:prstGeom prst="rect">
            <a:avLst/>
          </a:prstGeom>
          <a:noFill/>
          <a:ln>
            <a:noFill/>
          </a:ln>
        </p:spPr>
        <p:txBody>
          <a:bodyPr spcFirstLastPara="1" wrap="square" lIns="91425" tIns="45700" rIns="91425" bIns="45700" anchor="t" anchorCtr="0">
            <a:normAutofit lnSpcReduction="10000"/>
          </a:bodyPr>
          <a:lstStyle/>
          <a:p>
            <a:pPr algn="just"/>
            <a:r>
              <a:rPr lang="ru-RU" dirty="0">
                <a:latin typeface="Times New Roman" panose="02020603050405020304" pitchFamily="18" charset="0"/>
                <a:cs typeface="Times New Roman" panose="02020603050405020304" pitchFamily="18" charset="0"/>
              </a:rPr>
              <a:t>Структура и уровень заболеваемости </a:t>
            </a:r>
            <a:r>
              <a:rPr lang="ru-RU" dirty="0" smtClean="0">
                <a:latin typeface="Times New Roman" panose="02020603050405020304" pitchFamily="18" charset="0"/>
                <a:cs typeface="Times New Roman" panose="02020603050405020304" pitchFamily="18" charset="0"/>
              </a:rPr>
              <a:t>являются </a:t>
            </a:r>
            <a:r>
              <a:rPr lang="ru-RU" dirty="0">
                <a:latin typeface="Times New Roman" panose="02020603050405020304" pitchFamily="18" charset="0"/>
                <a:cs typeface="Times New Roman" panose="02020603050405020304" pitchFamily="18" charset="0"/>
              </a:rPr>
              <a:t>важнейшими составляющими комплексной интегральной оценки здоровья населения. Ее изучение необходимо для обоснования управленческих решений на всех уровнях управления здравоохранением. В каждом регионе РФ созданы информационные системы в сфере здравоохранения, однако,  они сформированы в различных инструментальных средах и слабо приспособлены для решения комплексных задач более высокого уровня. На сегодняшний день сохраняется весьма неблагоприятная эпидемиологическая обстановка по целому ряду опасных инфекционных </a:t>
            </a:r>
            <a:r>
              <a:rPr lang="ru-RU" dirty="0" smtClean="0">
                <a:latin typeface="Times New Roman" panose="02020603050405020304" pitchFamily="18" charset="0"/>
                <a:cs typeface="Times New Roman" panose="02020603050405020304" pitchFamily="18" charset="0"/>
              </a:rPr>
              <a:t>заболеваний. Необходим своевременный </a:t>
            </a:r>
            <a:r>
              <a:rPr lang="ru-RU" dirty="0">
                <a:latin typeface="Times New Roman" panose="02020603050405020304" pitchFamily="18" charset="0"/>
                <a:cs typeface="Times New Roman" panose="02020603050405020304" pitchFamily="18" charset="0"/>
              </a:rPr>
              <a:t>и точный прогноз заболеваемости населения и принятие наиболее перспективных решений по подготовке системы медико-профилактических и терапевтических мероприятий. </a:t>
            </a:r>
            <a:endParaRPr lang="ru-RU" dirty="0">
              <a:latin typeface="Times New Roman" panose="02020603050405020304" pitchFamily="18" charset="0"/>
              <a:cs typeface="Times New Roman" panose="02020603050405020304" pitchFamily="18" charset="0"/>
            </a:endParaRPr>
          </a:p>
          <a:p>
            <a:endParaRPr dirty="0"/>
          </a:p>
        </p:txBody>
      </p:sp>
      <p:sp>
        <p:nvSpPr>
          <p:cNvPr id="224" name="Google Shape;224;p7"/>
          <p:cNvSpPr txBox="1">
            <a:spLocks noGrp="1"/>
          </p:cNvSpPr>
          <p:nvPr>
            <p:ph type="body" idx="2"/>
          </p:nvPr>
        </p:nvSpPr>
        <p:spPr>
          <a:xfrm>
            <a:off x="4305301" y="2590800"/>
            <a:ext cx="3638550" cy="3676650"/>
          </a:xfrm>
          <a:prstGeom prst="rect">
            <a:avLst/>
          </a:prstGeom>
          <a:noFill/>
          <a:ln>
            <a:noFill/>
          </a:ln>
        </p:spPr>
        <p:txBody>
          <a:bodyPr spcFirstLastPara="1" wrap="square" lIns="91425" tIns="45700" rIns="91425" bIns="45700" anchor="t" anchorCtr="0">
            <a:normAutofit/>
          </a:bodyPr>
          <a:lstStyle/>
          <a:p>
            <a:pPr marL="228600" lvl="0" indent="-139700" algn="just">
              <a:spcBef>
                <a:spcPts val="0"/>
              </a:spcBef>
              <a:buNone/>
            </a:pPr>
            <a:r>
              <a:rPr lang="ru-RU" dirty="0" smtClean="0">
                <a:latin typeface="Times New Roman" panose="02020603050405020304" pitchFamily="18" charset="0"/>
                <a:cs typeface="Times New Roman" panose="02020603050405020304" pitchFamily="18" charset="0"/>
              </a:rPr>
              <a:t>    Программный </a:t>
            </a:r>
            <a:r>
              <a:rPr lang="ru-RU" dirty="0">
                <a:latin typeface="Times New Roman" panose="02020603050405020304" pitchFamily="18" charset="0"/>
                <a:cs typeface="Times New Roman" panose="02020603050405020304" pitchFamily="18" charset="0"/>
              </a:rPr>
              <a:t>продукт «Прогнозирование заболеваемости населения региона» предназначен для анализа и прогнозирования уровня заболеваемости на региональном уровне по каждому виду заболевания согласно международной классификации болезней в государственных информационных системах в сфере здравоохранения субъектов Российской Федерации, имеющим подключение к подсистемам </a:t>
            </a:r>
            <a:r>
              <a:rPr lang="ru-RU" dirty="0" err="1">
                <a:latin typeface="Times New Roman" panose="02020603050405020304" pitchFamily="18" charset="0"/>
                <a:cs typeface="Times New Roman" panose="02020603050405020304" pitchFamily="18" charset="0"/>
              </a:rPr>
              <a:t>РЭМД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ФЭР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ИЭМК</a:t>
            </a:r>
            <a:r>
              <a:rPr lang="ru-RU" dirty="0">
                <a:latin typeface="Times New Roman" panose="02020603050405020304" pitchFamily="18" charset="0"/>
                <a:cs typeface="Times New Roman" panose="02020603050405020304" pitchFamily="18" charset="0"/>
              </a:rPr>
              <a:t> Единой государственной информационной системы в сфере здравоохранения. Реализация проекта позволит специалистам планово-аналитических отделов, служб государственных закупок, комитетов в сфере здравоохранения субъектов РФ разрабатывать эффективные мероприятия с целью рационализации оказания медицинской помощи и предотвращения вспышек заболеваемости.</a:t>
            </a:r>
            <a:endParaRPr dirty="0">
              <a:latin typeface="Times New Roman" panose="02020603050405020304" pitchFamily="18" charset="0"/>
              <a:cs typeface="Times New Roman" panose="02020603050405020304" pitchFamily="18" charset="0"/>
            </a:endParaRPr>
          </a:p>
        </p:txBody>
      </p:sp>
      <p:sp>
        <p:nvSpPr>
          <p:cNvPr id="225" name="Google Shape;225;p7"/>
          <p:cNvSpPr txBox="1">
            <a:spLocks noGrp="1"/>
          </p:cNvSpPr>
          <p:nvPr>
            <p:ph type="body" idx="3"/>
          </p:nvPr>
        </p:nvSpPr>
        <p:spPr>
          <a:xfrm>
            <a:off x="8229601" y="2590800"/>
            <a:ext cx="3638550" cy="3676650"/>
          </a:xfrm>
          <a:prstGeom prst="rect">
            <a:avLst/>
          </a:prstGeom>
          <a:noFill/>
          <a:ln>
            <a:noFill/>
          </a:ln>
        </p:spPr>
        <p:txBody>
          <a:bodyPr spcFirstLastPara="1" wrap="square" lIns="91425" tIns="45700" rIns="91425" bIns="45700" anchor="t" anchorCtr="0">
            <a:normAutofit/>
          </a:bodyPr>
          <a:lstStyle/>
          <a:p>
            <a:pPr marL="228600" lvl="0" indent="-139700" algn="just">
              <a:spcBef>
                <a:spcPts val="0"/>
              </a:spcBef>
              <a:buNone/>
            </a:pPr>
            <a:r>
              <a:rPr lang="ru-RU" dirty="0" smtClean="0">
                <a:latin typeface="Times New Roman" panose="02020603050405020304" pitchFamily="18" charset="0"/>
                <a:cs typeface="Times New Roman" panose="02020603050405020304" pitchFamily="18" charset="0"/>
              </a:rPr>
              <a:t>   Используя </a:t>
            </a:r>
            <a:r>
              <a:rPr lang="ru-RU" dirty="0">
                <a:latin typeface="Times New Roman" panose="02020603050405020304" pitchFamily="18" charset="0"/>
                <a:cs typeface="Times New Roman" panose="02020603050405020304" pitchFamily="18" charset="0"/>
              </a:rPr>
              <a:t>разработанный программный продукт, региональные комитеты здравоохранения, посредством государственных медицинских информационно-аналитических центров, смогут своевременно разрабатывать комплекс мер по предупреждению или снижению последствий от вспышек различных заболеваний, планировать государственные закупки лекарственных средств.</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8"/>
          <p:cNvSpPr txBox="1">
            <a:spLocks noGrp="1"/>
          </p:cNvSpPr>
          <p:nvPr>
            <p:ph type="body" idx="1"/>
          </p:nvPr>
        </p:nvSpPr>
        <p:spPr>
          <a:xfrm>
            <a:off x="174173" y="740454"/>
            <a:ext cx="11175998" cy="1393146"/>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Программа «1С:МедПрогноз» помогает региональным комитетам здравоохранения посредством государственных медицинских информационно-аналитических центров, проводить анализ и своевременно прогнозировать вспышки заболеваний, планировать оптимальные дополнительные запасы лекарственных препаратов, снижать порог заболеваемости и ликвидировать вспышки заболеваний, оптимизировать издержки регионального бюджета.</a:t>
            </a:r>
            <a:endParaRPr dirty="0">
              <a:latin typeface="Times New Roman" panose="02020603050405020304" pitchFamily="18" charset="0"/>
              <a:cs typeface="Times New Roman" panose="02020603050405020304" pitchFamily="18" charset="0"/>
            </a:endParaRPr>
          </a:p>
        </p:txBody>
      </p:sp>
      <p:sp>
        <p:nvSpPr>
          <p:cNvPr id="231" name="Google Shape;231;p8"/>
          <p:cNvSpPr txBox="1">
            <a:spLocks noGrp="1"/>
          </p:cNvSpPr>
          <p:nvPr>
            <p:ph type="body" idx="2"/>
          </p:nvPr>
        </p:nvSpPr>
        <p:spPr>
          <a:xfrm>
            <a:off x="155575" y="3236686"/>
            <a:ext cx="11652252" cy="2733902"/>
          </a:xfrm>
          <a:prstGeom prst="rect">
            <a:avLst/>
          </a:prstGeom>
          <a:noFill/>
          <a:ln>
            <a:noFill/>
          </a:ln>
        </p:spPr>
        <p:txBody>
          <a:bodyPr spcFirstLastPara="1" wrap="square" lIns="91425" tIns="45700" rIns="91425" bIns="45700" anchor="t" anchorCtr="0">
            <a:normAutofit/>
          </a:bodyPr>
          <a:lstStyle/>
          <a:p>
            <a:pPr algn="just" fontAlgn="base"/>
            <a:r>
              <a:rPr lang="ru-RU" sz="1600" dirty="0">
                <a:latin typeface="Times New Roman" panose="02020603050405020304" pitchFamily="18" charset="0"/>
                <a:cs typeface="Times New Roman" panose="02020603050405020304" pitchFamily="18" charset="0"/>
              </a:rPr>
              <a:t>Нейросетевое интеллектуальное прогнозирование вспышек заболеваний населения региона и отдельных местностей. </a:t>
            </a:r>
          </a:p>
          <a:p>
            <a:pPr algn="just" fontAlgn="base"/>
            <a:r>
              <a:rPr lang="ru-RU" sz="1600" dirty="0">
                <a:latin typeface="Times New Roman" panose="02020603050405020304" pitchFamily="18" charset="0"/>
                <a:cs typeface="Times New Roman" panose="02020603050405020304" pitchFamily="18" charset="0"/>
              </a:rPr>
              <a:t>Скорость прогноза, за счет хранения пред обученных моделей в формате двоичных данных. </a:t>
            </a:r>
          </a:p>
          <a:p>
            <a:pPr algn="just" fontAlgn="base"/>
            <a:r>
              <a:rPr lang="ru-RU" sz="1600" dirty="0">
                <a:latin typeface="Times New Roman" panose="02020603050405020304" pitchFamily="18" charset="0"/>
                <a:cs typeface="Times New Roman" panose="02020603050405020304" pitchFamily="18" charset="0"/>
              </a:rPr>
              <a:t>Соответствие современным стандартам разработки СУБД. </a:t>
            </a:r>
          </a:p>
          <a:p>
            <a:pPr algn="just" fontAlgn="base"/>
            <a:r>
              <a:rPr lang="ru-RU" sz="1600" dirty="0">
                <a:latin typeface="Times New Roman" panose="02020603050405020304" pitchFamily="18" charset="0"/>
                <a:cs typeface="Times New Roman" panose="02020603050405020304" pitchFamily="18" charset="0"/>
              </a:rPr>
              <a:t>Реализация и техническая поддержка через сеть 1С:Франчайзи. </a:t>
            </a:r>
          </a:p>
          <a:p>
            <a:pPr algn="just" fontAlgn="base"/>
            <a:r>
              <a:rPr lang="ru-RU" sz="1600" dirty="0">
                <a:latin typeface="Times New Roman" panose="02020603050405020304" pitchFamily="18" charset="0"/>
                <a:cs typeface="Times New Roman" panose="02020603050405020304" pitchFamily="18" charset="0"/>
              </a:rPr>
              <a:t>Наличие встроенного механизма анализа данных.</a:t>
            </a:r>
          </a:p>
          <a:p>
            <a:pPr marL="228600" lvl="0" indent="-139700" algn="l" rtl="0">
              <a:lnSpc>
                <a:spcPct val="70000"/>
              </a:lnSpc>
              <a:spcBef>
                <a:spcPts val="0"/>
              </a:spcBef>
              <a:spcAft>
                <a:spcPts val="0"/>
              </a:spcAft>
              <a:buClr>
                <a:srgbClr val="2867A0"/>
              </a:buClr>
              <a:buSzPts val="1400"/>
              <a:buFont typeface="Noto Sans Symbols"/>
              <a:buNone/>
            </a:pPr>
            <a:endParaRPr dirty="0"/>
          </a:p>
        </p:txBody>
      </p:sp>
      <p:grpSp>
        <p:nvGrpSpPr>
          <p:cNvPr id="232" name="Google Shape;232;p8"/>
          <p:cNvGrpSpPr/>
          <p:nvPr/>
        </p:nvGrpSpPr>
        <p:grpSpPr>
          <a:xfrm>
            <a:off x="53977" y="2759305"/>
            <a:ext cx="11753850" cy="376587"/>
            <a:chOff x="53977" y="2759305"/>
            <a:chExt cx="11753850" cy="376587"/>
          </a:xfrm>
        </p:grpSpPr>
        <p:sp>
          <p:nvSpPr>
            <p:cNvPr id="233" name="Google Shape;233;p8"/>
            <p:cNvSpPr txBox="1"/>
            <p:nvPr/>
          </p:nvSpPr>
          <p:spPr>
            <a:xfrm>
              <a:off x="53977" y="2766560"/>
              <a:ext cx="42062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Ключевые конкурентные преимущества:</a:t>
              </a:r>
              <a:endParaRPr sz="1800">
                <a:solidFill>
                  <a:srgbClr val="FD5701"/>
                </a:solidFill>
                <a:latin typeface="Calibri"/>
                <a:ea typeface="Calibri"/>
                <a:cs typeface="Calibri"/>
                <a:sym typeface="Calibri"/>
              </a:endParaRPr>
            </a:p>
          </p:txBody>
        </p:sp>
        <p:cxnSp>
          <p:nvCxnSpPr>
            <p:cNvPr id="234" name="Google Shape;234;p8"/>
            <p:cNvCxnSpPr/>
            <p:nvPr/>
          </p:nvCxnSpPr>
          <p:spPr>
            <a:xfrm>
              <a:off x="162834" y="2759305"/>
              <a:ext cx="11644993" cy="0"/>
            </a:xfrm>
            <a:prstGeom prst="straightConnector1">
              <a:avLst/>
            </a:prstGeom>
            <a:noFill/>
            <a:ln w="12700" cap="flat" cmpd="sng">
              <a:solidFill>
                <a:srgbClr val="2867A0"/>
              </a:solidFill>
              <a:prstDash val="solid"/>
              <a:miter lim="800000"/>
              <a:headEnd type="none" w="sm" len="sm"/>
              <a:tailEnd type="none" w="sm" len="sm"/>
            </a:ln>
          </p:spPr>
        </p:cxn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9"/>
          <p:cNvSpPr txBox="1">
            <a:spLocks noGrp="1"/>
          </p:cNvSpPr>
          <p:nvPr>
            <p:ph type="body" idx="1"/>
          </p:nvPr>
        </p:nvSpPr>
        <p:spPr>
          <a:xfrm>
            <a:off x="238295" y="1086952"/>
            <a:ext cx="2060080" cy="3751226"/>
          </a:xfrm>
          <a:prstGeom prst="rect">
            <a:avLst/>
          </a:prstGeom>
          <a:noFill/>
          <a:ln>
            <a:noFill/>
          </a:ln>
        </p:spPr>
        <p:txBody>
          <a:bodyPr spcFirstLastPara="1" wrap="square" lIns="91425" tIns="45700" rIns="91425" bIns="45700" anchor="t" anchorCtr="0">
            <a:normAutofit/>
          </a:bodyPr>
          <a:lstStyle/>
          <a:p>
            <a:r>
              <a:rPr lang="ru-RU" sz="1100" dirty="0">
                <a:latin typeface="Times New Roman" panose="02020603050405020304" pitchFamily="18" charset="0"/>
                <a:cs typeface="Times New Roman" panose="02020603050405020304" pitchFamily="18" charset="0"/>
              </a:rPr>
              <a:t>Основные партнеры нашей организации – фирма 1С, ООО «Элитек», комитеты здравоохранения регионов РФ, фирмы франчайзи, автоматизирующие информационные процессы в системах здравоохранения регионов, Фонд содействия инновациям. </a:t>
            </a:r>
            <a:endParaRPr lang="ru-RU" sz="1100" dirty="0">
              <a:latin typeface="Times New Roman" panose="02020603050405020304" pitchFamily="18" charset="0"/>
              <a:cs typeface="Times New Roman" panose="02020603050405020304" pitchFamily="18" charset="0"/>
            </a:endParaRPr>
          </a:p>
          <a:p>
            <a:r>
              <a:rPr lang="ru-RU" sz="1100" dirty="0">
                <a:latin typeface="Times New Roman" panose="02020603050405020304" pitchFamily="18" charset="0"/>
                <a:cs typeface="Times New Roman" panose="02020603050405020304" pitchFamily="18" charset="0"/>
              </a:rPr>
              <a:t>При такой схеме взаимодействия можно охватить практически все регионы РФ</a:t>
            </a:r>
            <a:endParaRPr lang="ru-RU" sz="1100" dirty="0">
              <a:latin typeface="Times New Roman" panose="02020603050405020304" pitchFamily="18" charset="0"/>
              <a:cs typeface="Times New Roman" panose="02020603050405020304" pitchFamily="18" charset="0"/>
            </a:endParaRPr>
          </a:p>
          <a:p>
            <a:pPr marL="177800" indent="0">
              <a:buNone/>
            </a:pPr>
            <a:r>
              <a:rPr lang="ru-RU" dirty="0"/>
              <a:t/>
            </a:r>
            <a:br>
              <a:rPr lang="ru-RU" dirty="0"/>
            </a:br>
            <a:endParaRPr dirty="0"/>
          </a:p>
        </p:txBody>
      </p:sp>
      <p:sp>
        <p:nvSpPr>
          <p:cNvPr id="240" name="Google Shape;240;p9"/>
          <p:cNvSpPr txBox="1">
            <a:spLocks noGrp="1"/>
          </p:cNvSpPr>
          <p:nvPr>
            <p:ph type="body" idx="2"/>
          </p:nvPr>
        </p:nvSpPr>
        <p:spPr>
          <a:xfrm>
            <a:off x="6845232" y="1160768"/>
            <a:ext cx="2538798" cy="1789831"/>
          </a:xfrm>
          <a:prstGeom prst="rect">
            <a:avLst/>
          </a:prstGeom>
          <a:noFill/>
          <a:ln>
            <a:noFill/>
          </a:ln>
        </p:spPr>
        <p:txBody>
          <a:bodyPr spcFirstLastPara="1" wrap="square" lIns="91425" tIns="45700" rIns="91425" bIns="45700" anchor="t" anchorCtr="0">
            <a:noAutofit/>
          </a:bodyPr>
          <a:lstStyle/>
          <a:p>
            <a:pPr marL="177800" indent="0" algn="just">
              <a:spcBef>
                <a:spcPts val="0"/>
              </a:spcBef>
              <a:buNone/>
            </a:pPr>
            <a:r>
              <a:rPr lang="ru-RU" dirty="0">
                <a:latin typeface="Times New Roman" panose="02020603050405020304" pitchFamily="18" charset="0"/>
                <a:cs typeface="Times New Roman" panose="02020603050405020304" pitchFamily="18" charset="0"/>
              </a:rPr>
              <a:t>1)Деловые переговоры, прямые контакты</a:t>
            </a:r>
            <a:endParaRPr lang="ru-RU" dirty="0">
              <a:latin typeface="Times New Roman" panose="02020603050405020304" pitchFamily="18" charset="0"/>
              <a:cs typeface="Times New Roman" panose="02020603050405020304" pitchFamily="18" charset="0"/>
            </a:endParaRPr>
          </a:p>
          <a:p>
            <a:pPr marL="177800" indent="0" algn="just">
              <a:spcBef>
                <a:spcPts val="0"/>
              </a:spcBef>
              <a:buNone/>
            </a:pPr>
            <a:r>
              <a:rPr lang="ru-RU" dirty="0">
                <a:latin typeface="Times New Roman" panose="02020603050405020304" pitchFamily="18" charset="0"/>
                <a:cs typeface="Times New Roman" panose="02020603050405020304" pitchFamily="18" charset="0"/>
              </a:rPr>
              <a:t>2)Выступления на специализированных конференциях и выставках</a:t>
            </a:r>
            <a:endParaRPr lang="ru-RU" dirty="0">
              <a:latin typeface="Times New Roman" panose="02020603050405020304" pitchFamily="18" charset="0"/>
              <a:cs typeface="Times New Roman" panose="02020603050405020304" pitchFamily="18" charset="0"/>
            </a:endParaRPr>
          </a:p>
          <a:p>
            <a:pPr marL="177800" indent="0" algn="just">
              <a:spcBef>
                <a:spcPts val="0"/>
              </a:spcBef>
              <a:buNone/>
            </a:pPr>
            <a:r>
              <a:rPr lang="ru-RU" dirty="0">
                <a:latin typeface="Times New Roman" panose="02020603050405020304" pitchFamily="18" charset="0"/>
                <a:cs typeface="Times New Roman" panose="02020603050405020304" pitchFamily="18" charset="0"/>
              </a:rPr>
              <a:t>3)Взаимодействие с основным потребителем нашего программного проекта - региональными системами здравоохранения - будет организовано через сеть партнеров-франчайзи фирмы 1С, которые уже имеют опыт внедрения для государственных предприятий. При такой схеме за счет грамотного менеджмента и комплексного подхода к внедрению нашей программы будут сняты возможные проблемы при использовании нашей продукции. </a:t>
            </a:r>
            <a:endParaRPr dirty="0">
              <a:latin typeface="Times New Roman" panose="02020603050405020304" pitchFamily="18" charset="0"/>
              <a:cs typeface="Times New Roman" panose="02020603050405020304" pitchFamily="18" charset="0"/>
            </a:endParaRPr>
          </a:p>
        </p:txBody>
      </p:sp>
      <p:sp>
        <p:nvSpPr>
          <p:cNvPr id="241" name="Google Shape;241;p9"/>
          <p:cNvSpPr txBox="1">
            <a:spLocks noGrp="1"/>
          </p:cNvSpPr>
          <p:nvPr>
            <p:ph type="body" idx="3"/>
          </p:nvPr>
        </p:nvSpPr>
        <p:spPr>
          <a:xfrm>
            <a:off x="6845232" y="3145655"/>
            <a:ext cx="2538798" cy="1770675"/>
          </a:xfrm>
          <a:prstGeom prst="rect">
            <a:avLst/>
          </a:prstGeom>
          <a:noFill/>
          <a:ln>
            <a:noFill/>
          </a:ln>
        </p:spPr>
        <p:txBody>
          <a:bodyPr spcFirstLastPara="1" wrap="square" lIns="91425" tIns="45700" rIns="91425" bIns="45700" anchor="t" anchorCtr="0">
            <a:normAutofit fontScale="77500" lnSpcReduction="20000"/>
          </a:bodyPr>
          <a:lstStyle/>
          <a:p>
            <a:pPr marL="177800" indent="0" algn="just">
              <a:buNone/>
            </a:pPr>
            <a:r>
              <a:rPr lang="ru-RU" sz="1000" dirty="0">
                <a:latin typeface="Times New Roman" panose="02020603050405020304" pitchFamily="18" charset="0"/>
                <a:cs typeface="Times New Roman" panose="02020603050405020304" pitchFamily="18" charset="0"/>
              </a:rPr>
              <a:t>Руководитель проекта формирует концептуальную модель для производства программного продукта. </a:t>
            </a:r>
            <a:br>
              <a:rPr lang="ru-RU" sz="1000" dirty="0">
                <a:latin typeface="Times New Roman" panose="02020603050405020304" pitchFamily="18" charset="0"/>
                <a:cs typeface="Times New Roman" panose="02020603050405020304" pitchFamily="18" charset="0"/>
              </a:rPr>
            </a:br>
            <a:r>
              <a:rPr lang="ru-RU" sz="1000" dirty="0">
                <a:latin typeface="Times New Roman" panose="02020603050405020304" pitchFamily="18" charset="0"/>
                <a:cs typeface="Times New Roman" panose="02020603050405020304" pitchFamily="18" charset="0"/>
              </a:rPr>
              <a:t>Команда разработчиков реализует идею проекта, учитывая все необходимые требования для прохождения сертификации 1С:Совместимо. После проведения сертификации 1С:Совместимо предполагается вывести программный продукт на рынок при поддержке официального партнера фирмы «1С» ООО «Элитек» (генеральный директор –Иванова А. В.). </a:t>
            </a:r>
            <a:endParaRPr lang="ru-RU" sz="1000" dirty="0">
              <a:latin typeface="Times New Roman" panose="02020603050405020304" pitchFamily="18" charset="0"/>
              <a:cs typeface="Times New Roman" panose="02020603050405020304" pitchFamily="18" charset="0"/>
            </a:endParaRPr>
          </a:p>
          <a:p>
            <a:pPr marL="177800" indent="0" algn="just">
              <a:buNone/>
            </a:pPr>
            <a:r>
              <a:rPr lang="ru-RU" sz="1000" dirty="0">
                <a:latin typeface="Times New Roman" panose="02020603050405020304" pitchFamily="18" charset="0"/>
                <a:cs typeface="Times New Roman" panose="02020603050405020304" pitchFamily="18" charset="0"/>
              </a:rPr>
              <a:t>Суммарно за три года  выручка составит 8-9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a:t>
            </a:r>
            <a:endParaRPr lang="ru-RU" sz="1000" dirty="0">
              <a:latin typeface="Times New Roman" panose="02020603050405020304" pitchFamily="18" charset="0"/>
              <a:cs typeface="Times New Roman" panose="02020603050405020304" pitchFamily="18" charset="0"/>
            </a:endParaRPr>
          </a:p>
          <a:p>
            <a:endParaRPr dirty="0"/>
          </a:p>
        </p:txBody>
      </p:sp>
      <p:sp>
        <p:nvSpPr>
          <p:cNvPr id="242" name="Google Shape;242;p9"/>
          <p:cNvSpPr txBox="1">
            <a:spLocks noGrp="1"/>
          </p:cNvSpPr>
          <p:nvPr>
            <p:ph type="body" idx="4"/>
          </p:nvPr>
        </p:nvSpPr>
        <p:spPr>
          <a:xfrm>
            <a:off x="288264" y="5306442"/>
            <a:ext cx="5519909" cy="1178520"/>
          </a:xfrm>
          <a:prstGeom prst="rect">
            <a:avLst/>
          </a:prstGeom>
          <a:noFill/>
          <a:ln>
            <a:noFill/>
          </a:ln>
        </p:spPr>
        <p:txBody>
          <a:bodyPr spcFirstLastPara="1" wrap="square" lIns="91425" tIns="45700" rIns="91425" bIns="45700" anchor="t" anchorCtr="0">
            <a:normAutofit fontScale="25000" lnSpcReduction="20000"/>
          </a:bodyPr>
          <a:lstStyle/>
          <a:p>
            <a:pPr algn="just">
              <a:spcBef>
                <a:spcPts val="0"/>
              </a:spcBef>
            </a:pPr>
            <a:r>
              <a:rPr lang="ru-RU" sz="4800" dirty="0">
                <a:latin typeface="Times New Roman" panose="02020603050405020304" pitchFamily="18" charset="0"/>
                <a:cs typeface="Times New Roman" panose="02020603050405020304" pitchFamily="18" charset="0"/>
              </a:rPr>
              <a:t>Расходы на оплату труда - 2 500 000 руб.</a:t>
            </a:r>
            <a:endParaRPr lang="ru-RU" sz="4800" dirty="0">
              <a:latin typeface="Times New Roman" panose="02020603050405020304" pitchFamily="18" charset="0"/>
              <a:cs typeface="Times New Roman" panose="02020603050405020304" pitchFamily="18" charset="0"/>
            </a:endParaRPr>
          </a:p>
          <a:p>
            <a:pPr algn="just">
              <a:spcBef>
                <a:spcPts val="0"/>
              </a:spcBef>
            </a:pPr>
            <a:r>
              <a:rPr lang="ru-RU" sz="4800" dirty="0">
                <a:latin typeface="Times New Roman" panose="02020603050405020304" pitchFamily="18" charset="0"/>
                <a:cs typeface="Times New Roman" panose="02020603050405020304" pitchFamily="18" charset="0"/>
              </a:rPr>
              <a:t>Налоги ФОТ (30,2%) - 755 0000 руб.</a:t>
            </a:r>
            <a:endParaRPr lang="ru-RU" sz="4800" dirty="0">
              <a:latin typeface="Times New Roman" panose="02020603050405020304" pitchFamily="18" charset="0"/>
              <a:cs typeface="Times New Roman" panose="02020603050405020304" pitchFamily="18" charset="0"/>
            </a:endParaRPr>
          </a:p>
          <a:p>
            <a:pPr algn="just">
              <a:spcBef>
                <a:spcPts val="0"/>
              </a:spcBef>
            </a:pPr>
            <a:r>
              <a:rPr lang="ru-RU" sz="4800" dirty="0">
                <a:latin typeface="Times New Roman" panose="02020603050405020304" pitchFamily="18" charset="0"/>
                <a:cs typeface="Times New Roman" panose="02020603050405020304" pitchFamily="18" charset="0"/>
              </a:rPr>
              <a:t>Налоги </a:t>
            </a:r>
            <a:r>
              <a:rPr lang="ru-RU" sz="4800" dirty="0" err="1">
                <a:latin typeface="Times New Roman" panose="02020603050405020304" pitchFamily="18" charset="0"/>
                <a:cs typeface="Times New Roman" panose="02020603050405020304" pitchFamily="18" charset="0"/>
              </a:rPr>
              <a:t>УСН</a:t>
            </a:r>
            <a:r>
              <a:rPr lang="ru-RU" sz="4800" dirty="0">
                <a:latin typeface="Times New Roman" panose="02020603050405020304" pitchFamily="18" charset="0"/>
                <a:cs typeface="Times New Roman" panose="02020603050405020304" pitchFamily="18" charset="0"/>
              </a:rPr>
              <a:t> (6% от выручки) -300 000</a:t>
            </a:r>
            <a:endParaRPr lang="ru-RU" sz="4800" dirty="0">
              <a:latin typeface="Times New Roman" panose="02020603050405020304" pitchFamily="18" charset="0"/>
              <a:cs typeface="Times New Roman" panose="02020603050405020304" pitchFamily="18" charset="0"/>
            </a:endParaRPr>
          </a:p>
          <a:p>
            <a:pPr algn="just">
              <a:spcBef>
                <a:spcPts val="0"/>
              </a:spcBef>
            </a:pPr>
            <a:r>
              <a:rPr lang="ru-RU" sz="4800" dirty="0">
                <a:latin typeface="Times New Roman" panose="02020603050405020304" pitchFamily="18" charset="0"/>
                <a:cs typeface="Times New Roman" panose="02020603050405020304" pitchFamily="18" charset="0"/>
              </a:rPr>
              <a:t>Регистрация прав на созданную интеллектуальную собственность 4 500</a:t>
            </a:r>
            <a:endParaRPr lang="ru-RU" sz="4800" dirty="0">
              <a:latin typeface="Times New Roman" panose="02020603050405020304" pitchFamily="18" charset="0"/>
              <a:cs typeface="Times New Roman" panose="02020603050405020304" pitchFamily="18" charset="0"/>
            </a:endParaRPr>
          </a:p>
          <a:p>
            <a:pPr algn="just">
              <a:spcBef>
                <a:spcPts val="0"/>
              </a:spcBef>
            </a:pPr>
            <a:r>
              <a:rPr lang="ru-RU" sz="4800" dirty="0">
                <a:latin typeface="Times New Roman" panose="02020603050405020304" pitchFamily="18" charset="0"/>
                <a:cs typeface="Times New Roman" panose="02020603050405020304" pitchFamily="18" charset="0"/>
              </a:rPr>
              <a:t>Аренда на два года облачного сервиса 1С:Бухгалтерия в cloud.1c.ru 30 000 </a:t>
            </a:r>
            <a:endParaRPr lang="ru-RU" sz="4800" dirty="0">
              <a:latin typeface="Times New Roman" panose="02020603050405020304" pitchFamily="18" charset="0"/>
              <a:cs typeface="Times New Roman" panose="02020603050405020304" pitchFamily="18" charset="0"/>
            </a:endParaRPr>
          </a:p>
          <a:p>
            <a:pPr algn="just">
              <a:spcBef>
                <a:spcPts val="0"/>
              </a:spcBef>
            </a:pPr>
            <a:r>
              <a:rPr lang="ru-RU" sz="4800" dirty="0">
                <a:latin typeface="Times New Roman" panose="02020603050405020304" pitchFamily="18" charset="0"/>
                <a:cs typeface="Times New Roman" panose="02020603050405020304" pitchFamily="18" charset="0"/>
              </a:rPr>
              <a:t>Материальные расходы 300 000,00 </a:t>
            </a:r>
            <a:endParaRPr lang="ru-RU" sz="4800" dirty="0">
              <a:latin typeface="Times New Roman" panose="02020603050405020304" pitchFamily="18" charset="0"/>
              <a:cs typeface="Times New Roman" panose="02020603050405020304" pitchFamily="18" charset="0"/>
            </a:endParaRPr>
          </a:p>
          <a:p>
            <a:pPr algn="just">
              <a:spcBef>
                <a:spcPts val="0"/>
              </a:spcBef>
            </a:pPr>
            <a:r>
              <a:rPr lang="ru-RU" sz="4800" dirty="0">
                <a:latin typeface="Times New Roman" panose="02020603050405020304" pitchFamily="18" charset="0"/>
                <a:cs typeface="Times New Roman" panose="02020603050405020304" pitchFamily="18" charset="0"/>
              </a:rPr>
              <a:t>Прочие расходы связанные с функционированием юридического лица 250 000</a:t>
            </a:r>
            <a:endParaRPr lang="ru-RU" sz="4800" dirty="0">
              <a:latin typeface="Times New Roman" panose="02020603050405020304" pitchFamily="18" charset="0"/>
              <a:cs typeface="Times New Roman" panose="02020603050405020304" pitchFamily="18" charset="0"/>
            </a:endParaRPr>
          </a:p>
          <a:p>
            <a:pPr marL="177800" indent="0">
              <a:buNone/>
            </a:pPr>
            <a:r>
              <a:rPr lang="ru-RU" sz="4000" dirty="0"/>
              <a:t/>
            </a:r>
            <a:br>
              <a:rPr lang="ru-RU" sz="4000" dirty="0"/>
            </a:br>
            <a:endParaRPr sz="4000" dirty="0"/>
          </a:p>
        </p:txBody>
      </p:sp>
      <p:sp>
        <p:nvSpPr>
          <p:cNvPr id="243" name="Google Shape;243;p9"/>
          <p:cNvSpPr txBox="1">
            <a:spLocks noGrp="1"/>
          </p:cNvSpPr>
          <p:nvPr>
            <p:ph type="body" idx="5"/>
          </p:nvPr>
        </p:nvSpPr>
        <p:spPr>
          <a:xfrm>
            <a:off x="5967585" y="5306442"/>
            <a:ext cx="5519730" cy="1178520"/>
          </a:xfrm>
          <a:prstGeom prst="rect">
            <a:avLst/>
          </a:prstGeom>
          <a:noFill/>
          <a:ln>
            <a:noFill/>
          </a:ln>
        </p:spPr>
        <p:txBody>
          <a:bodyPr spcFirstLastPara="1" wrap="square" lIns="91425" tIns="45700" rIns="91425" bIns="45700" anchor="t" anchorCtr="0">
            <a:normAutofit/>
          </a:bodyPr>
          <a:lstStyle/>
          <a:p>
            <a:pPr marL="177800" indent="0" algn="just">
              <a:spcBef>
                <a:spcPts val="0"/>
              </a:spcBef>
              <a:buNone/>
            </a:pPr>
            <a:r>
              <a:rPr lang="ru-RU" sz="1200" dirty="0">
                <a:latin typeface="Times New Roman" panose="02020603050405020304" pitchFamily="18" charset="0"/>
                <a:cs typeface="Times New Roman" panose="02020603050405020304" pitchFamily="18" charset="0"/>
              </a:rPr>
              <a:t>Доходы от реализации 5 млн. руб./год за счет реализации в течении </a:t>
            </a:r>
            <a:endParaRPr lang="ru-RU" sz="1200" dirty="0">
              <a:latin typeface="Times New Roman" panose="02020603050405020304" pitchFamily="18" charset="0"/>
              <a:cs typeface="Times New Roman" panose="02020603050405020304" pitchFamily="18" charset="0"/>
            </a:endParaRPr>
          </a:p>
          <a:p>
            <a:pPr marL="177800" indent="0" algn="just">
              <a:spcBef>
                <a:spcPts val="0"/>
              </a:spcBef>
              <a:buNone/>
            </a:pPr>
            <a:r>
              <a:rPr lang="ru-RU" sz="1200" dirty="0">
                <a:latin typeface="Times New Roman" panose="02020603050405020304" pitchFamily="18" charset="0"/>
                <a:cs typeface="Times New Roman" panose="02020603050405020304" pitchFamily="18" charset="0"/>
              </a:rPr>
              <a:t>в течении двух лет с момента завершения проекта 40 лицензий</a:t>
            </a:r>
            <a:endParaRPr lang="ru-RU" sz="1200" dirty="0">
              <a:latin typeface="Times New Roman" panose="02020603050405020304" pitchFamily="18" charset="0"/>
              <a:cs typeface="Times New Roman" panose="02020603050405020304" pitchFamily="18" charset="0"/>
            </a:endParaRPr>
          </a:p>
          <a:p>
            <a:pPr marL="177800" indent="0" algn="just">
              <a:spcBef>
                <a:spcPts val="0"/>
              </a:spcBef>
              <a:buNone/>
            </a:pPr>
            <a:r>
              <a:rPr lang="ru-RU" sz="1200" dirty="0">
                <a:latin typeface="Times New Roman" panose="02020603050405020304" pitchFamily="18" charset="0"/>
                <a:cs typeface="Times New Roman" panose="02020603050405020304" pitchFamily="18" charset="0"/>
              </a:rPr>
              <a:t>программного продукта по цене 125 000  руб</a:t>
            </a:r>
            <a:r>
              <a:rPr lang="ru-RU" sz="1200" dirty="0" smtClean="0">
                <a:latin typeface="Times New Roman" panose="02020603050405020304" pitchFamily="18" charset="0"/>
                <a:cs typeface="Times New Roman" panose="02020603050405020304" pitchFamily="18" charset="0"/>
              </a:rPr>
              <a:t>.</a:t>
            </a:r>
            <a:endParaRPr sz="1200" dirty="0">
              <a:latin typeface="Times New Roman" panose="02020603050405020304" pitchFamily="18" charset="0"/>
              <a:cs typeface="Times New Roman" panose="02020603050405020304" pitchFamily="18" charset="0"/>
            </a:endParaRPr>
          </a:p>
        </p:txBody>
      </p:sp>
      <p:sp>
        <p:nvSpPr>
          <p:cNvPr id="244" name="Google Shape;244;p9"/>
          <p:cNvSpPr txBox="1">
            <a:spLocks noGrp="1"/>
          </p:cNvSpPr>
          <p:nvPr>
            <p:ph type="body" idx="6"/>
          </p:nvPr>
        </p:nvSpPr>
        <p:spPr>
          <a:xfrm>
            <a:off x="9187962" y="1155592"/>
            <a:ext cx="2256148" cy="3760738"/>
          </a:xfrm>
          <a:prstGeom prst="rect">
            <a:avLst/>
          </a:prstGeom>
          <a:noFill/>
          <a:ln>
            <a:noFill/>
          </a:ln>
        </p:spPr>
        <p:txBody>
          <a:bodyPr spcFirstLastPara="1" wrap="square" lIns="91425" tIns="45700" rIns="91425" bIns="45700" anchor="t" anchorCtr="0">
            <a:normAutofit/>
          </a:bodyPr>
          <a:lstStyle/>
          <a:p>
            <a:pPr marL="177800" indent="0" algn="just">
              <a:buNone/>
            </a:pPr>
            <a:r>
              <a:rPr lang="ru-RU" dirty="0">
                <a:latin typeface="Times New Roman" panose="02020603050405020304" pitchFamily="18" charset="0"/>
                <a:cs typeface="Times New Roman" panose="02020603050405020304" pitchFamily="18" charset="0"/>
              </a:rPr>
              <a:t>Основными потенциальными потребителями программного продукта являются комитеты здравоохранения регионов РФ, перед которыми остро стоит проблема прогнозирования вспышек заболеваемости населения. </a:t>
            </a:r>
            <a:endParaRPr lang="ru-RU" dirty="0">
              <a:latin typeface="Times New Roman" panose="02020603050405020304" pitchFamily="18" charset="0"/>
              <a:cs typeface="Times New Roman" panose="02020603050405020304" pitchFamily="18" charset="0"/>
            </a:endParaRPr>
          </a:p>
          <a:p>
            <a:pPr marL="177800" indent="0" algn="just">
              <a:buNone/>
            </a:pPr>
            <a:r>
              <a:rPr lang="ru-RU" dirty="0">
                <a:latin typeface="Times New Roman" panose="02020603050405020304" pitchFamily="18" charset="0"/>
                <a:cs typeface="Times New Roman" panose="02020603050405020304" pitchFamily="18" charset="0"/>
              </a:rPr>
              <a:t>Используя создаваемый нами программный продукт, региональные комитеты здравоохранения смогут своевременно разрабатывать комплекс мер по предупреждению или снижению последствий от этих вспышек, планировать государственные закупки лекарственных средств.</a:t>
            </a:r>
            <a:endParaRPr lang="ru-RU" dirty="0">
              <a:latin typeface="Times New Roman" panose="02020603050405020304" pitchFamily="18" charset="0"/>
              <a:cs typeface="Times New Roman" panose="02020603050405020304" pitchFamily="18" charset="0"/>
            </a:endParaRPr>
          </a:p>
          <a:p>
            <a:pPr marL="177800" indent="0" algn="just">
              <a:buNone/>
            </a:pP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dirty="0">
              <a:latin typeface="Times New Roman" panose="02020603050405020304" pitchFamily="18" charset="0"/>
              <a:cs typeface="Times New Roman" panose="02020603050405020304" pitchFamily="18" charset="0"/>
            </a:endParaRPr>
          </a:p>
        </p:txBody>
      </p:sp>
      <p:sp>
        <p:nvSpPr>
          <p:cNvPr id="245" name="Google Shape;245;p9"/>
          <p:cNvSpPr txBox="1">
            <a:spLocks noGrp="1"/>
          </p:cNvSpPr>
          <p:nvPr>
            <p:ph type="body" idx="7"/>
          </p:nvPr>
        </p:nvSpPr>
        <p:spPr>
          <a:xfrm>
            <a:off x="2386746" y="3143092"/>
            <a:ext cx="2060575" cy="1773238"/>
          </a:xfrm>
          <a:prstGeom prst="rect">
            <a:avLst/>
          </a:prstGeom>
          <a:noFill/>
          <a:ln>
            <a:noFill/>
          </a:ln>
        </p:spPr>
        <p:txBody>
          <a:bodyPr spcFirstLastPara="1" wrap="square" lIns="91425" tIns="45700" rIns="91425" bIns="45700" anchor="t" anchorCtr="0">
            <a:noAutofit/>
          </a:bodyPr>
          <a:lstStyle/>
          <a:p>
            <a:pPr marL="228600" lvl="0" indent="-177800" algn="just">
              <a:spcBef>
                <a:spcPts val="0"/>
              </a:spcBef>
              <a:buNone/>
            </a:pPr>
            <a:r>
              <a:rPr lang="ru-RU" sz="1000" dirty="0" smtClean="0">
                <a:latin typeface="Times New Roman" panose="02020603050405020304" pitchFamily="18" charset="0"/>
                <a:cs typeface="Times New Roman" panose="02020603050405020304" pitchFamily="18" charset="0"/>
              </a:rPr>
              <a:t>      Для </a:t>
            </a:r>
            <a:r>
              <a:rPr lang="ru-RU" sz="1000" dirty="0">
                <a:latin typeface="Times New Roman" panose="02020603050405020304" pitchFamily="18" charset="0"/>
                <a:cs typeface="Times New Roman" panose="02020603050405020304" pitchFamily="18" charset="0"/>
              </a:rPr>
              <a:t>организации производства необходимо: офисное помещение площадью от 25 кв. м, сервер с 2 процессорами </a:t>
            </a:r>
            <a:r>
              <a:rPr lang="ru-RU" sz="1000" dirty="0" err="1">
                <a:latin typeface="Times New Roman" panose="02020603050405020304" pitchFamily="18" charset="0"/>
                <a:cs typeface="Times New Roman" panose="02020603050405020304" pitchFamily="18" charset="0"/>
              </a:rPr>
              <a:t>Intel</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Xeon</a:t>
            </a:r>
            <a:r>
              <a:rPr lang="ru-RU" sz="1000" dirty="0">
                <a:latin typeface="Times New Roman" panose="02020603050405020304" pitchFamily="18" charset="0"/>
                <a:cs typeface="Times New Roman" panose="02020603050405020304" pitchFamily="18" charset="0"/>
              </a:rPr>
              <a:t> E5 2650 v2, 64 Гб ОЗУ, 2 персональных компьютера, принтер, серверный вариант 1С:Предприятие, производственный персонал   до 6 чел.</a:t>
            </a:r>
            <a:endParaRPr sz="1000" dirty="0">
              <a:latin typeface="Times New Roman" panose="02020603050405020304" pitchFamily="18" charset="0"/>
              <a:cs typeface="Times New Roman" panose="02020603050405020304" pitchFamily="18" charset="0"/>
            </a:endParaRPr>
          </a:p>
        </p:txBody>
      </p:sp>
      <p:sp>
        <p:nvSpPr>
          <p:cNvPr id="246" name="Google Shape;246;p9"/>
          <p:cNvSpPr txBox="1">
            <a:spLocks noGrp="1"/>
          </p:cNvSpPr>
          <p:nvPr>
            <p:ph type="body" idx="8"/>
          </p:nvPr>
        </p:nvSpPr>
        <p:spPr>
          <a:xfrm>
            <a:off x="4816641" y="1155592"/>
            <a:ext cx="2060080" cy="3760738"/>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a:latin typeface="Times New Roman" panose="02020603050405020304" pitchFamily="18" charset="0"/>
                <a:cs typeface="Times New Roman" panose="02020603050405020304" pitchFamily="18" charset="0"/>
              </a:rPr>
              <a:t>Предлагаемое решение основано на возможностях интеграции платформы 1С:Предприятие и кроссплатформенной платформы машинного обучения с открытым исходным кодом ML.NET от Microsoft. Этот подход предполагает следующий сценарий:</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1. Исходные данные хранятся в СУБД ГИС в сфере здравоохранения, подготавливаются как по отдельности, так и в различных комбинациях, в зависимости от конкретной решаемой задачи анализа средствами технологической платформы 1С.</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2. Данные для анализа передаются через разработанную Внешнюю компоненту в созданную нами нейросетевую библиотеку.NET (*.</a:t>
            </a:r>
            <a:r>
              <a:rPr lang="ru-RU" dirty="0" err="1">
                <a:latin typeface="Times New Roman" panose="02020603050405020304" pitchFamily="18" charset="0"/>
                <a:cs typeface="Times New Roman" panose="02020603050405020304" pitchFamily="18" charset="0"/>
              </a:rPr>
              <a:t>dll</a:t>
            </a:r>
            <a:r>
              <a:rPr lang="ru-RU" dirty="0">
                <a:latin typeface="Times New Roman" panose="02020603050405020304" pitchFamily="18" charset="0"/>
                <a:cs typeface="Times New Roman" panose="02020603050405020304" pitchFamily="18" charset="0"/>
              </a:rPr>
              <a:t> на языке </a:t>
            </a:r>
            <a:r>
              <a:rPr lang="ru-RU" dirty="0" err="1">
                <a:latin typeface="Times New Roman" panose="02020603050405020304" pitchFamily="18" charset="0"/>
                <a:cs typeface="Times New Roman" panose="02020603050405020304" pitchFamily="18" charset="0"/>
              </a:rPr>
              <a:t>ООП</a:t>
            </a:r>
            <a:r>
              <a:rPr lang="ru-RU" dirty="0">
                <a:latin typeface="Times New Roman" panose="02020603050405020304" pitchFamily="18" charset="0"/>
                <a:cs typeface="Times New Roman" panose="02020603050405020304" pitchFamily="18" charset="0"/>
              </a:rPr>
              <a:t> C#)</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3. Дальнейшая обработка полученного результата средствами платформы 1С.</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Преимуществами этого варианта являются кроссплатформенность, скорость вычислений, отсутствие необходимости обмена данными через веб-сервер. Также подход позволит настраивать модель анализа в пользовательском режиме. </a:t>
            </a:r>
            <a:endParaRPr dirty="0">
              <a:latin typeface="Times New Roman" panose="02020603050405020304" pitchFamily="18" charset="0"/>
              <a:cs typeface="Times New Roman" panose="02020603050405020304" pitchFamily="18" charset="0"/>
            </a:endParaRPr>
          </a:p>
        </p:txBody>
      </p:sp>
      <p:sp>
        <p:nvSpPr>
          <p:cNvPr id="247" name="Google Shape;247;p9"/>
          <p:cNvSpPr txBox="1">
            <a:spLocks noGrp="1"/>
          </p:cNvSpPr>
          <p:nvPr>
            <p:ph type="body" idx="9"/>
          </p:nvPr>
        </p:nvSpPr>
        <p:spPr>
          <a:xfrm>
            <a:off x="2354755" y="1155592"/>
            <a:ext cx="2027237" cy="1635125"/>
          </a:xfrm>
          <a:prstGeom prst="rect">
            <a:avLst/>
          </a:prstGeom>
          <a:noFill/>
          <a:ln>
            <a:noFill/>
          </a:ln>
        </p:spPr>
        <p:txBody>
          <a:bodyPr spcFirstLastPara="1" wrap="square" lIns="91425" tIns="45700" rIns="91425" bIns="45700" anchor="t" anchorCtr="0">
            <a:normAutofit fontScale="77500" lnSpcReduction="20000"/>
          </a:bodyPr>
          <a:lstStyle/>
          <a:p>
            <a:r>
              <a:rPr lang="ru-RU" sz="1200" dirty="0">
                <a:latin typeface="Times New Roman" panose="02020603050405020304" pitchFamily="18" charset="0"/>
                <a:cs typeface="Times New Roman" panose="02020603050405020304" pitchFamily="18" charset="0"/>
              </a:rPr>
              <a:t>72.19 Научные исследования и разработки в области естественных и технических наук прочие</a:t>
            </a:r>
            <a:endParaRPr lang="ru-RU" sz="1200" dirty="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62 Разработка компьютерного программного обеспечения, консультационные услуги в данной области и другие сопутствующие услуги</a:t>
            </a:r>
            <a:endParaRPr lang="ru-RU" sz="1200" dirty="0">
              <a:latin typeface="Times New Roman" panose="02020603050405020304" pitchFamily="18" charset="0"/>
              <a:cs typeface="Times New Roman" panose="02020603050405020304" pitchFamily="18" charset="0"/>
            </a:endParaRPr>
          </a:p>
          <a:p>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a:spLocks noGrp="1"/>
          </p:cNvSpPr>
          <p:nvPr>
            <p:ph type="body" idx="1"/>
          </p:nvPr>
        </p:nvSpPr>
        <p:spPr>
          <a:xfrm>
            <a:off x="155574" y="1364342"/>
            <a:ext cx="5940425" cy="4238171"/>
          </a:xfrm>
          <a:prstGeom prst="rect">
            <a:avLst/>
          </a:prstGeom>
          <a:noFill/>
          <a:ln>
            <a:noFill/>
          </a:ln>
        </p:spPr>
        <p:txBody>
          <a:bodyPr spcFirstLastPara="1" wrap="square" lIns="91425" tIns="45700" rIns="91425" bIns="45700" anchor="t" anchorCtr="0">
            <a:normAutofit/>
          </a:bodyPr>
          <a:lstStyle/>
          <a:p>
            <a:pPr marL="0" lvl="0" indent="0" algn="just">
              <a:spcBef>
                <a:spcPts val="0"/>
              </a:spcBef>
              <a:buSzPts val="1400"/>
            </a:pPr>
            <a:r>
              <a:rPr lang="ru-RU" dirty="0" smtClean="0">
                <a:latin typeface="Times New Roman" panose="02020603050405020304" pitchFamily="18" charset="0"/>
                <a:cs typeface="Times New Roman" panose="02020603050405020304" pitchFamily="18" charset="0"/>
              </a:rPr>
              <a:t>TRL3</a:t>
            </a:r>
            <a:r>
              <a:rPr lang="ru-RU" dirty="0">
                <a:latin typeface="Times New Roman" panose="02020603050405020304" pitchFamily="18" charset="0"/>
                <a:cs typeface="Times New Roman" panose="02020603050405020304" pitchFamily="18" charset="0"/>
              </a:rPr>
              <a:t>: Для подтверждения концепции разработан макетный образец технологии / продукта, чтобы продемонстрировать ее / его ключевые характеристики</a:t>
            </a:r>
            <a:endParaRPr sz="1400" dirty="0">
              <a:latin typeface="Times New Roman" panose="02020603050405020304" pitchFamily="18" charset="0"/>
              <a:cs typeface="Times New Roman" panose="02020603050405020304" pitchFamily="18" charset="0"/>
            </a:endParaRPr>
          </a:p>
        </p:txBody>
      </p:sp>
      <p:sp>
        <p:nvSpPr>
          <p:cNvPr id="253" name="Google Shape;253;p10"/>
          <p:cNvSpPr txBox="1">
            <a:spLocks noGrp="1"/>
          </p:cNvSpPr>
          <p:nvPr>
            <p:ph type="body" idx="2"/>
          </p:nvPr>
        </p:nvSpPr>
        <p:spPr>
          <a:xfrm>
            <a:off x="6821713" y="1529862"/>
            <a:ext cx="4818743" cy="3825910"/>
          </a:xfrm>
          <a:prstGeom prst="rect">
            <a:avLst/>
          </a:prstGeom>
          <a:noFill/>
          <a:ln>
            <a:noFill/>
          </a:ln>
        </p:spPr>
        <p:txBody>
          <a:bodyPr spcFirstLastPara="1" wrap="square" lIns="91425" tIns="45700" rIns="91425" bIns="45700" anchor="t" anchorCtr="0">
            <a:normAutofit/>
          </a:bodyPr>
          <a:lstStyle/>
          <a:p>
            <a:pPr marL="0" lvl="0" indent="0" algn="just">
              <a:spcBef>
                <a:spcPts val="0"/>
              </a:spcBef>
            </a:pPr>
            <a:r>
              <a:rPr lang="ru-RU" dirty="0" smtClean="0">
                <a:latin typeface="Times New Roman" panose="02020603050405020304" pitchFamily="18" charset="0"/>
                <a:cs typeface="Times New Roman" panose="02020603050405020304" pitchFamily="18" charset="0"/>
              </a:rPr>
              <a:t>Интеграция </a:t>
            </a:r>
            <a:r>
              <a:rPr lang="ru-RU" dirty="0">
                <a:latin typeface="Times New Roman" panose="02020603050405020304" pitchFamily="18" charset="0"/>
                <a:cs typeface="Times New Roman" panose="02020603050405020304" pitchFamily="18" charset="0"/>
              </a:rPr>
              <a:t>платформы 1С:Предприятие и кроссплатформенной платформы машинного обучения с открытым исходным </a:t>
            </a:r>
            <a:r>
              <a:rPr lang="ru-RU" dirty="0" smtClean="0">
                <a:latin typeface="Times New Roman" panose="02020603050405020304" pitchFamily="18" charset="0"/>
                <a:cs typeface="Times New Roman" panose="02020603050405020304" pitchFamily="18" charset="0"/>
              </a:rPr>
              <a:t>кодом </a:t>
            </a:r>
            <a:r>
              <a:rPr lang="ru-RU" dirty="0">
                <a:latin typeface="Times New Roman" panose="02020603050405020304" pitchFamily="18" charset="0"/>
                <a:cs typeface="Times New Roman" panose="02020603050405020304" pitchFamily="18" charset="0"/>
              </a:rPr>
              <a:t>ML.NET от </a:t>
            </a:r>
            <a:r>
              <a:rPr lang="ru-RU" dirty="0" smtClean="0">
                <a:latin typeface="Times New Roman" panose="02020603050405020304" pitchFamily="18" charset="0"/>
                <a:cs typeface="Times New Roman" panose="02020603050405020304" pitchFamily="18" charset="0"/>
              </a:rPr>
              <a:t>Microsoft(</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Быстрое дерево</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a:t>
            </a:r>
            <a:endParaRPr dirty="0">
              <a:latin typeface="Times New Roman" panose="02020603050405020304" pitchFamily="18" charset="0"/>
              <a:cs typeface="Times New Roman" panose="02020603050405020304" pitchFamily="18" charset="0"/>
            </a:endParaRPr>
          </a:p>
        </p:txBody>
      </p:sp>
      <p:grpSp>
        <p:nvGrpSpPr>
          <p:cNvPr id="254" name="Google Shape;254;p10"/>
          <p:cNvGrpSpPr/>
          <p:nvPr/>
        </p:nvGrpSpPr>
        <p:grpSpPr>
          <a:xfrm>
            <a:off x="6651624" y="749860"/>
            <a:ext cx="5192033" cy="405615"/>
            <a:chOff x="6651624" y="749860"/>
            <a:chExt cx="5192033" cy="405615"/>
          </a:xfrm>
        </p:grpSpPr>
        <p:sp>
          <p:nvSpPr>
            <p:cNvPr id="255" name="Google Shape;255;p10"/>
            <p:cNvSpPr txBox="1"/>
            <p:nvPr/>
          </p:nvSpPr>
          <p:spPr>
            <a:xfrm>
              <a:off x="6651624" y="786143"/>
              <a:ext cx="221342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Текущие результаты:</a:t>
              </a:r>
              <a:endParaRPr sz="1800">
                <a:solidFill>
                  <a:srgbClr val="FD5701"/>
                </a:solidFill>
                <a:latin typeface="Calibri"/>
                <a:ea typeface="Calibri"/>
                <a:cs typeface="Calibri"/>
                <a:sym typeface="Calibri"/>
              </a:endParaRPr>
            </a:p>
          </p:txBody>
        </p:sp>
        <p:cxnSp>
          <p:nvCxnSpPr>
            <p:cNvPr id="256" name="Google Shape;256;p10"/>
            <p:cNvCxnSpPr/>
            <p:nvPr/>
          </p:nvCxnSpPr>
          <p:spPr>
            <a:xfrm>
              <a:off x="6749143" y="749860"/>
              <a:ext cx="5094514" cy="0"/>
            </a:xfrm>
            <a:prstGeom prst="straightConnector1">
              <a:avLst/>
            </a:prstGeom>
            <a:noFill/>
            <a:ln w="12700" cap="flat" cmpd="sng">
              <a:solidFill>
                <a:srgbClr val="2867A0"/>
              </a:solidFill>
              <a:prstDash val="solid"/>
              <a:miter lim="800000"/>
              <a:headEnd type="none" w="sm" len="sm"/>
              <a:tailEnd type="none" w="sm" len="sm"/>
            </a:ln>
          </p:spPr>
        </p:cxnSp>
      </p:grpSp>
      <p:grpSp>
        <p:nvGrpSpPr>
          <p:cNvPr id="257" name="Google Shape;257;p10"/>
          <p:cNvGrpSpPr/>
          <p:nvPr/>
        </p:nvGrpSpPr>
        <p:grpSpPr>
          <a:xfrm>
            <a:off x="83005" y="749860"/>
            <a:ext cx="5859690" cy="405615"/>
            <a:chOff x="83005" y="749860"/>
            <a:chExt cx="5859690" cy="405615"/>
          </a:xfrm>
        </p:grpSpPr>
        <p:sp>
          <p:nvSpPr>
            <p:cNvPr id="258" name="Google Shape;258;p10"/>
            <p:cNvSpPr txBox="1"/>
            <p:nvPr/>
          </p:nvSpPr>
          <p:spPr>
            <a:xfrm>
              <a:off x="83005" y="786143"/>
              <a:ext cx="17720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FD5701"/>
                  </a:solidFill>
                  <a:latin typeface="Calibri"/>
                  <a:ea typeface="Calibri"/>
                  <a:cs typeface="Calibri"/>
                  <a:sym typeface="Calibri"/>
                </a:rPr>
                <a:t>Задел команды:</a:t>
              </a:r>
              <a:endParaRPr sz="1800">
                <a:solidFill>
                  <a:srgbClr val="FD5701"/>
                </a:solidFill>
                <a:latin typeface="Calibri"/>
                <a:ea typeface="Calibri"/>
                <a:cs typeface="Calibri"/>
                <a:sym typeface="Calibri"/>
              </a:endParaRPr>
            </a:p>
          </p:txBody>
        </p:sp>
        <p:cxnSp>
          <p:nvCxnSpPr>
            <p:cNvPr id="259" name="Google Shape;259;p10"/>
            <p:cNvCxnSpPr/>
            <p:nvPr/>
          </p:nvCxnSpPr>
          <p:spPr>
            <a:xfrm>
              <a:off x="195038" y="749860"/>
              <a:ext cx="5747657" cy="0"/>
            </a:xfrm>
            <a:prstGeom prst="straightConnector1">
              <a:avLst/>
            </a:prstGeom>
            <a:noFill/>
            <a:ln w="12700" cap="flat" cmpd="sng">
              <a:solidFill>
                <a:srgbClr val="2867A0"/>
              </a:solidFill>
              <a:prstDash val="solid"/>
              <a:miter lim="800000"/>
              <a:headEnd type="none" w="sm" len="sm"/>
              <a:tailEnd type="none" w="sm" len="sm"/>
            </a:ln>
          </p:spPr>
        </p:cxn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1"/>
          <p:cNvSpPr txBox="1">
            <a:spLocks noGrp="1"/>
          </p:cNvSpPr>
          <p:nvPr>
            <p:ph type="body" idx="1"/>
          </p:nvPr>
        </p:nvSpPr>
        <p:spPr>
          <a:xfrm>
            <a:off x="155577" y="2764976"/>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600"/>
              <a:buFont typeface="Calibri"/>
              <a:buNone/>
            </a:pPr>
            <a:r>
              <a:rPr lang="ru-RU" dirty="0" smtClean="0">
                <a:latin typeface="Times New Roman" panose="02020603050405020304" pitchFamily="18" charset="0"/>
                <a:cs typeface="Times New Roman" panose="02020603050405020304" pitchFamily="18" charset="0"/>
              </a:rPr>
              <a:t>Меньшенин Борис</a:t>
            </a:r>
            <a:endParaRPr dirty="0">
              <a:latin typeface="Times New Roman" panose="02020603050405020304" pitchFamily="18" charset="0"/>
              <a:cs typeface="Times New Roman" panose="02020603050405020304" pitchFamily="18" charset="0"/>
            </a:endParaRPr>
          </a:p>
        </p:txBody>
      </p:sp>
      <p:sp>
        <p:nvSpPr>
          <p:cNvPr id="265" name="Google Shape;265;p11"/>
          <p:cNvSpPr txBox="1">
            <a:spLocks noGrp="1"/>
          </p:cNvSpPr>
          <p:nvPr>
            <p:ph type="body" idx="2"/>
          </p:nvPr>
        </p:nvSpPr>
        <p:spPr>
          <a:xfrm>
            <a:off x="155577" y="3184076"/>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400"/>
              <a:buFont typeface="Calibri"/>
              <a:buNone/>
            </a:pPr>
            <a:r>
              <a:rPr lang="ru-RU" dirty="0" smtClean="0">
                <a:latin typeface="Times New Roman" panose="02020603050405020304" pitchFamily="18" charset="0"/>
                <a:cs typeface="Times New Roman" panose="02020603050405020304" pitchFamily="18" charset="0"/>
              </a:rPr>
              <a:t>Лидер</a:t>
            </a:r>
            <a:endParaRPr dirty="0">
              <a:latin typeface="Times New Roman" panose="02020603050405020304" pitchFamily="18" charset="0"/>
              <a:cs typeface="Times New Roman" panose="02020603050405020304" pitchFamily="18" charset="0"/>
            </a:endParaRPr>
          </a:p>
        </p:txBody>
      </p:sp>
      <p:pic>
        <p:nvPicPr>
          <p:cNvPr id="5" name="Рисунок 4"/>
          <p:cNvPicPr>
            <a:picLocks noGrp="1" noChangeAspect="1"/>
          </p:cNvPicPr>
          <p:nvPr>
            <p:ph type="pic" idx="3"/>
          </p:nvPr>
        </p:nvPicPr>
        <p:blipFill>
          <a:blip r:embed="rId3">
            <a:extLst>
              <a:ext uri="{28A0092B-C50C-407E-A947-70E740481C1C}">
                <a14:useLocalDpi xmlns:a14="http://schemas.microsoft.com/office/drawing/2010/main" val="0"/>
              </a:ext>
            </a:extLst>
          </a:blip>
          <a:srcRect t="11111" b="11111"/>
          <a:stretch>
            <a:fillRect/>
          </a:stretch>
        </p:blipFill>
        <p:spPr>
          <a:xfrm>
            <a:off x="635000" y="661988"/>
            <a:ext cx="1933575" cy="1933575"/>
          </a:xfrm>
          <a:prstGeom prst="rect">
            <a:avLst/>
          </a:prstGeom>
          <a:noFill/>
          <a:ln>
            <a:noFill/>
          </a:ln>
        </p:spPr>
      </p:pic>
      <p:sp>
        <p:nvSpPr>
          <p:cNvPr id="267" name="Google Shape;267;p11"/>
          <p:cNvSpPr txBox="1">
            <a:spLocks noGrp="1"/>
          </p:cNvSpPr>
          <p:nvPr>
            <p:ph type="body" idx="4"/>
          </p:nvPr>
        </p:nvSpPr>
        <p:spPr>
          <a:xfrm>
            <a:off x="4179887" y="2688204"/>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600"/>
              <a:buFont typeface="Calibri"/>
              <a:buNone/>
            </a:pPr>
            <a:r>
              <a:rPr lang="ru-RU" dirty="0" smtClean="0">
                <a:latin typeface="Times New Roman" panose="02020603050405020304" pitchFamily="18" charset="0"/>
                <a:cs typeface="Times New Roman" panose="02020603050405020304" pitchFamily="18" charset="0"/>
              </a:rPr>
              <a:t>Андреянова Алина</a:t>
            </a:r>
            <a:endParaRPr dirty="0">
              <a:latin typeface="Times New Roman" panose="02020603050405020304" pitchFamily="18" charset="0"/>
              <a:cs typeface="Times New Roman" panose="02020603050405020304" pitchFamily="18" charset="0"/>
            </a:endParaRPr>
          </a:p>
        </p:txBody>
      </p:sp>
      <p:sp>
        <p:nvSpPr>
          <p:cNvPr id="268" name="Google Shape;268;p11"/>
          <p:cNvSpPr txBox="1">
            <a:spLocks noGrp="1"/>
          </p:cNvSpPr>
          <p:nvPr>
            <p:ph type="body" idx="5"/>
          </p:nvPr>
        </p:nvSpPr>
        <p:spPr>
          <a:xfrm>
            <a:off x="4179887" y="3172008"/>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400"/>
              <a:buFont typeface="Calibri"/>
              <a:buNone/>
            </a:pPr>
            <a:r>
              <a:rPr lang="ru-RU" dirty="0" smtClean="0">
                <a:latin typeface="Times New Roman" panose="02020603050405020304" pitchFamily="18" charset="0"/>
                <a:cs typeface="Times New Roman" panose="02020603050405020304" pitchFamily="18" charset="0"/>
              </a:rPr>
              <a:t>Производитель</a:t>
            </a:r>
            <a:endParaRPr dirty="0">
              <a:latin typeface="Times New Roman" panose="02020603050405020304" pitchFamily="18" charset="0"/>
              <a:cs typeface="Times New Roman" panose="02020603050405020304" pitchFamily="18" charset="0"/>
            </a:endParaRPr>
          </a:p>
        </p:txBody>
      </p:sp>
      <p:pic>
        <p:nvPicPr>
          <p:cNvPr id="6" name="Рисунок 5"/>
          <p:cNvPicPr>
            <a:picLocks noGrp="1" noChangeAspect="1"/>
          </p:cNvPicPr>
          <p:nvPr>
            <p:ph type="pic" idx="6"/>
          </p:nvPr>
        </p:nvPicPr>
        <p:blipFill>
          <a:blip r:embed="rId4"/>
          <a:srcRect t="2617" b="2617"/>
          <a:stretch>
            <a:fillRect/>
          </a:stretch>
        </p:blipFill>
        <p:spPr>
          <a:xfrm>
            <a:off x="4583113" y="661988"/>
            <a:ext cx="1933575" cy="1933575"/>
          </a:xfrm>
          <a:prstGeom prst="rect">
            <a:avLst/>
          </a:prstGeom>
        </p:spPr>
      </p:pic>
      <p:sp>
        <p:nvSpPr>
          <p:cNvPr id="270" name="Google Shape;270;p11"/>
          <p:cNvSpPr txBox="1">
            <a:spLocks noGrp="1"/>
          </p:cNvSpPr>
          <p:nvPr>
            <p:ph type="body" idx="7"/>
          </p:nvPr>
        </p:nvSpPr>
        <p:spPr>
          <a:xfrm>
            <a:off x="8204197" y="2684013"/>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600"/>
              <a:buFont typeface="Calibri"/>
              <a:buNone/>
            </a:pPr>
            <a:r>
              <a:rPr lang="ru-RU" dirty="0" smtClean="0">
                <a:latin typeface="Times New Roman" panose="02020603050405020304" pitchFamily="18" charset="0"/>
                <a:cs typeface="Times New Roman" panose="02020603050405020304" pitchFamily="18" charset="0"/>
              </a:rPr>
              <a:t>Кривогузова Мария</a:t>
            </a:r>
            <a:endParaRPr dirty="0">
              <a:latin typeface="Times New Roman" panose="02020603050405020304" pitchFamily="18" charset="0"/>
              <a:cs typeface="Times New Roman" panose="02020603050405020304" pitchFamily="18" charset="0"/>
            </a:endParaRPr>
          </a:p>
        </p:txBody>
      </p:sp>
      <p:sp>
        <p:nvSpPr>
          <p:cNvPr id="271" name="Google Shape;271;p11"/>
          <p:cNvSpPr txBox="1">
            <a:spLocks noGrp="1"/>
          </p:cNvSpPr>
          <p:nvPr>
            <p:ph type="body" idx="8"/>
          </p:nvPr>
        </p:nvSpPr>
        <p:spPr>
          <a:xfrm>
            <a:off x="8204196" y="3115363"/>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400"/>
              <a:buFont typeface="Calibri"/>
              <a:buNone/>
            </a:pPr>
            <a:r>
              <a:rPr lang="ru-RU" dirty="0" smtClean="0">
                <a:latin typeface="Times New Roman" panose="02020603050405020304" pitchFamily="18" charset="0"/>
                <a:cs typeface="Times New Roman" panose="02020603050405020304" pitchFamily="18" charset="0"/>
              </a:rPr>
              <a:t>Администратор</a:t>
            </a:r>
            <a:endParaRPr dirty="0">
              <a:latin typeface="Times New Roman" panose="02020603050405020304" pitchFamily="18" charset="0"/>
              <a:cs typeface="Times New Roman" panose="02020603050405020304" pitchFamily="18" charset="0"/>
            </a:endParaRPr>
          </a:p>
        </p:txBody>
      </p:sp>
      <p:pic>
        <p:nvPicPr>
          <p:cNvPr id="8" name="Рисунок 7"/>
          <p:cNvPicPr>
            <a:picLocks noGrp="1" noChangeAspect="1"/>
          </p:cNvPicPr>
          <p:nvPr>
            <p:ph type="pic" idx="9"/>
          </p:nvPr>
        </p:nvPicPr>
        <p:blipFill>
          <a:blip r:embed="rId5"/>
          <a:srcRect t="12539" b="12539"/>
          <a:stretch>
            <a:fillRect/>
          </a:stretch>
        </p:blipFill>
        <p:spPr>
          <a:xfrm>
            <a:off x="8531225" y="661988"/>
            <a:ext cx="1933575" cy="1933575"/>
          </a:xfrm>
          <a:prstGeom prst="rect">
            <a:avLst/>
          </a:prstGeom>
        </p:spPr>
      </p:pic>
      <p:sp>
        <p:nvSpPr>
          <p:cNvPr id="273" name="Google Shape;273;p11"/>
          <p:cNvSpPr txBox="1">
            <a:spLocks noGrp="1"/>
          </p:cNvSpPr>
          <p:nvPr>
            <p:ph type="body" idx="13"/>
          </p:nvPr>
        </p:nvSpPr>
        <p:spPr>
          <a:xfrm>
            <a:off x="2494331" y="5790316"/>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600"/>
              <a:buFont typeface="Calibri"/>
              <a:buNone/>
            </a:pPr>
            <a:r>
              <a:rPr lang="ru-RU" dirty="0" smtClean="0">
                <a:latin typeface="Times New Roman" panose="02020603050405020304" pitchFamily="18" charset="0"/>
                <a:cs typeface="Times New Roman" panose="02020603050405020304" pitchFamily="18" charset="0"/>
              </a:rPr>
              <a:t>Соколова Ксения</a:t>
            </a:r>
            <a:endParaRPr dirty="0">
              <a:latin typeface="Times New Roman" panose="02020603050405020304" pitchFamily="18" charset="0"/>
              <a:cs typeface="Times New Roman" panose="02020603050405020304" pitchFamily="18" charset="0"/>
            </a:endParaRPr>
          </a:p>
        </p:txBody>
      </p:sp>
      <p:sp>
        <p:nvSpPr>
          <p:cNvPr id="274" name="Google Shape;274;p11"/>
          <p:cNvSpPr txBox="1">
            <a:spLocks noGrp="1"/>
          </p:cNvSpPr>
          <p:nvPr>
            <p:ph type="body" idx="14"/>
          </p:nvPr>
        </p:nvSpPr>
        <p:spPr>
          <a:xfrm>
            <a:off x="2494330" y="6309246"/>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400"/>
              <a:buFont typeface="Calibri"/>
              <a:buNone/>
            </a:pPr>
            <a:r>
              <a:rPr lang="ru-RU" dirty="0" smtClean="0">
                <a:latin typeface="Times New Roman" panose="02020603050405020304" pitchFamily="18" charset="0"/>
                <a:cs typeface="Times New Roman" panose="02020603050405020304" pitchFamily="18" charset="0"/>
              </a:rPr>
              <a:t>Предприниматель</a:t>
            </a:r>
            <a:endParaRPr dirty="0">
              <a:latin typeface="Times New Roman" panose="02020603050405020304" pitchFamily="18" charset="0"/>
              <a:cs typeface="Times New Roman" panose="02020603050405020304" pitchFamily="18" charset="0"/>
            </a:endParaRPr>
          </a:p>
        </p:txBody>
      </p:sp>
      <p:pic>
        <p:nvPicPr>
          <p:cNvPr id="4" name="Рисунок 3"/>
          <p:cNvPicPr>
            <a:picLocks noGrp="1" noChangeAspect="1"/>
          </p:cNvPicPr>
          <p:nvPr>
            <p:ph type="pic" idx="15"/>
          </p:nvPr>
        </p:nvPicPr>
        <p:blipFill>
          <a:blip r:embed="rId6"/>
          <a:srcRect l="16680" r="16680"/>
          <a:stretch>
            <a:fillRect/>
          </a:stretch>
        </p:blipFill>
        <p:spPr>
          <a:xfrm>
            <a:off x="2795588" y="3690938"/>
            <a:ext cx="1935162" cy="1935162"/>
          </a:xfrm>
          <a:prstGeom prst="rect">
            <a:avLst/>
          </a:prstGeom>
        </p:spPr>
      </p:pic>
      <p:sp>
        <p:nvSpPr>
          <p:cNvPr id="276" name="Google Shape;276;p11"/>
          <p:cNvSpPr txBox="1">
            <a:spLocks noGrp="1"/>
          </p:cNvSpPr>
          <p:nvPr>
            <p:ph type="body" idx="16"/>
          </p:nvPr>
        </p:nvSpPr>
        <p:spPr>
          <a:xfrm>
            <a:off x="6404568" y="5895075"/>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600"/>
              <a:buFont typeface="Calibri"/>
              <a:buNone/>
            </a:pPr>
            <a:r>
              <a:rPr lang="ru-RU" dirty="0" smtClean="0"/>
              <a:t>Василенко </a:t>
            </a:r>
            <a:r>
              <a:rPr lang="ru-RU" dirty="0" smtClean="0">
                <a:latin typeface="Times New Roman" panose="02020603050405020304" pitchFamily="18" charset="0"/>
                <a:cs typeface="Times New Roman" panose="02020603050405020304" pitchFamily="18" charset="0"/>
              </a:rPr>
              <a:t>Илья</a:t>
            </a:r>
            <a:endParaRPr dirty="0">
              <a:latin typeface="Times New Roman" panose="02020603050405020304" pitchFamily="18" charset="0"/>
              <a:cs typeface="Times New Roman" panose="02020603050405020304" pitchFamily="18" charset="0"/>
            </a:endParaRPr>
          </a:p>
        </p:txBody>
      </p:sp>
      <p:sp>
        <p:nvSpPr>
          <p:cNvPr id="277" name="Google Shape;277;p11"/>
          <p:cNvSpPr txBox="1">
            <a:spLocks noGrp="1"/>
          </p:cNvSpPr>
          <p:nvPr>
            <p:ph type="body" idx="17"/>
          </p:nvPr>
        </p:nvSpPr>
        <p:spPr>
          <a:xfrm>
            <a:off x="6404567" y="6395138"/>
            <a:ext cx="2740025" cy="3429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rgbClr val="2867A0"/>
              </a:buClr>
              <a:buSzPts val="1400"/>
              <a:buFont typeface="Calibri"/>
              <a:buNone/>
            </a:pPr>
            <a:r>
              <a:rPr lang="ru-RU" dirty="0" smtClean="0">
                <a:latin typeface="Times New Roman" panose="02020603050405020304" pitchFamily="18" charset="0"/>
                <a:cs typeface="Times New Roman" panose="02020603050405020304" pitchFamily="18" charset="0"/>
              </a:rPr>
              <a:t>Интегратор</a:t>
            </a:r>
            <a:endParaRPr dirty="0">
              <a:latin typeface="Times New Roman" panose="02020603050405020304" pitchFamily="18" charset="0"/>
              <a:cs typeface="Times New Roman" panose="02020603050405020304" pitchFamily="18" charset="0"/>
            </a:endParaRPr>
          </a:p>
        </p:txBody>
      </p:sp>
      <p:pic>
        <p:nvPicPr>
          <p:cNvPr id="3" name="Рисунок 2"/>
          <p:cNvPicPr>
            <a:picLocks noGrp="1" noChangeAspect="1"/>
          </p:cNvPicPr>
          <p:nvPr>
            <p:ph type="pic" idx="18"/>
          </p:nvPr>
        </p:nvPicPr>
        <p:blipFill>
          <a:blip r:embed="rId7"/>
          <a:srcRect t="12469" b="12469"/>
          <a:stretch>
            <a:fillRect/>
          </a:stretch>
        </p:blipFill>
        <p:spPr>
          <a:xfrm>
            <a:off x="6807794" y="3691633"/>
            <a:ext cx="1933575" cy="20387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2"/>
          <p:cNvSpPr txBox="1">
            <a:spLocks noGrp="1"/>
          </p:cNvSpPr>
          <p:nvPr>
            <p:ph type="body" idx="1"/>
          </p:nvPr>
        </p:nvSpPr>
        <p:spPr>
          <a:xfrm>
            <a:off x="155574" y="723900"/>
            <a:ext cx="10430364" cy="2019300"/>
          </a:xfrm>
          <a:prstGeom prst="rect">
            <a:avLst/>
          </a:prstGeom>
          <a:noFill/>
          <a:ln>
            <a:noFill/>
          </a:ln>
        </p:spPr>
        <p:txBody>
          <a:bodyPr spcFirstLastPara="1" wrap="square" lIns="91425" tIns="45700" rIns="91425" bIns="45700" anchor="t" anchorCtr="0">
            <a:normAutofit/>
          </a:bodyPr>
          <a:lstStyle/>
          <a:p>
            <a:pPr algn="just"/>
            <a:r>
              <a:rPr lang="ru-RU" dirty="0" smtClean="0">
                <a:latin typeface="Times New Roman" panose="02020603050405020304" pitchFamily="18" charset="0"/>
                <a:cs typeface="Times New Roman" panose="02020603050405020304" pitchFamily="18" charset="0"/>
              </a:rPr>
              <a:t>     В </a:t>
            </a:r>
            <a:r>
              <a:rPr lang="ru-RU" dirty="0">
                <a:latin typeface="Times New Roman" panose="02020603050405020304" pitchFamily="18" charset="0"/>
                <a:cs typeface="Times New Roman" panose="02020603050405020304" pitchFamily="18" charset="0"/>
              </a:rPr>
              <a:t>результате выигрыша гранта «Студенческого стартапа» Фонда содействия инновациям будет создан </a:t>
            </a:r>
            <a:r>
              <a:rPr lang="ru-RU" dirty="0" smtClean="0">
                <a:latin typeface="Times New Roman" panose="02020603050405020304" pitchFamily="18" charset="0"/>
                <a:cs typeface="Times New Roman" panose="02020603050405020304" pitchFamily="18" charset="0"/>
              </a:rPr>
              <a:t>продукт уровня </a:t>
            </a:r>
            <a:r>
              <a:rPr lang="ru-RU" dirty="0">
                <a:latin typeface="Times New Roman" panose="02020603050405020304" pitchFamily="18" charset="0"/>
                <a:cs typeface="Times New Roman" panose="02020603050405020304" pitchFamily="18" charset="0"/>
              </a:rPr>
              <a:t>технологической готовности TRL 3 , но чтобы запустить программный продукт в реализацию (уровень TRL 9) планируется после завершения стартапа подать заявку на конкурс СТАРТ Фонда содействия инновациям.</a:t>
            </a:r>
            <a:endParaRPr lang="ru-RU" dirty="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После </a:t>
            </a:r>
            <a:r>
              <a:rPr lang="ru-RU" dirty="0">
                <a:latin typeface="Times New Roman" panose="02020603050405020304" pitchFamily="18" charset="0"/>
                <a:cs typeface="Times New Roman" panose="02020603050405020304" pitchFamily="18" charset="0"/>
              </a:rPr>
              <a:t>проведения сертификации 1С:Совместимо предполагается вывести программный продукт на рынок при поддержке официального партнера фирмы «1С» ООО «Элитек» (генеральный директор – Иванова А. В.)</a:t>
            </a:r>
            <a:endParaRPr lang="ru-RU" dirty="0">
              <a:latin typeface="Times New Roman" panose="02020603050405020304" pitchFamily="18" charset="0"/>
              <a:cs typeface="Times New Roman" panose="02020603050405020304" pitchFamily="18" charset="0"/>
            </a:endParaRPr>
          </a:p>
          <a:p>
            <a:r>
              <a:rPr lang="ru-RU" dirty="0"/>
              <a:t/>
            </a:r>
            <a:br>
              <a:rPr lang="ru-RU" dirty="0"/>
            </a:br>
            <a:endParaRPr dirty="0"/>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971</Words>
  <Application>Microsoft Office PowerPoint</Application>
  <PresentationFormat>Широкоэкранный</PresentationFormat>
  <Paragraphs>82</Paragraphs>
  <Slides>11</Slides>
  <Notes>11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11</vt:i4>
      </vt:variant>
    </vt:vector>
  </HeadingPairs>
  <TitlesOfParts>
    <vt:vector size="18" baseType="lpstr">
      <vt:lpstr>Noto Sans Symbols</vt:lpstr>
      <vt:lpstr>Arial</vt:lpstr>
      <vt:lpstr>Roboto</vt:lpstr>
      <vt:lpstr>Times New Roman</vt:lpstr>
      <vt:lpstr>Roboto Medium</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19365</dc:creator>
  <cp:lastModifiedBy>Пользователь Windows</cp:lastModifiedBy>
  <cp:revision>6</cp:revision>
  <dcterms:created xsi:type="dcterms:W3CDTF">2023-10-17T11:47:57Z</dcterms:created>
  <dcterms:modified xsi:type="dcterms:W3CDTF">2023-12-14T17:18:15Z</dcterms:modified>
</cp:coreProperties>
</file>