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58" r:id="rId3"/>
    <p:sldId id="257" r:id="rId4"/>
    <p:sldId id="260" r:id="rId5"/>
    <p:sldId id="271" r:id="rId6"/>
    <p:sldId id="259" r:id="rId7"/>
    <p:sldId id="263" r:id="rId8"/>
    <p:sldId id="264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42EBF-36E5-4F20-859B-4CC060CDCD2A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1866B-D466-4CF4-BC8E-2EBCBB0E02C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1866B-D466-4CF4-BC8E-2EBCBB0E02CF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pt.2035.university/project/avtobo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786" y="1000108"/>
            <a:ext cx="30909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err="1" smtClean="0"/>
              <a:t>АвтоБот</a:t>
            </a:r>
            <a:endParaRPr lang="ru-RU" sz="5400" b="1" dirty="0"/>
          </a:p>
        </p:txBody>
      </p:sp>
      <p:sp>
        <p:nvSpPr>
          <p:cNvPr id="14338" name="AutoShape 2" descr="В США разработали робота-шиномонтажника с искусственным интеллектом -  Автомобильная газета Клаксон. Новости. Новости сегодня. Последние новост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В США разработали робота-шиномонтажника с искусственным интеллектом -  Автомобильная газета Клаксон. Новости. Новости сегодня. Последние новост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2" name="Picture 6" descr="В США разработали робота-шиномонтажника с искусственным интеллектом -  Автомобильная газета Клаксон. Новости. Новости сегодня. Последние новост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14620"/>
            <a:ext cx="3937028" cy="221457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643438" y="3357562"/>
            <a:ext cx="3286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Роботизированная система </a:t>
            </a:r>
            <a:r>
              <a:rPr lang="ru-RU" sz="2000" dirty="0" err="1" smtClean="0"/>
              <a:t>шиномонтажа</a:t>
            </a:r>
            <a:r>
              <a:rPr lang="ru-RU" sz="2000" dirty="0" smtClean="0"/>
              <a:t>  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040005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0523" y="882914"/>
            <a:ext cx="50177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АКТУАЛЬНОСТЬ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6002" y="1869849"/>
            <a:ext cx="8640960" cy="45243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Потребность </a:t>
            </a:r>
            <a:r>
              <a:rPr lang="ru-RU" sz="2400" dirty="0" smtClean="0"/>
              <a:t>сезонной замены </a:t>
            </a:r>
            <a:r>
              <a:rPr lang="ru-RU" sz="2400" dirty="0"/>
              <a:t>шин обусловлено климатическими условиями. 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Рост числа автомобилей </a:t>
            </a:r>
          </a:p>
          <a:p>
            <a:pPr algn="ctr"/>
            <a:r>
              <a:rPr lang="ru-RU" sz="2400" dirty="0" smtClean="0"/>
              <a:t>     </a:t>
            </a:r>
            <a:endParaRPr lang="ru-RU" sz="2400" dirty="0"/>
          </a:p>
          <a:p>
            <a:pPr algn="ctr"/>
            <a:endParaRPr lang="ru-RU" sz="2400" dirty="0"/>
          </a:p>
          <a:p>
            <a:pPr algn="ctr"/>
            <a:endParaRPr lang="ru-RU" sz="2400" dirty="0"/>
          </a:p>
          <a:p>
            <a:pPr algn="ctr"/>
            <a:r>
              <a:rPr lang="ru-RU" sz="2400" dirty="0" smtClean="0"/>
              <a:t>Рост числа заявок на услуги </a:t>
            </a:r>
            <a:r>
              <a:rPr lang="ru-RU" sz="2400" dirty="0" err="1" smtClean="0"/>
              <a:t>шиномонтажа</a:t>
            </a:r>
            <a:r>
              <a:rPr lang="ru-RU" sz="2400" dirty="0" smtClean="0"/>
              <a:t> в сезон </a:t>
            </a:r>
          </a:p>
          <a:p>
            <a:pPr algn="ctr"/>
            <a:endParaRPr lang="ru-RU" sz="2400" dirty="0" smtClean="0"/>
          </a:p>
          <a:p>
            <a:pPr algn="ctr"/>
            <a:endParaRPr lang="ru-RU" sz="2400" dirty="0"/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Потребность </a:t>
            </a:r>
            <a:r>
              <a:rPr lang="ru-RU" sz="2400" dirty="0"/>
              <a:t>в </a:t>
            </a:r>
            <a:r>
              <a:rPr lang="ru-RU" sz="2400" dirty="0" smtClean="0"/>
              <a:t>ускорении процесса замены шин </a:t>
            </a:r>
            <a:endParaRPr lang="ru-RU" sz="2400" dirty="0"/>
          </a:p>
        </p:txBody>
      </p:sp>
      <p:sp>
        <p:nvSpPr>
          <p:cNvPr id="8" name="Стрелка вниз 7"/>
          <p:cNvSpPr/>
          <p:nvPr/>
        </p:nvSpPr>
        <p:spPr>
          <a:xfrm>
            <a:off x="3929058" y="3565036"/>
            <a:ext cx="1152128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000496" y="5000636"/>
            <a:ext cx="1152128" cy="857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696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6501" y="417597"/>
            <a:ext cx="277511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dirty="0" smtClean="0"/>
              <a:t>ПРОБЛЕМА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2488" y="1183361"/>
            <a:ext cx="7849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собственности омичей на 1 января 2023 года насчитывалось 658 тыс. транспортных средств.</a:t>
            </a:r>
          </a:p>
          <a:p>
            <a:pPr algn="ctr"/>
            <a:r>
              <a:rPr lang="ru-RU" dirty="0"/>
              <a:t> Практически каждое второе домохозяйство имеет личный транспорт. </a:t>
            </a:r>
          </a:p>
          <a:p>
            <a:pPr algn="ctr"/>
            <a:r>
              <a:rPr lang="ru-RU" dirty="0"/>
              <a:t>Из этого числа легковых автомобилей у омичей насчитывается 76,8%, прицепов и полуприцепов – 9,3 %, мототранспорта – 6,7%, грузовых авто – 6,4 %.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4071934" y="3298944"/>
            <a:ext cx="963883" cy="9873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14480" y="4357694"/>
            <a:ext cx="565090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Высокий спрос на услугу замены шин  в сезон</a:t>
            </a:r>
          </a:p>
          <a:p>
            <a:endParaRPr lang="ru-RU" dirty="0" smtClean="0"/>
          </a:p>
          <a:p>
            <a:pPr algn="ctr"/>
            <a:r>
              <a:rPr lang="ru-RU" dirty="0" smtClean="0"/>
              <a:t>Очереди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78385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8992" y="857232"/>
            <a:ext cx="224131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dirty="0"/>
              <a:t>РЕШЕНИЕ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7584" y="1295426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/>
          </a:p>
          <a:p>
            <a:pPr algn="ctr"/>
            <a:r>
              <a:rPr lang="ru-RU" sz="2400" dirty="0" err="1"/>
              <a:t>Роботизирование</a:t>
            </a:r>
            <a:r>
              <a:rPr lang="ru-RU" sz="2400" dirty="0"/>
              <a:t> процесса </a:t>
            </a:r>
            <a:r>
              <a:rPr lang="ru-RU" sz="2400" dirty="0" smtClean="0"/>
              <a:t>замены шин</a:t>
            </a:r>
            <a:endParaRPr lang="ru-RU" sz="2400" dirty="0"/>
          </a:p>
        </p:txBody>
      </p:sp>
      <p:pic>
        <p:nvPicPr>
          <p:cNvPr id="10242" name="Picture 2" descr="Cоздан робот-шиномонтажник - Autogid.p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143116"/>
            <a:ext cx="5072098" cy="2772308"/>
          </a:xfrm>
          <a:prstGeom prst="rect">
            <a:avLst/>
          </a:prstGeom>
          <a:noFill/>
        </p:spPr>
      </p:pic>
      <p:sp>
        <p:nvSpPr>
          <p:cNvPr id="5" name="Стрелка вниз 4"/>
          <p:cNvSpPr/>
          <p:nvPr/>
        </p:nvSpPr>
        <p:spPr>
          <a:xfrm>
            <a:off x="3929058" y="4643446"/>
            <a:ext cx="1357322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932293" y="5500702"/>
            <a:ext cx="5354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СОКРАЩЕНИЕ ВРЕМЕНИ ОКАЗАНИЯ УСЛУГИ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18560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714356"/>
            <a:ext cx="5809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ТЕХНОЛОГИЧЕСКИЕ ЭЛЕМЕНТЫ ОБОРУДОВАНИЯ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071670" y="1285860"/>
            <a:ext cx="12089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Камеры </a:t>
            </a:r>
          </a:p>
          <a:p>
            <a:endParaRPr lang="ru-RU" dirty="0" smtClean="0"/>
          </a:p>
          <a:p>
            <a:r>
              <a:rPr lang="ru-RU" dirty="0" err="1" smtClean="0"/>
              <a:t>Лидары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Датчики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4048" y="44624"/>
            <a:ext cx="2751455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/>
              <a:t>РЫНОК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24" y="2071678"/>
            <a:ext cx="7704856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Автоматизированных и роботизированных установок на рынке не представлено, в том числе на рынке РФ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4887" y="1052736"/>
            <a:ext cx="7625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Количество фирм (по данным 2ГИС) предоставляющих услуги </a:t>
            </a:r>
            <a:r>
              <a:rPr lang="ru-RU" dirty="0" err="1" smtClean="0"/>
              <a:t>шиномонтажа</a:t>
            </a:r>
            <a:r>
              <a:rPr lang="ru-RU" dirty="0" smtClean="0"/>
              <a:t> в </a:t>
            </a:r>
            <a:r>
              <a:rPr lang="ru-RU" dirty="0" smtClean="0"/>
              <a:t>г. Омске</a:t>
            </a:r>
            <a:endParaRPr lang="ru-RU" dirty="0"/>
          </a:p>
          <a:p>
            <a:pPr algn="ctr"/>
            <a:r>
              <a:rPr lang="ru-RU" dirty="0" smtClean="0"/>
              <a:t>Более ~100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78480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16632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Бизнес-модель 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90489809"/>
              </p:ext>
            </p:extLst>
          </p:nvPr>
        </p:nvGraphicFramePr>
        <p:xfrm>
          <a:off x="107505" y="908720"/>
          <a:ext cx="8856984" cy="487680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5897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946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4421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86210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Ключевые партнеры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Фирмы,</a:t>
                      </a:r>
                      <a:r>
                        <a:rPr lang="ru-RU" sz="1600" baseline="0" dirty="0">
                          <a:effectLst/>
                        </a:rPr>
                        <a:t> оказывающие услуги по </a:t>
                      </a:r>
                      <a:r>
                        <a:rPr lang="ru-RU" sz="1600" baseline="0" dirty="0" err="1">
                          <a:effectLst/>
                        </a:rPr>
                        <a:t>шиномонтажу</a:t>
                      </a:r>
                      <a:r>
                        <a:rPr lang="ru-RU" sz="1600" baseline="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err="1">
                          <a:effectLst/>
                        </a:rPr>
                        <a:t>Блогеры</a:t>
                      </a:r>
                      <a:r>
                        <a:rPr lang="ru-RU" sz="1600" baseline="0" dirty="0">
                          <a:effectLst/>
                        </a:rPr>
                        <a:t> (продвижение, реклама)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>
                          <a:effectLst/>
                        </a:rPr>
                        <a:t>СМИ (реклама)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Ключевые виды деятельности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Автоматизиро-ванный</a:t>
                      </a:r>
                      <a:r>
                        <a:rPr lang="ru-RU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ru-RU" sz="16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роботизирован-ный</a:t>
                      </a:r>
                      <a:r>
                        <a:rPr lang="ru-RU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процесс шиномонтажных работ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Ценностные предложения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Безопасность хранения,</a:t>
                      </a:r>
                      <a:r>
                        <a:rPr lang="ru-RU" sz="1600" baseline="0" dirty="0">
                          <a:effectLst/>
                        </a:rPr>
                        <a:t> соблюдение условий хранения,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>
                          <a:effectLst/>
                        </a:rPr>
                        <a:t>Скорость обслуживания 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 err="1">
                          <a:effectLst/>
                        </a:rPr>
                        <a:t>Взаимоотноше-ния</a:t>
                      </a:r>
                      <a:r>
                        <a:rPr lang="ru-RU" sz="1600" u="sng" dirty="0">
                          <a:effectLst/>
                        </a:rPr>
                        <a:t> с клиентами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Онлайн-реклама</a:t>
                      </a:r>
                      <a:r>
                        <a:rPr lang="ru-RU" sz="1600" baseline="0" dirty="0">
                          <a:effectLst/>
                        </a:rPr>
                        <a:t> (СМИ, контекстная реклама, </a:t>
                      </a:r>
                      <a:r>
                        <a:rPr lang="en-US" sz="1600" baseline="0" dirty="0">
                          <a:effectLst/>
                        </a:rPr>
                        <a:t>SMM</a:t>
                      </a:r>
                      <a:r>
                        <a:rPr lang="ru-RU" sz="1600" baseline="0" dirty="0">
                          <a:effectLst/>
                        </a:rPr>
                        <a:t>, реклама у </a:t>
                      </a:r>
                      <a:r>
                        <a:rPr lang="ru-RU" sz="1600" baseline="0" dirty="0" err="1">
                          <a:effectLst/>
                        </a:rPr>
                        <a:t>блогеров</a:t>
                      </a:r>
                      <a:r>
                        <a:rPr lang="ru-RU" sz="1600" baseline="0" dirty="0">
                          <a:effectLst/>
                        </a:rPr>
                        <a:t>)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Потребительские сегменты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</a:rPr>
                        <a:t>Автовладельцы</a:t>
                      </a: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effectLst/>
                        </a:rPr>
                        <a:t>В2В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effectLst/>
                        </a:rPr>
                        <a:t>В2С</a:t>
                      </a:r>
                      <a:endParaRPr lang="ru-RU" sz="1600" baseline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50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Ключевые ресурсы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Автоматизированные</a:t>
                      </a:r>
                      <a:r>
                        <a:rPr lang="ru-RU" sz="1600" baseline="0" dirty="0">
                          <a:effectLst/>
                        </a:rPr>
                        <a:t> системы хранения, приемки и выдачи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Каналы сбыта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Реклама</a:t>
                      </a:r>
                      <a:r>
                        <a:rPr lang="ru-RU" sz="16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в центрах </a:t>
                      </a:r>
                      <a:r>
                        <a:rPr lang="ru-RU" sz="1600" baseline="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шиномонтажа</a:t>
                      </a:r>
                      <a:r>
                        <a:rPr lang="ru-RU" sz="16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5927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62" y="571480"/>
            <a:ext cx="3007555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ФИНАНСОВАЯ МОДЕЛЬ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28663" y="1357298"/>
            <a:ext cx="7358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ОЦЕНКА ФИНАНСОВОЙ МОДЕЛИ ЗАТРУДНИТЕЛЬНА , НЕОБХОДИМА ПОЛНАЯ ПРОРАБОТКА  ОБОРУДОВАНИЯ, КОНСТРУКТОРСКИЕ РАБОТЫ. 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47176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65642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Текущие результаты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9672" y="1340768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Изучение потребностей автовладельцев и запросов на услугу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2708" y="2071678"/>
            <a:ext cx="6960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Бизнес-идея на стадии проработки и уточнения расчетов</a:t>
            </a:r>
          </a:p>
          <a:p>
            <a:endParaRPr lang="ru-RU" dirty="0"/>
          </a:p>
          <a:p>
            <a:r>
              <a:rPr lang="ru-RU" dirty="0"/>
              <a:t>Положительный отклик по результатам опроса потенциальных клиентов 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1115616" y="1556792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1088652" y="2143686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1103459" y="2791758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7870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65642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Команда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5940" y="1340768"/>
            <a:ext cx="7548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Планируется расширение команды для проработки </a:t>
            </a:r>
            <a:r>
              <a:rPr lang="ru-RU" dirty="0" smtClean="0"/>
              <a:t>автоматизированных и роботизированных </a:t>
            </a:r>
            <a:r>
              <a:rPr lang="ru-RU" dirty="0"/>
              <a:t>систем </a:t>
            </a:r>
            <a:r>
              <a:rPr lang="ru-RU" dirty="0" smtClean="0"/>
              <a:t>выполнения шиномонтажных работ  – </a:t>
            </a:r>
            <a:r>
              <a:rPr lang="ru-RU" dirty="0"/>
              <a:t>подключение студентов и выпускников факультетов </a:t>
            </a:r>
            <a:r>
              <a:rPr lang="ru-RU" dirty="0" err="1"/>
              <a:t>АТиНСТ</a:t>
            </a:r>
            <a:r>
              <a:rPr lang="ru-RU" dirty="0"/>
              <a:t>, </a:t>
            </a:r>
            <a:r>
              <a:rPr lang="ru-RU" dirty="0" err="1"/>
              <a:t>ИСЭиУ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828196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39797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Планы развития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3568" y="1272918"/>
            <a:ext cx="75608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Для бизнес идеи – проработка и развитие </a:t>
            </a:r>
            <a:r>
              <a:rPr lang="ru-RU" dirty="0" smtClean="0"/>
              <a:t>идеи. </a:t>
            </a:r>
            <a:r>
              <a:rPr lang="ru-RU" dirty="0" smtClean="0"/>
              <a:t>Конструкторские разработки.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Расширение команды, поиск специалистов в области автоматизации, робототехники.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Проработка идеи безопасной утилизации </a:t>
            </a:r>
            <a:r>
              <a:rPr lang="ru-RU" dirty="0" smtClean="0"/>
              <a:t>шин.</a:t>
            </a: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Детализированные технико-экономические и финансовые расчеты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Для команды – проработка бизнес идеи для реализации в формате </a:t>
            </a:r>
            <a:r>
              <a:rPr lang="ru-RU" dirty="0" err="1"/>
              <a:t>стартап</a:t>
            </a:r>
            <a:r>
              <a:rPr lang="ru-RU" dirty="0"/>
              <a:t> как диплом  </a:t>
            </a:r>
          </a:p>
        </p:txBody>
      </p:sp>
    </p:spTree>
    <p:extLst>
      <p:ext uri="{BB962C8B-B14F-4D97-AF65-F5344CB8AC3E}">
        <p14:creationId xmlns="" xmlns:p14="http://schemas.microsoft.com/office/powerpoint/2010/main" val="2111659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37650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Контакты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28728" y="1428736"/>
            <a:ext cx="48558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Контакты по ссылке на проект</a:t>
            </a:r>
          </a:p>
          <a:p>
            <a:endParaRPr lang="ru-RU" dirty="0" smtClean="0"/>
          </a:p>
          <a:p>
            <a:r>
              <a:rPr lang="en-US" u="sng" dirty="0" smtClean="0">
                <a:hlinkClick r:id="rId2"/>
              </a:rPr>
              <a:t>https://pt.2035.university/project/avtobot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405504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359</TotalTime>
  <Words>317</Words>
  <Application>Microsoft Office PowerPoint</Application>
  <PresentationFormat>Экран (4:3)</PresentationFormat>
  <Paragraphs>95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Остин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Svetlana Teslova</dc:creator>
  <cp:lastModifiedBy>suhareva_sv</cp:lastModifiedBy>
  <cp:revision>50</cp:revision>
  <dcterms:created xsi:type="dcterms:W3CDTF">2023-11-14T12:00:47Z</dcterms:created>
  <dcterms:modified xsi:type="dcterms:W3CDTF">2023-11-25T09:25:19Z</dcterms:modified>
</cp:coreProperties>
</file>