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 /><Relationship Id="rId2" Type="http://schemas.openxmlformats.org/package/2006/relationships/metadata/core-properties" Target="docProps/core.xml" /><Relationship Id="rId1" Type="http://schemas.openxmlformats.org/officeDocument/2006/relationships/officeDocument" Target="ppt/presentation.xml" /><Relationship Id="rId5" Type="http://schemas.microsoft.com/office/2020/02/relationships/classificationlabels" Target="docMetadata/LabelInfo.xml" /><Relationship Id="rId4" Type="http://schemas.openxmlformats.org/officeDocument/2006/relationships/custom-properties" Target="docProps/custom.xml" 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8"/>
  </p:notesMasterIdLst>
  <p:handoutMasterIdLst>
    <p:handoutMasterId r:id="rId19"/>
  </p:handoutMasterIdLst>
  <p:sldIdLst>
    <p:sldId id="304" r:id="rId5"/>
    <p:sldId id="314" r:id="rId6"/>
    <p:sldId id="288" r:id="rId7"/>
    <p:sldId id="317" r:id="rId8"/>
    <p:sldId id="299" r:id="rId9"/>
    <p:sldId id="323" r:id="rId10"/>
    <p:sldId id="321" r:id="rId11"/>
    <p:sldId id="315" r:id="rId12"/>
    <p:sldId id="322" r:id="rId13"/>
    <p:sldId id="318" r:id="rId14"/>
    <p:sldId id="324" r:id="rId15"/>
    <p:sldId id="316" r:id="rId16"/>
    <p:sldId id="305" r:id="rId17"/>
  </p:sldIdLst>
  <p:sldSz cx="12192000" cy="6858000"/>
  <p:notesSz cx="6858000" cy="9144000"/>
  <p:defaultTextStyle>
    <a:defPPr rtl="0"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7" name="Автор" initials="A" lastIdx="0" clrIdx="6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00A15C55-8517-42AA-B614-E9B94910E393}" styleName="Средний стиль 2 — акцент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7DF18680-E054-41AD-8BC1-D1AEF772440D}" styleName="Средний стиль 2 — акцент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C4B1156A-380E-4F78-BDF5-A606A8083BF9}" styleName="Средний стиль 4 — акцент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4"/>
              </a:solidFill>
            </a:ln>
          </a:top>
        </a:tcBdr>
        <a:fill>
          <a:solidFill>
            <a:schemeClr val="accent4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4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3750" autoAdjust="0"/>
  </p:normalViewPr>
  <p:slideViewPr>
    <p:cSldViewPr snapToGrid="0">
      <p:cViewPr varScale="1">
        <p:scale>
          <a:sx n="85" d="100"/>
          <a:sy n="85" d="100"/>
        </p:scale>
        <p:origin x="180" y="84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85" d="100"/>
          <a:sy n="85" d="100"/>
        </p:scale>
        <p:origin x="3876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 /><Relationship Id="rId13" Type="http://schemas.openxmlformats.org/officeDocument/2006/relationships/slide" Target="slides/slide9.xml" /><Relationship Id="rId18" Type="http://schemas.openxmlformats.org/officeDocument/2006/relationships/notesMaster" Target="notesMasters/notesMaster1.xml" /><Relationship Id="rId3" Type="http://schemas.openxmlformats.org/officeDocument/2006/relationships/customXml" Target="../customXml/item3.xml" /><Relationship Id="rId21" Type="http://schemas.openxmlformats.org/officeDocument/2006/relationships/presProps" Target="presProps.xml" /><Relationship Id="rId7" Type="http://schemas.openxmlformats.org/officeDocument/2006/relationships/slide" Target="slides/slide3.xml" /><Relationship Id="rId12" Type="http://schemas.openxmlformats.org/officeDocument/2006/relationships/slide" Target="slides/slide8.xml" /><Relationship Id="rId17" Type="http://schemas.openxmlformats.org/officeDocument/2006/relationships/slide" Target="slides/slide13.xml" /><Relationship Id="rId25" Type="http://schemas.microsoft.com/office/2018/10/relationships/authors" Target="authors.xml" /><Relationship Id="rId2" Type="http://schemas.openxmlformats.org/officeDocument/2006/relationships/customXml" Target="../customXml/item2.xml" /><Relationship Id="rId16" Type="http://schemas.openxmlformats.org/officeDocument/2006/relationships/slide" Target="slides/slide12.xml" /><Relationship Id="rId20" Type="http://schemas.openxmlformats.org/officeDocument/2006/relationships/commentAuthors" Target="commentAuthors.xml" /><Relationship Id="rId1" Type="http://schemas.openxmlformats.org/officeDocument/2006/relationships/customXml" Target="../customXml/item1.xml" /><Relationship Id="rId6" Type="http://schemas.openxmlformats.org/officeDocument/2006/relationships/slide" Target="slides/slide2.xml" /><Relationship Id="rId11" Type="http://schemas.openxmlformats.org/officeDocument/2006/relationships/slide" Target="slides/slide7.xml" /><Relationship Id="rId24" Type="http://schemas.openxmlformats.org/officeDocument/2006/relationships/tableStyles" Target="tableStyles.xml" /><Relationship Id="rId5" Type="http://schemas.openxmlformats.org/officeDocument/2006/relationships/slide" Target="slides/slide1.xml" /><Relationship Id="rId15" Type="http://schemas.openxmlformats.org/officeDocument/2006/relationships/slide" Target="slides/slide11.xml" /><Relationship Id="rId23" Type="http://schemas.openxmlformats.org/officeDocument/2006/relationships/theme" Target="theme/theme1.xml" /><Relationship Id="rId10" Type="http://schemas.openxmlformats.org/officeDocument/2006/relationships/slide" Target="slides/slide6.xml" /><Relationship Id="rId19" Type="http://schemas.openxmlformats.org/officeDocument/2006/relationships/handoutMaster" Target="handoutMasters/handoutMaster1.xml" /><Relationship Id="rId4" Type="http://schemas.openxmlformats.org/officeDocument/2006/relationships/slideMaster" Target="slideMasters/slideMaster1.xml" /><Relationship Id="rId9" Type="http://schemas.openxmlformats.org/officeDocument/2006/relationships/slide" Target="slides/slide5.xml" /><Relationship Id="rId14" Type="http://schemas.openxmlformats.org/officeDocument/2006/relationships/slide" Target="slides/slide10.xml" /><Relationship Id="rId22" Type="http://schemas.openxmlformats.org/officeDocument/2006/relationships/viewProps" Target="viewProps.xml" 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 /><Relationship Id="rId2" Type="http://schemas.microsoft.com/office/2011/relationships/chartColorStyle" Target="colors1.xml" /><Relationship Id="rId1" Type="http://schemas.microsoft.com/office/2011/relationships/chartStyle" Target="style1.xml" 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 /><Relationship Id="rId2" Type="http://schemas.microsoft.com/office/2011/relationships/chartColorStyle" Target="colors2.xml" /><Relationship Id="rId1" Type="http://schemas.microsoft.com/office/2011/relationships/chartStyle" Target="style2.xml" 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 /><Relationship Id="rId2" Type="http://schemas.microsoft.com/office/2011/relationships/chartColorStyle" Target="colors3.xml" /><Relationship Id="rId1" Type="http://schemas.microsoft.com/office/2011/relationships/chartStyle" Target="style3.xml" 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 /><Relationship Id="rId2" Type="http://schemas.microsoft.com/office/2011/relationships/chartColorStyle" Target="colors4.xml" /><Relationship Id="rId1" Type="http://schemas.microsoft.com/office/2011/relationships/chartStyle" Target="style4.xml" 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 /><Relationship Id="rId2" Type="http://schemas.microsoft.com/office/2011/relationships/chartColorStyle" Target="colors5.xml" /><Relationship Id="rId1" Type="http://schemas.microsoft.com/office/2011/relationships/chartStyle" Target="style5.xml" 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title>
    <c:autoTitleDeleted val="0"/>
    <c:plotArea>
      <c:layout/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Посещение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18A-4E2F-AAB8-12A804E12898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18A-4E2F-AAB8-12A804E12898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B18A-4E2F-AAB8-12A804E12898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B18A-4E2F-AAB8-12A804E12898}"/>
              </c:ext>
            </c:extLst>
          </c:dPt>
          <c:cat>
            <c:strRef>
              <c:f>Лист1!$A$2:$A$5</c:f>
              <c:strCache>
                <c:ptCount val="2"/>
                <c:pt idx="0">
                  <c:v>Для себя</c:v>
                </c:pt>
                <c:pt idx="1">
                  <c:v>Для зачета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20</c:v>
                </c:pt>
                <c:pt idx="1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70C-4921-A96C-B191DC7BDD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ru-RU" dirty="0"/>
              <a:t>Месяц закрытия</a:t>
            </a:r>
          </a:p>
        </c:rich>
      </c:tx>
      <c:layout>
        <c:manualLayout>
          <c:xMode val="edge"/>
          <c:yMode val="edge"/>
          <c:x val="0.29372690744676777"/>
          <c:y val="4.1970463112436511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8029064856582094"/>
          <c:y val="0.30747656594765022"/>
          <c:w val="0.53382541830708663"/>
          <c:h val="0.367777905525473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Апрель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Лист1!$A$2:$A$5</c:f>
              <c:numCache>
                <c:formatCode>General</c:formatCode>
                <c:ptCount val="4"/>
              </c:numCache>
            </c:num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18.600000000000001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8C7-4C31-B8B9-3EB451F79BA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Май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Лист1!$A$2:$A$5</c:f>
              <c:numCache>
                <c:formatCode>General</c:formatCode>
                <c:ptCount val="4"/>
              </c:numCache>
            </c:numRef>
          </c:cat>
          <c:val>
            <c:numRef>
              <c:f>Лист1!$C$2:$C$5</c:f>
              <c:numCache>
                <c:formatCode>General</c:formatCode>
                <c:ptCount val="4"/>
                <c:pt idx="0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8C7-4C31-B8B9-3EB451F79BA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Июнь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Лист1!$A$2:$A$5</c:f>
              <c:numCache>
                <c:formatCode>General</c:formatCode>
                <c:ptCount val="4"/>
              </c:numCache>
            </c:numRef>
          </c:cat>
          <c:val>
            <c:numRef>
              <c:f>Лист1!$D$2:$D$5</c:f>
              <c:numCache>
                <c:formatCode>General</c:formatCode>
                <c:ptCount val="4"/>
                <c:pt idx="0">
                  <c:v>28.4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8C7-4C31-B8B9-3EB451F79BAB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Другие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Лист1!$A$2:$A$5</c:f>
              <c:numCache>
                <c:formatCode>General</c:formatCode>
                <c:ptCount val="4"/>
              </c:numCache>
            </c:numRef>
          </c:cat>
          <c:val>
            <c:numRef>
              <c:f>Лист1!$E$2:$E$5</c:f>
              <c:numCache>
                <c:formatCode>General</c:formatCode>
                <c:ptCount val="4"/>
                <c:pt idx="0">
                  <c:v>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8C7-4C31-B8B9-3EB451F79BA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70063711"/>
        <c:axId val="470079103"/>
      </c:barChart>
      <c:catAx>
        <c:axId val="47006371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470079103"/>
        <c:crosses val="autoZero"/>
        <c:auto val="1"/>
        <c:lblAlgn val="ctr"/>
        <c:lblOffset val="100"/>
        <c:noMultiLvlLbl val="0"/>
      </c:catAx>
      <c:valAx>
        <c:axId val="47007910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4700637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0492205742077634"/>
          <c:y val="0.74066113214694607"/>
          <c:w val="0.57406069526371351"/>
          <c:h val="8.857506288158544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title>
    <c:autoTitleDeleted val="0"/>
    <c:plotArea>
      <c:layout/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Планируете ходить больше 20 занятий?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FDFF-4770-BA55-0A581BD383BB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DFF-4770-BA55-0A581BD383BB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FDFF-4770-BA55-0A581BD383BB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FDFF-4770-BA55-0A581BD383BB}"/>
              </c:ext>
            </c:extLst>
          </c:dPt>
          <c:cat>
            <c:strRef>
              <c:f>Лист1!$A$2:$A$5</c:f>
              <c:strCache>
                <c:ptCount val="4"/>
                <c:pt idx="2">
                  <c:v>Да</c:v>
                </c:pt>
                <c:pt idx="3">
                  <c:v>Нет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2">
                  <c:v>40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00B-49D8-985A-9EEE1108B1C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egendEntry>
        <c:idx val="0"/>
        <c:delete val="1"/>
      </c:legendEntry>
      <c:legendEntry>
        <c:idx val="1"/>
        <c:delete val="1"/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title>
    <c:autoTitleDeleted val="0"/>
    <c:plotArea>
      <c:layout/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Зал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81A1-4C88-BC16-D3486667B4EF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81A1-4C88-BC16-D3486667B4EF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81A1-4C88-BC16-D3486667B4EF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81A1-4C88-BC16-D3486667B4EF}"/>
              </c:ext>
            </c:extLst>
          </c:dPt>
          <c:cat>
            <c:strRef>
              <c:f>Лист1!$A$2:$A$5</c:f>
              <c:strCache>
                <c:ptCount val="3"/>
                <c:pt idx="0">
                  <c:v>Атлетическая гимнастика</c:v>
                </c:pt>
                <c:pt idx="1">
                  <c:v>Бадминтон</c:v>
                </c:pt>
                <c:pt idx="2">
                  <c:v>Баскетбол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36</c:v>
                </c:pt>
                <c:pt idx="2">
                  <c:v>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17A-4476-BF26-25F042D594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ru-RU" dirty="0"/>
              <a:t>Нужна ли такая система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title>
    <c:autoTitleDeleted val="0"/>
    <c:plotArea>
      <c:layout/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Нужна ли ткая система?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146-481C-BD4F-2A4B430AE015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146-481C-BD4F-2A4B430AE015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146-481C-BD4F-2A4B430AE015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2146-481C-BD4F-2A4B430AE015}"/>
              </c:ext>
            </c:extLst>
          </c:dPt>
          <c:cat>
            <c:strRef>
              <c:f>Лист1!$A$2:$A$5</c:f>
              <c:strCache>
                <c:ptCount val="2"/>
                <c:pt idx="0">
                  <c:v>Да</c:v>
                </c:pt>
                <c:pt idx="1">
                  <c:v>Все устраивает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65</c:v>
                </c:pt>
                <c:pt idx="1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80-4C10-BABD-FFFE0BD0C30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 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ru-RU"/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59452956-4B3B-4378-8348-8229ED2FE51C}" type="datetime1">
              <a:rPr lang="ru-RU" smtClean="0"/>
              <a:t>08.12.2022</a:t>
            </a:fld>
            <a:endParaRPr lang="ru-RU" dirty="0"/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ru-RU"/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 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ru-RU" noProof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3162F71-77D4-4FC5-B9BE-D15191AC8034}" type="datetime1">
              <a:rPr lang="ru-RU" smtClean="0"/>
              <a:pPr/>
              <a:t>08.12.2022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ru-RU" noProof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ru-RU" noProof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 /><Relationship Id="rId1" Type="http://schemas.openxmlformats.org/officeDocument/2006/relationships/notesMaster" Target="../notesMasters/notesMaster1.xml" 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 /><Relationship Id="rId1" Type="http://schemas.openxmlformats.org/officeDocument/2006/relationships/notesMaster" Target="../notesMasters/notesMaster1.xml" 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 /><Relationship Id="rId1" Type="http://schemas.openxmlformats.org/officeDocument/2006/relationships/notesMaster" Target="../notesMasters/notesMaster1.xml" 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 /><Relationship Id="rId1" Type="http://schemas.openxmlformats.org/officeDocument/2006/relationships/notesMaster" Target="../notesMasters/notesMaster1.xml" 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 /><Relationship Id="rId1" Type="http://schemas.openxmlformats.org/officeDocument/2006/relationships/notesMaster" Target="../notesMasters/notesMaster1.xml" 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 /><Relationship Id="rId1" Type="http://schemas.openxmlformats.org/officeDocument/2006/relationships/notesMaster" Target="../notesMasters/notesMaster1.xml" 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 /><Relationship Id="rId1" Type="http://schemas.openxmlformats.org/officeDocument/2006/relationships/notesMaster" Target="../notesMasters/notesMaster1.xml" 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 /><Relationship Id="rId1" Type="http://schemas.openxmlformats.org/officeDocument/2006/relationships/notesMaster" Target="../notesMasters/notesMaster1.xml" 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ru-RU" smtClean="0"/>
              <a:t>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ru-RU" smtClean="0"/>
              <a:t>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48348968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ru-RU" smtClean="0"/>
              <a:t>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8501175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ru-RU" smtClean="0"/>
              <a:t>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81560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ru-RU" smtClean="0"/>
              <a:t>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7048691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ru-RU" smtClean="0"/>
              <a:t>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2477838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ru-RU" smtClean="0"/>
              <a:t>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28761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ru-RU" smtClean="0"/>
              <a:t>13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0626468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Титульный слайд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Прямоугольник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ru-RU" noProof="0">
                <a:latin typeface="Calibri Light" panose="020F0302020204030204" pitchFamily="34" charset="0"/>
              </a:rPr>
              <a:t>6.53</a:t>
            </a:r>
          </a:p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ru-RU" noProof="0"/>
              <a:t>Щелкните, чтобы изменить</a:t>
            </a:r>
          </a:p>
        </p:txBody>
      </p:sp>
      <p:grpSp>
        <p:nvGrpSpPr>
          <p:cNvPr id="10" name="Рисунок 16" descr="абстрактное цветное изображение зданий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О нас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grpSp>
        <p:nvGrpSpPr>
          <p:cNvPr id="971" name="Рисунок 986" descr="абстрактное цветное изображение зданий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Пробле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Рисунок 57" descr="абстрактное цветное изображение зданий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91506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9" name="Текст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0" name="Текст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1" name="Текст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2" name="Текст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4" name="Текст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5" name="Текст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8" name="Текст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9" name="Текст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Реш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Рисунок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10" name="Текст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1" name="Текст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2" name="Текст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9" name="Текст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0" name="Текст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21" name="Текст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2" name="Текст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5" name="Нижний колонтитул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16" name="Номер слайда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Обзор продукта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Рисунок 1029" descr="абстрактное цветное изображение зданий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7" name="Текст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8" name="Текст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9" name="Текст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2" name="Текст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3" name="Текст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4" name="Текст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Преимущества проду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Прямоугольник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13" name="Объект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19" name="Объект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2" name="Объект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3" name="Текст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34" name="Текст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35" name="Текст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grpSp>
        <p:nvGrpSpPr>
          <p:cNvPr id="7" name="Рисунок 795" descr="абстрактное цветное изображение зданий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Бизнес-модел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13" name="Объект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17" name="Текст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19" name="Объект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0" name="Текст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2" name="Объект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3" name="Текст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15" name="Текст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МАРКЕР 2</a:t>
            </a:r>
          </a:p>
        </p:txBody>
      </p:sp>
      <p:sp>
        <p:nvSpPr>
          <p:cNvPr id="16" name="Текст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МАРКЕР 3</a:t>
            </a:r>
          </a:p>
        </p:txBody>
      </p:sp>
      <p:sp>
        <p:nvSpPr>
          <p:cNvPr id="24" name="Текст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МАРКЕР 4</a:t>
            </a:r>
          </a:p>
        </p:txBody>
      </p:sp>
      <p:cxnSp>
        <p:nvCxnSpPr>
          <p:cNvPr id="10" name="Прямая соединительная линия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029460" y="3497316"/>
            <a:ext cx="20880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052210" y="3487791"/>
            <a:ext cx="20880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087225" y="3492554"/>
            <a:ext cx="20880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Обзор рынк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6" name="Текст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ru-RU" noProof="0"/>
              <a:t>1</a:t>
            </a:r>
          </a:p>
        </p:txBody>
      </p:sp>
      <p:sp>
        <p:nvSpPr>
          <p:cNvPr id="17" name="Текст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2</a:t>
            </a:r>
          </a:p>
        </p:txBody>
      </p:sp>
      <p:sp>
        <p:nvSpPr>
          <p:cNvPr id="18" name="Текст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3</a:t>
            </a:r>
          </a:p>
        </p:txBody>
      </p:sp>
      <p:sp>
        <p:nvSpPr>
          <p:cNvPr id="20" name="Текст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9" name="Текст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4" name="Дата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Рыночное 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6" name="Текст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ru-RU" noProof="0"/>
              <a:t>1</a:t>
            </a:r>
          </a:p>
        </p:txBody>
      </p:sp>
      <p:sp>
        <p:nvSpPr>
          <p:cNvPr id="17" name="Текст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2</a:t>
            </a:r>
          </a:p>
        </p:txBody>
      </p:sp>
      <p:sp>
        <p:nvSpPr>
          <p:cNvPr id="18" name="Текст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3</a:t>
            </a:r>
          </a:p>
        </p:txBody>
      </p:sp>
      <p:sp>
        <p:nvSpPr>
          <p:cNvPr id="20" name="Текст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ru-RU" noProof="0"/>
              <a:t>ЗАГОЛОВОК РАЗДЕЛА</a:t>
            </a:r>
          </a:p>
        </p:txBody>
      </p:sp>
      <p:sp>
        <p:nvSpPr>
          <p:cNvPr id="9" name="Текст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2" name="Текст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ru-RU" noProof="0"/>
              <a:t>ЗАГОЛОВОК РАЗДЕЛА</a:t>
            </a:r>
          </a:p>
        </p:txBody>
      </p:sp>
      <p:sp>
        <p:nvSpPr>
          <p:cNvPr id="23" name="Текст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ru-RU" noProof="0"/>
              <a:t>ЗАГОЛОВОК РАЗДЕЛА</a:t>
            </a:r>
          </a:p>
        </p:txBody>
      </p:sp>
      <p:sp>
        <p:nvSpPr>
          <p:cNvPr id="19" name="Дата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Прямоугольник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cxnSp>
        <p:nvCxnSpPr>
          <p:cNvPr id="13" name="Прямая соединительная линия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lang="ru" sz="1800" b="0" kern="1200" dirty="0">
                <a:solidFill>
                  <a:schemeClr val="bg1">
                    <a:lumMod val="50000"/>
                  </a:schemeClr>
                </a:solidFill>
                <a:latin typeface="+mj-lt"/>
                <a:ea typeface="+mn-ea"/>
                <a:cs typeface="Calibri Light" panose="020F030202020403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</p:txBody>
      </p:sp>
      <p:sp>
        <p:nvSpPr>
          <p:cNvPr id="6" name="Объект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7" name="Дата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8" name="Нижний колонтитул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9" name="Номер слайда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Квадран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0" name="Текст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sp>
        <p:nvSpPr>
          <p:cNvPr id="11" name="Текст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sp>
        <p:nvSpPr>
          <p:cNvPr id="12" name="Текст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sp>
        <p:nvSpPr>
          <p:cNvPr id="13" name="Текст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cxnSp>
        <p:nvCxnSpPr>
          <p:cNvPr id="5" name="Прямая соединительная линия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Прямая соединительная линия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Дата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Стратегия развития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15" name="Прямоугольник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2" name="Текст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4" name="Текст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20" name="Текст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1" name="Текст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3" name="Текст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grpSp>
        <p:nvGrpSpPr>
          <p:cNvPr id="956" name="Рисунок 1925" descr="абстрактное цветное изображение зданий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959" name="Нижний колонтитул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ru-RU" noProof="0" smtClean="0"/>
              <a:pPr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</p:txBody>
      </p:sp>
      <p:sp>
        <p:nvSpPr>
          <p:cNvPr id="6" name="Объект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7" name="Дата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8" name="Нижний колонтитул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9" name="Номер слайда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Временная шка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39" name="Текст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Год</a:t>
            </a:r>
          </a:p>
        </p:txBody>
      </p:sp>
      <p:sp>
        <p:nvSpPr>
          <p:cNvPr id="40" name="Текст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1" name="Текст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2" name="Текст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3" name="Текст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4" name="Текст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Год</a:t>
            </a:r>
          </a:p>
        </p:txBody>
      </p:sp>
      <p:sp>
        <p:nvSpPr>
          <p:cNvPr id="45" name="Текст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6" name="Текст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7" name="Текст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8" name="Текст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9" name="Текст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0" name="Текст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1" name="Текст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2" name="Текст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3" name="Текст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4" name="Текст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5" name="Текст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6" name="Текст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7" name="Текст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8" name="Текст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9" name="Текст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0" name="Текст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1" name="Текст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2" name="Текст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3" name="Текст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4" name="Текст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cxnSp>
        <p:nvCxnSpPr>
          <p:cNvPr id="65" name="Прямая соединительная линия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Текст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элемента</a:t>
            </a:r>
          </a:p>
        </p:txBody>
      </p:sp>
      <p:sp>
        <p:nvSpPr>
          <p:cNvPr id="67" name="Текст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месяц, год</a:t>
            </a:r>
          </a:p>
        </p:txBody>
      </p:sp>
      <p:sp>
        <p:nvSpPr>
          <p:cNvPr id="68" name="Дата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Финансы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Команда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9" name="Текст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1" name="Рисунок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4" name="Текст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5" name="Рисунок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17" name="Текст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8" name="Текст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9" name="Рисунок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20" name="Прямоугольник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21" name="Текст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22" name="Текст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3" name="Рисунок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Команда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Прямоугольник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604345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41" name="Рисунок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718645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42" name="Прямоугольник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604345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43" name="Рисунок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718645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44" name="Прямоугольник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604345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45" name="Рисунок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718645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46" name="Прямоугольник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604345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47" name="Рисунок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718645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248556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9" name="Текст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496594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25255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4" name="Текст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50063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7" name="Текст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25255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8" name="Текст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50063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1" name="Текст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25255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22" name="Текст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50063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5" name="Текст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550544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26" name="Текст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792606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9" name="Текст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54650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30" name="Текст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79458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33" name="Текст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54650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34" name="Текст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79458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37" name="Текст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54650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38" name="Текст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79458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54" name="Прямоугольник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3918920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55" name="Рисунок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033220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56" name="Прямоугольник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3918920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57" name="Рисунок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033220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58" name="Прямоугольник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3918920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59" name="Рисунок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033220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60" name="Прямоугольник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3918920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61" name="Рисунок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033220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Финансирова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7" name="Объект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8" name="Объект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9" name="Объект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0" name="Объект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1" name="Текст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2" name="Текст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3" name="Текст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4" name="Текст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5" name="Текст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6" name="Текст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7" name="Текст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8" name="Текст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9" name="Текст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0" name="Текст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1" name="Текст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2" name="Текст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Сводка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Рисунок 20" descr="абстрактное цветное изображение зданий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675" name="Текст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Спасибо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ru-RU" noProof="0"/>
              <a:t>ЩЕЛКНИТЕ, ЧТОБЫ ИЗМЕНИТЬ СТИЛЬ ОБРАЗЦА ЗАГОЛОВКА</a:t>
            </a:r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grpSp>
        <p:nvGrpSpPr>
          <p:cNvPr id="10" name="Рисунок 44" descr="абстрактное цветное изображение зданий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 /><Relationship Id="rId13" Type="http://schemas.openxmlformats.org/officeDocument/2006/relationships/slideLayout" Target="../slideLayouts/slideLayout13.xml" /><Relationship Id="rId18" Type="http://schemas.openxmlformats.org/officeDocument/2006/relationships/slideLayout" Target="../slideLayouts/slideLayout18.xml" /><Relationship Id="rId3" Type="http://schemas.openxmlformats.org/officeDocument/2006/relationships/slideLayout" Target="../slideLayouts/slideLayout3.xml" /><Relationship Id="rId21" Type="http://schemas.openxmlformats.org/officeDocument/2006/relationships/slideLayout" Target="../slideLayouts/slideLayout21.xml" /><Relationship Id="rId7" Type="http://schemas.openxmlformats.org/officeDocument/2006/relationships/slideLayout" Target="../slideLayouts/slideLayout7.xml" /><Relationship Id="rId12" Type="http://schemas.openxmlformats.org/officeDocument/2006/relationships/slideLayout" Target="../slideLayouts/slideLayout12.xml" /><Relationship Id="rId17" Type="http://schemas.openxmlformats.org/officeDocument/2006/relationships/slideLayout" Target="../slideLayouts/slideLayout17.xml" /><Relationship Id="rId2" Type="http://schemas.openxmlformats.org/officeDocument/2006/relationships/slideLayout" Target="../slideLayouts/slideLayout2.xml" /><Relationship Id="rId16" Type="http://schemas.openxmlformats.org/officeDocument/2006/relationships/slideLayout" Target="../slideLayouts/slideLayout16.xml" /><Relationship Id="rId20" Type="http://schemas.openxmlformats.org/officeDocument/2006/relationships/slideLayout" Target="../slideLayouts/slideLayout20.xml" /><Relationship Id="rId1" Type="http://schemas.openxmlformats.org/officeDocument/2006/relationships/slideLayout" Target="../slideLayouts/slideLayout1.xml" /><Relationship Id="rId6" Type="http://schemas.openxmlformats.org/officeDocument/2006/relationships/slideLayout" Target="../slideLayouts/slideLayout6.xml" /><Relationship Id="rId11" Type="http://schemas.openxmlformats.org/officeDocument/2006/relationships/slideLayout" Target="../slideLayouts/slideLayout11.xml" /><Relationship Id="rId24" Type="http://schemas.openxmlformats.org/officeDocument/2006/relationships/theme" Target="../theme/theme1.xml" /><Relationship Id="rId5" Type="http://schemas.openxmlformats.org/officeDocument/2006/relationships/slideLayout" Target="../slideLayouts/slideLayout5.xml" /><Relationship Id="rId15" Type="http://schemas.openxmlformats.org/officeDocument/2006/relationships/slideLayout" Target="../slideLayouts/slideLayout15.xml" /><Relationship Id="rId23" Type="http://schemas.openxmlformats.org/officeDocument/2006/relationships/slideLayout" Target="../slideLayouts/slideLayout23.xml" /><Relationship Id="rId10" Type="http://schemas.openxmlformats.org/officeDocument/2006/relationships/slideLayout" Target="../slideLayouts/slideLayout10.xml" /><Relationship Id="rId19" Type="http://schemas.openxmlformats.org/officeDocument/2006/relationships/slideLayout" Target="../slideLayouts/slideLayout19.xml" /><Relationship Id="rId4" Type="http://schemas.openxmlformats.org/officeDocument/2006/relationships/slideLayout" Target="../slideLayouts/slideLayout4.xml" /><Relationship Id="rId9" Type="http://schemas.openxmlformats.org/officeDocument/2006/relationships/slideLayout" Target="../slideLayouts/slideLayout9.xml" /><Relationship Id="rId14" Type="http://schemas.openxmlformats.org/officeDocument/2006/relationships/slideLayout" Target="../slideLayouts/slideLayout14.xml" /><Relationship Id="rId22" Type="http://schemas.openxmlformats.org/officeDocument/2006/relationships/slideLayout" Target="../slideLayouts/slideLayout22.xml" 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  <a:latin typeface="Calibri Light" panose="020F0302020204030204" pitchFamily="34" charset="0"/>
              </a:defRPr>
            </a:lvl1pPr>
          </a:lstStyle>
          <a:p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  <a:latin typeface="Calibri Light" panose="020F0302020204030204" pitchFamily="34" charset="0"/>
              </a:defRPr>
            </a:lvl1pPr>
          </a:lstStyle>
          <a:p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  <a:latin typeface="Calibri Light" panose="020F0302020204030204" pitchFamily="34" charset="0"/>
              </a:defRPr>
            </a:lvl1pPr>
          </a:lstStyle>
          <a:p>
            <a:fld id="{B5CEABB6-07DC-46E8-9B57-56EC44A396E5}" type="slidenum">
              <a:rPr lang="ru-RU" noProof="0" smtClean="0"/>
              <a:pPr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 /><Relationship Id="rId2" Type="http://schemas.openxmlformats.org/officeDocument/2006/relationships/notesSlide" Target="../notesSlides/notesSlide1.xml" /><Relationship Id="rId1" Type="http://schemas.openxmlformats.org/officeDocument/2006/relationships/slideLayout" Target="../slideLayouts/slideLayout1.xml" /><Relationship Id="rId6" Type="http://schemas.openxmlformats.org/officeDocument/2006/relationships/image" Target="../media/image4.png" /><Relationship Id="rId5" Type="http://schemas.openxmlformats.org/officeDocument/2006/relationships/image" Target="../media/image3.jpg" /><Relationship Id="rId4" Type="http://schemas.openxmlformats.org/officeDocument/2006/relationships/image" Target="../media/image2.png" 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 /><Relationship Id="rId1" Type="http://schemas.openxmlformats.org/officeDocument/2006/relationships/slideLayout" Target="../slideLayouts/slideLayout2.xml" 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 /><Relationship Id="rId1" Type="http://schemas.openxmlformats.org/officeDocument/2006/relationships/slideLayout" Target="../slideLayouts/slideLayout4.xml" 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 /><Relationship Id="rId2" Type="http://schemas.openxmlformats.org/officeDocument/2006/relationships/chart" Target="../charts/chart1.xml" /><Relationship Id="rId1" Type="http://schemas.openxmlformats.org/officeDocument/2006/relationships/slideLayout" Target="../slideLayouts/slideLayout5.xml" /><Relationship Id="rId6" Type="http://schemas.openxmlformats.org/officeDocument/2006/relationships/chart" Target="../charts/chart5.xml" /><Relationship Id="rId5" Type="http://schemas.openxmlformats.org/officeDocument/2006/relationships/chart" Target="../charts/chart4.xml" /><Relationship Id="rId4" Type="http://schemas.openxmlformats.org/officeDocument/2006/relationships/chart" Target="../charts/chart3.xml" 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 /><Relationship Id="rId1" Type="http://schemas.openxmlformats.org/officeDocument/2006/relationships/slideLayout" Target="../slideLayouts/slideLayout5.xml" 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 /><Relationship Id="rId1" Type="http://schemas.openxmlformats.org/officeDocument/2006/relationships/slideLayout" Target="../slideLayouts/slideLayout4.xml" 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 /><Relationship Id="rId1" Type="http://schemas.openxmlformats.org/officeDocument/2006/relationships/slideLayout" Target="../slideLayouts/slideLayout13.xml" 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 /><Relationship Id="rId2" Type="http://schemas.openxmlformats.org/officeDocument/2006/relationships/notesSlide" Target="../notesSlides/notesSlide6.xml" /><Relationship Id="rId1" Type="http://schemas.openxmlformats.org/officeDocument/2006/relationships/slideLayout" Target="../slideLayouts/slideLayout4.xml" /><Relationship Id="rId5" Type="http://schemas.openxmlformats.org/officeDocument/2006/relationships/image" Target="../media/image7.png" /><Relationship Id="rId4" Type="http://schemas.openxmlformats.org/officeDocument/2006/relationships/image" Target="../media/image6.png" 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 /><Relationship Id="rId2" Type="http://schemas.openxmlformats.org/officeDocument/2006/relationships/notesSlide" Target="../notesSlides/notesSlide7.xml" /><Relationship Id="rId1" Type="http://schemas.openxmlformats.org/officeDocument/2006/relationships/slideLayout" Target="../slideLayouts/slideLayout4.xml" 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 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 /><Relationship Id="rId1" Type="http://schemas.openxmlformats.org/officeDocument/2006/relationships/slideLayout" Target="../slideLayouts/slideLayout5.xml" 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 /><Relationship Id="rId7" Type="http://schemas.openxmlformats.org/officeDocument/2006/relationships/image" Target="../media/image15.jpeg" /><Relationship Id="rId2" Type="http://schemas.openxmlformats.org/officeDocument/2006/relationships/image" Target="../media/image10.jpg" /><Relationship Id="rId1" Type="http://schemas.openxmlformats.org/officeDocument/2006/relationships/slideLayout" Target="../slideLayouts/slideLayout18.xml" /><Relationship Id="rId6" Type="http://schemas.openxmlformats.org/officeDocument/2006/relationships/image" Target="../media/image14.jpg" /><Relationship Id="rId5" Type="http://schemas.openxmlformats.org/officeDocument/2006/relationships/image" Target="../media/image13.png" /><Relationship Id="rId4" Type="http://schemas.openxmlformats.org/officeDocument/2006/relationships/image" Target="../media/image12.jpg" 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 /><Relationship Id="rId2" Type="http://schemas.openxmlformats.org/officeDocument/2006/relationships/notesSlide" Target="../notesSlides/notesSlide8.xml" /><Relationship Id="rId1" Type="http://schemas.openxmlformats.org/officeDocument/2006/relationships/slideLayout" Target="../slideLayouts/slideLayout21.xml" 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Заголовок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871253" y="1502028"/>
            <a:ext cx="4052030" cy="2476500"/>
          </a:xfrm>
        </p:spPr>
        <p:txBody>
          <a:bodyPr rtlCol="0">
            <a:normAutofit fontScale="90000"/>
          </a:bodyPr>
          <a:lstStyle/>
          <a:p>
            <a:pPr rtl="0">
              <a:lnSpc>
                <a:spcPct val="100000"/>
              </a:lnSpc>
            </a:pPr>
            <a:r>
              <a:rPr lang="ru-RU" dirty="0"/>
              <a:t>Сервис записи на элективные дисциплины</a:t>
            </a:r>
          </a:p>
        </p:txBody>
      </p: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9887C70F-A1DA-4671-B3EB-8815131B5C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923283" y="2918663"/>
            <a:ext cx="2131629" cy="1657934"/>
          </a:xfrm>
          <a:prstGeom prst="rect">
            <a:avLst/>
          </a:prstGeom>
        </p:spPr>
      </p:pic>
      <p:pic>
        <p:nvPicPr>
          <p:cNvPr id="4" name="Рисунок 3" descr="Изображение выглядит как текст&#10;&#10;Автоматически созданное описание">
            <a:extLst>
              <a:ext uri="{FF2B5EF4-FFF2-40B4-BE49-F238E27FC236}">
                <a16:creationId xmlns:a16="http://schemas.microsoft.com/office/drawing/2014/main" id="{A66322B3-17C5-D015-14A8-6C32520BF048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424349" y="348834"/>
            <a:ext cx="1861989" cy="972889"/>
          </a:xfrm>
          <a:prstGeom prst="rect">
            <a:avLst/>
          </a:prstGeom>
        </p:spPr>
      </p:pic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F4C556C3-07C0-70D4-B7B5-7CC7E67E266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61106" y="283519"/>
            <a:ext cx="972889" cy="972889"/>
          </a:xfrm>
          <a:prstGeom prst="rect">
            <a:avLst/>
          </a:prstGeom>
        </p:spPr>
      </p:pic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1AB3DB6F-2650-7A8C-1ECD-F47A5373F6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3237" y="283520"/>
            <a:ext cx="1047726" cy="9728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289304"/>
            <a:ext cx="4114800" cy="1325563"/>
          </a:xfrm>
        </p:spPr>
        <p:txBody>
          <a:bodyPr rtlCol="0">
            <a:normAutofit/>
          </a:bodyPr>
          <a:lstStyle/>
          <a:p>
            <a:pPr rtl="0"/>
            <a:r>
              <a:rPr lang="ru-RU" dirty="0"/>
              <a:t>Проблема</a:t>
            </a:r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35E3EA69-4E0E-41BD-8095-A124225A26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ru-RU" sz="2400" dirty="0">
                <a:latin typeface="Whitney"/>
              </a:rPr>
              <a:t>Наличие проблемы с доступностью аудиторий для участия в дополнительных занятиях и секциях, вызванное отсутствием системы бронирования с подтверждением.</a:t>
            </a:r>
          </a:p>
        </p:txBody>
      </p:sp>
      <p:sp>
        <p:nvSpPr>
          <p:cNvPr id="15" name="Номер слайда 14">
            <a:extLst>
              <a:ext uri="{FF2B5EF4-FFF2-40B4-BE49-F238E27FC236}">
                <a16:creationId xmlns:a16="http://schemas.microsoft.com/office/drawing/2014/main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ru-RU" smtClean="0"/>
              <a:pPr rtl="0"/>
              <a:t>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5031FE9-9059-4FE8-B4AC-9771F23A1B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16893" y="365125"/>
            <a:ext cx="5669280" cy="1325563"/>
          </a:xfrm>
        </p:spPr>
        <p:txBody>
          <a:bodyPr rtlCol="0">
            <a:normAutofit/>
          </a:bodyPr>
          <a:lstStyle/>
          <a:p>
            <a:pPr rtl="0"/>
            <a:r>
              <a:rPr lang="ru-RU" dirty="0"/>
              <a:t>ПОТЕНЦИАЛЬНЫЕ ЗАКАЗЧИКИ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D8E6824E-0D47-49EA-8EE0-CE2D88B71C9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585951" y="2223485"/>
            <a:ext cx="5669280" cy="3375804"/>
          </a:xfrm>
        </p:spPr>
        <p:txBody>
          <a:bodyPr rtlCol="0">
            <a:noAutofit/>
          </a:bodyPr>
          <a:lstStyle/>
          <a:p>
            <a:pPr marL="342900" indent="-342900" rtl="0">
              <a:buFont typeface="Arial" panose="020B0604020202020204" pitchFamily="34" charset="0"/>
              <a:buChar char="•"/>
            </a:pPr>
            <a:endParaRPr lang="en-US" sz="2400" dirty="0">
              <a:solidFill>
                <a:schemeClr val="tx1"/>
              </a:solidFill>
            </a:endParaRPr>
          </a:p>
          <a:p>
            <a:pPr algn="r"/>
            <a:r>
              <a:rPr lang="ru-RU" sz="2400" b="1" dirty="0">
                <a:solidFill>
                  <a:schemeClr val="tx1"/>
                </a:solidFill>
                <a:latin typeface="Whitney"/>
              </a:rPr>
              <a:t>Рынок </a:t>
            </a:r>
            <a:r>
              <a:rPr lang="en-US" sz="2400" b="1" dirty="0">
                <a:solidFill>
                  <a:schemeClr val="tx1"/>
                </a:solidFill>
                <a:latin typeface="Whitney"/>
              </a:rPr>
              <a:t>B</a:t>
            </a:r>
            <a:r>
              <a:rPr lang="ru-RU" sz="2400" b="1" dirty="0">
                <a:solidFill>
                  <a:schemeClr val="tx1"/>
                </a:solidFill>
                <a:latin typeface="Whitney"/>
              </a:rPr>
              <a:t>2</a:t>
            </a:r>
            <a:r>
              <a:rPr lang="en-US" sz="2400" b="1" dirty="0">
                <a:solidFill>
                  <a:schemeClr val="tx1"/>
                </a:solidFill>
                <a:latin typeface="Whitney"/>
              </a:rPr>
              <a:t>C</a:t>
            </a:r>
            <a:r>
              <a:rPr lang="ru-RU" sz="2400" dirty="0">
                <a:solidFill>
                  <a:schemeClr val="tx1"/>
                </a:solidFill>
                <a:latin typeface="Whitney"/>
              </a:rPr>
              <a:t>: студенты и преподаватели образовательных учреждений</a:t>
            </a:r>
          </a:p>
          <a:p>
            <a:pPr algn="r"/>
            <a:r>
              <a:rPr lang="ru-RU" sz="2400" b="1" dirty="0">
                <a:solidFill>
                  <a:schemeClr val="tx1"/>
                </a:solidFill>
                <a:latin typeface="Whitney"/>
              </a:rPr>
              <a:t>Рынок </a:t>
            </a:r>
            <a:r>
              <a:rPr lang="en-US" sz="2400" b="1" dirty="0">
                <a:solidFill>
                  <a:schemeClr val="tx1"/>
                </a:solidFill>
                <a:latin typeface="Whitney"/>
              </a:rPr>
              <a:t>B2B: </a:t>
            </a:r>
            <a:r>
              <a:rPr lang="ru-RU" sz="2400" dirty="0">
                <a:solidFill>
                  <a:schemeClr val="tx1"/>
                </a:solidFill>
                <a:latin typeface="Whitney"/>
              </a:rPr>
              <a:t>образовательные учреждения</a:t>
            </a:r>
          </a:p>
          <a:p>
            <a:pPr rtl="0"/>
            <a:endParaRPr lang="ru-RU" sz="24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512490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F6A6D0B-666E-4BEC-A341-6D83BDC178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6655" y="-119432"/>
            <a:ext cx="10318690" cy="1325880"/>
          </a:xfrm>
        </p:spPr>
        <p:txBody>
          <a:bodyPr/>
          <a:lstStyle/>
          <a:p>
            <a:r>
              <a:rPr lang="ru-RU" dirty="0"/>
              <a:t>Результаты проблемного интервью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B07288CC-0329-4614-924A-E5044091F2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ru-RU" noProof="0" smtClean="0"/>
              <a:pPr rtl="0"/>
              <a:t>4</a:t>
            </a:fld>
            <a:endParaRPr lang="ru-RU" noProof="0"/>
          </a:p>
        </p:txBody>
      </p:sp>
      <p:graphicFrame>
        <p:nvGraphicFramePr>
          <p:cNvPr id="16" name="Диаграмма 15">
            <a:extLst>
              <a:ext uri="{FF2B5EF4-FFF2-40B4-BE49-F238E27FC236}">
                <a16:creationId xmlns:a16="http://schemas.microsoft.com/office/drawing/2014/main" id="{B2A655D7-939A-45A9-8C7F-AE8CA040FA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89214129"/>
              </p:ext>
            </p:extLst>
          </p:nvPr>
        </p:nvGraphicFramePr>
        <p:xfrm>
          <a:off x="-1" y="908633"/>
          <a:ext cx="3813383" cy="26048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1" name="Диаграмма 20">
            <a:extLst>
              <a:ext uri="{FF2B5EF4-FFF2-40B4-BE49-F238E27FC236}">
                <a16:creationId xmlns:a16="http://schemas.microsoft.com/office/drawing/2014/main" id="{5B9E3934-A745-411E-8954-806C1F65FA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14799872"/>
              </p:ext>
            </p:extLst>
          </p:nvPr>
        </p:nvGraphicFramePr>
        <p:xfrm>
          <a:off x="5305097" y="3275378"/>
          <a:ext cx="4677103" cy="29213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4" name="Диаграмма 23">
            <a:extLst>
              <a:ext uri="{FF2B5EF4-FFF2-40B4-BE49-F238E27FC236}">
                <a16:creationId xmlns:a16="http://schemas.microsoft.com/office/drawing/2014/main" id="{48026EE3-A722-4418-AEEB-98E046A5AFC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41034305"/>
              </p:ext>
            </p:extLst>
          </p:nvPr>
        </p:nvGraphicFramePr>
        <p:xfrm>
          <a:off x="4351558" y="846459"/>
          <a:ext cx="2940629" cy="27291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3" name="Диаграмма 32">
            <a:extLst>
              <a:ext uri="{FF2B5EF4-FFF2-40B4-BE49-F238E27FC236}">
                <a16:creationId xmlns:a16="http://schemas.microsoft.com/office/drawing/2014/main" id="{AA868A92-BE33-4561-8BF8-C20AFB9988C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214995"/>
              </p:ext>
            </p:extLst>
          </p:nvPr>
        </p:nvGraphicFramePr>
        <p:xfrm>
          <a:off x="7444329" y="1027677"/>
          <a:ext cx="4349192" cy="23667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6" name="Диаграмма 5">
            <a:extLst>
              <a:ext uri="{FF2B5EF4-FFF2-40B4-BE49-F238E27FC236}">
                <a16:creationId xmlns:a16="http://schemas.microsoft.com/office/drawing/2014/main" id="{4BB6466A-1F7C-4FB5-AF51-1A85FDF41B7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10759888"/>
              </p:ext>
            </p:extLst>
          </p:nvPr>
        </p:nvGraphicFramePr>
        <p:xfrm>
          <a:off x="1135118" y="3394422"/>
          <a:ext cx="3216440" cy="25060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243139976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E37BB13-4AF5-4C37-A4E4-C8EBF618E4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9860" y="183921"/>
            <a:ext cx="10126246" cy="261221"/>
          </a:xfrm>
        </p:spPr>
        <p:txBody>
          <a:bodyPr rtlCol="0">
            <a:normAutofit fontScale="90000"/>
          </a:bodyPr>
          <a:lstStyle/>
          <a:p>
            <a:pPr rtl="0"/>
            <a:r>
              <a:rPr lang="ru-RU" dirty="0"/>
              <a:t>Аналоги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B02A17B-8C7F-4600-9FBE-49BE31E3E1F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330996" y="740524"/>
            <a:ext cx="4114800" cy="428755"/>
          </a:xfrm>
        </p:spPr>
        <p:txBody>
          <a:bodyPr rtlCol="0"/>
          <a:lstStyle/>
          <a:p>
            <a:pPr rtl="0"/>
            <a:r>
              <a:rPr lang="en-US" dirty="0"/>
              <a:t>EASYWEEK</a:t>
            </a:r>
            <a:endParaRPr lang="ru-RU" dirty="0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F70419B2-F393-4213-A2F2-54D877B3EE4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52400" y="1164403"/>
            <a:ext cx="5548604" cy="822960"/>
          </a:xfrm>
        </p:spPr>
        <p:txBody>
          <a:bodyPr rtlCol="0">
            <a:normAutofit fontScale="25000" lnSpcReduction="20000"/>
          </a:bodyPr>
          <a:lstStyle/>
          <a:p>
            <a:pPr rtl="0"/>
            <a:r>
              <a:rPr lang="ru-RU" sz="5600" dirty="0"/>
              <a:t>это система по автоматизации онлайн-записи. Сервис представляет из себя простую CRM, виджет для онлайн-бронирования и страница в каталоге для самостоятельного бронирования клиентами 24/7. </a:t>
            </a:r>
          </a:p>
          <a:p>
            <a:pPr rtl="0"/>
            <a:r>
              <a:rPr lang="ru-RU" sz="5600" dirty="0"/>
              <a:t>Плюсы: удобная онлайн-запись с возможностью настройки дизайна; тестовый период 14 дней; веб-страница для компании; электронный календарь; система лояльности; оповещения; управления филиалами; расчёт зарплаты; учёт товаров; мобильное приложение.</a:t>
            </a:r>
          </a:p>
          <a:p>
            <a:pPr rtl="0"/>
            <a:r>
              <a:rPr lang="ru-RU" sz="5600" dirty="0"/>
              <a:t> Минусы: относительно молодой сервисов.</a:t>
            </a:r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107A6D8A-72F9-4BD4-A4AE-69013301D93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30996" y="3358461"/>
            <a:ext cx="4114800" cy="428755"/>
          </a:xfrm>
        </p:spPr>
        <p:txBody>
          <a:bodyPr rtlCol="0"/>
          <a:lstStyle/>
          <a:p>
            <a:pPr rtl="0"/>
            <a:r>
              <a:rPr lang="ru-RU" dirty="0"/>
              <a:t>ГОСУСЛУГИ КУЛЬТУРА</a:t>
            </a:r>
          </a:p>
        </p:txBody>
      </p:sp>
      <p:sp>
        <p:nvSpPr>
          <p:cNvPr id="7" name="Текст 6">
            <a:extLst>
              <a:ext uri="{FF2B5EF4-FFF2-40B4-BE49-F238E27FC236}">
                <a16:creationId xmlns:a16="http://schemas.microsoft.com/office/drawing/2014/main" id="{A83EA85C-EBA3-4B50-86CE-7FD4A374EC9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48101" y="3848272"/>
            <a:ext cx="4662437" cy="1845325"/>
          </a:xfrm>
        </p:spPr>
        <p:txBody>
          <a:bodyPr rtlCol="0">
            <a:normAutofit/>
          </a:bodyPr>
          <a:lstStyle/>
          <a:p>
            <a:pPr rtl="0"/>
            <a:r>
              <a:rPr lang="ru-RU" sz="1600" dirty="0"/>
              <a:t>Это сервис для покупок билетов в театры, музеи </a:t>
            </a:r>
            <a:r>
              <a:rPr lang="ru-RU" sz="1600" dirty="0" err="1"/>
              <a:t>ит.п</a:t>
            </a:r>
            <a:r>
              <a:rPr lang="ru-RU" sz="1600" dirty="0"/>
              <a:t>. Этот сервис разработан под запуск программы «Пушкинская карта», которая позволит россиянам в возрасте от 14 до 22 лет бесплатно посещать учреждения культуры (театры, музеи, галереи, филармонии, концертные залы)</a:t>
            </a:r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B3247631-4CDA-4DAE-BFB7-19E0E06A3FE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002983" y="833821"/>
            <a:ext cx="4114800" cy="428755"/>
          </a:xfrm>
        </p:spPr>
        <p:txBody>
          <a:bodyPr rtlCol="0"/>
          <a:lstStyle/>
          <a:p>
            <a:pPr rtl="0"/>
            <a:r>
              <a:rPr lang="ru-RU" dirty="0"/>
              <a:t>АРНИКА</a:t>
            </a:r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7F67EAD8-DD92-4AEB-8BE7-53E5FA194B44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096000" y="3553879"/>
            <a:ext cx="4114800" cy="428755"/>
          </a:xfrm>
        </p:spPr>
        <p:txBody>
          <a:bodyPr rtlCol="0"/>
          <a:lstStyle/>
          <a:p>
            <a:pPr rtl="0"/>
            <a:r>
              <a:rPr lang="en-US" dirty="0"/>
              <a:t>LEADER ID</a:t>
            </a:r>
            <a:endParaRPr lang="ru-RU" dirty="0"/>
          </a:p>
        </p:txBody>
      </p:sp>
      <p:sp>
        <p:nvSpPr>
          <p:cNvPr id="11" name="Текст 10">
            <a:extLst>
              <a:ext uri="{FF2B5EF4-FFF2-40B4-BE49-F238E27FC236}">
                <a16:creationId xmlns:a16="http://schemas.microsoft.com/office/drawing/2014/main" id="{44E7FBD4-2705-45F7-AB4F-8925DE1DB8D3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002983" y="1109166"/>
            <a:ext cx="6189017" cy="1565370"/>
          </a:xfrm>
        </p:spPr>
        <p:txBody>
          <a:bodyPr rtlCol="0">
            <a:noAutofit/>
          </a:bodyPr>
          <a:lstStyle/>
          <a:p>
            <a:pPr rtl="0"/>
            <a:r>
              <a:rPr lang="ru-RU" dirty="0"/>
              <a:t>Это облачная система управления бизнесом в сфере услуг. С помощью сервиса вы можете настроить онлайн-расписание, благодаря которому наглядно видно загруженность мастеров, клиент может записаться самостоятельно онлайн 24/7. В Арнике можно вести клиентскую базу — настроить напоминания и уведомления с помощью </a:t>
            </a:r>
            <a:r>
              <a:rPr lang="ru-RU" dirty="0" err="1"/>
              <a:t>WhatsApp</a:t>
            </a:r>
            <a:r>
              <a:rPr lang="ru-RU" dirty="0"/>
              <a:t> или SMS. Плюсы: демо-доступ бесплатно на 10 дней; онлайн-запись клиентов; расчет зарплаты мастеров; автоматизация финансового учёта; подходит для компаний, работающих в сфере услуг; контроль за расходами материалов. Минусы: нет групповой записи; нет помесячной оплаты</a:t>
            </a:r>
          </a:p>
        </p:txBody>
      </p:sp>
      <p:sp>
        <p:nvSpPr>
          <p:cNvPr id="13" name="Номер слайда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ru-RU" smtClean="0"/>
              <a:pPr rtl="0"/>
              <a:t>5</a:t>
            </a:fld>
            <a:endParaRPr lang="ru-RU"/>
          </a:p>
        </p:txBody>
      </p:sp>
      <p:sp>
        <p:nvSpPr>
          <p:cNvPr id="16" name="Текст 6">
            <a:extLst>
              <a:ext uri="{FF2B5EF4-FFF2-40B4-BE49-F238E27FC236}">
                <a16:creationId xmlns:a16="http://schemas.microsoft.com/office/drawing/2014/main" id="{A5657E1E-F936-4EF2-9D85-C1BB184DB6B2}"/>
              </a:ext>
            </a:extLst>
          </p:cNvPr>
          <p:cNvSpPr txBox="1">
            <a:spLocks/>
          </p:cNvSpPr>
          <p:nvPr/>
        </p:nvSpPr>
        <p:spPr>
          <a:xfrm>
            <a:off x="6096000" y="3934968"/>
            <a:ext cx="5747898" cy="822960"/>
          </a:xfrm>
          <a:prstGeom prst="rect">
            <a:avLst/>
          </a:prstGeom>
        </p:spPr>
        <p:txBody>
          <a:bodyPr vert="horz" lIns="91440" tIns="45720" rIns="91440" bIns="45720" rtlCol="0">
            <a:normAutofit fontScale="25000" lnSpcReduction="20000"/>
          </a:bodyPr>
          <a:lstStyle>
            <a:lvl1pPr marL="0" indent="0" algn="l" defTabSz="914400" rtl="0" eaLnBrk="1" latinLnBrk="0" hangingPunct="1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1pPr>
            <a:lvl2pPr marL="4572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2pPr>
            <a:lvl3pPr marL="9144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3pPr>
            <a:lvl4pPr marL="13716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4pPr>
            <a:lvl5pPr marL="18288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ru-RU" sz="5600" dirty="0"/>
              <a:t>Это информационная система поддержки лидеров, система разнообразных «социальных лифтов», позволяющих достигать нового уровня карьерного, профессионального, личностного и социального развития.</a:t>
            </a:r>
            <a:br>
              <a:rPr lang="ru-RU" sz="5600" dirty="0"/>
            </a:br>
            <a:r>
              <a:rPr lang="ru-RU" sz="5600" dirty="0"/>
              <a:t>Интересен: организатором мероприятий </a:t>
            </a:r>
            <a:br>
              <a:rPr lang="ru-RU" sz="5600" dirty="0"/>
            </a:br>
            <a:r>
              <a:rPr lang="ru-RU" sz="5600" dirty="0"/>
              <a:t>Студентам </a:t>
            </a:r>
            <a:br>
              <a:rPr lang="ru-RU" sz="5600" dirty="0"/>
            </a:br>
            <a:r>
              <a:rPr lang="ru-RU" sz="5600" dirty="0"/>
              <a:t>Предпринимателям</a:t>
            </a:r>
          </a:p>
        </p:txBody>
      </p:sp>
    </p:spTree>
    <p:extLst>
      <p:ext uri="{BB962C8B-B14F-4D97-AF65-F5344CB8AC3E}">
        <p14:creationId xmlns:p14="http://schemas.microsoft.com/office/powerpoint/2010/main" val="228191400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5031FE9-9059-4FE8-B4AC-9771F23A1B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16893" y="365125"/>
            <a:ext cx="5669280" cy="1325563"/>
          </a:xfrm>
        </p:spPr>
        <p:txBody>
          <a:bodyPr rtlCol="0">
            <a:normAutofit/>
          </a:bodyPr>
          <a:lstStyle/>
          <a:p>
            <a:pPr rtl="0"/>
            <a:r>
              <a:rPr lang="ru-RU" dirty="0"/>
              <a:t>АНАЛИЗ РЫНКА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D8E6824E-0D47-49EA-8EE0-CE2D88B71C9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281985" y="1688043"/>
            <a:ext cx="6176237" cy="3375804"/>
          </a:xfrm>
        </p:spPr>
        <p:txBody>
          <a:bodyPr rtlCol="0">
            <a:noAutofit/>
          </a:bodyPr>
          <a:lstStyle/>
          <a:p>
            <a:pPr marL="342900" indent="-342900" rtl="0">
              <a:buFont typeface="Arial" panose="020B0604020202020204" pitchFamily="34" charset="0"/>
              <a:buChar char="•"/>
            </a:pPr>
            <a:endParaRPr lang="en-US" sz="2400" dirty="0">
              <a:solidFill>
                <a:schemeClr val="tx1"/>
              </a:solidFill>
            </a:endParaRPr>
          </a:p>
          <a:p>
            <a:pPr algn="r"/>
            <a:r>
              <a:rPr lang="ru-RU" sz="2400" b="1" dirty="0">
                <a:solidFill>
                  <a:schemeClr val="tx1"/>
                </a:solidFill>
                <a:latin typeface="Whitney"/>
              </a:rPr>
              <a:t>ТАМ: Рынок технологий информационных, управляющих, навигационных систем. 6 млрд. </a:t>
            </a:r>
            <a:r>
              <a:rPr lang="ru-RU" sz="2400" b="1" dirty="0" err="1">
                <a:solidFill>
                  <a:schemeClr val="tx1"/>
                </a:solidFill>
                <a:latin typeface="Whitney"/>
              </a:rPr>
              <a:t>руб</a:t>
            </a:r>
            <a:endParaRPr lang="ru-RU" sz="2400" b="1" dirty="0">
              <a:solidFill>
                <a:schemeClr val="tx1"/>
              </a:solidFill>
              <a:latin typeface="Whitney"/>
            </a:endParaRPr>
          </a:p>
          <a:p>
            <a:pPr algn="r"/>
            <a:r>
              <a:rPr lang="en-US" sz="2400" b="1" dirty="0">
                <a:solidFill>
                  <a:schemeClr val="tx1"/>
                </a:solidFill>
                <a:latin typeface="Whitney"/>
              </a:rPr>
              <a:t>SAM:</a:t>
            </a:r>
            <a:r>
              <a:rPr lang="ru-RU" sz="2400" b="1" dirty="0">
                <a:solidFill>
                  <a:schemeClr val="tx1"/>
                </a:solidFill>
                <a:latin typeface="Whitney"/>
              </a:rPr>
              <a:t> Рынок технологий для образовательных учреждений. 4,36 млрд. </a:t>
            </a:r>
            <a:r>
              <a:rPr lang="ru-RU" sz="2400" b="1" dirty="0" err="1">
                <a:solidFill>
                  <a:schemeClr val="tx1"/>
                </a:solidFill>
                <a:latin typeface="Whitney"/>
              </a:rPr>
              <a:t>руб</a:t>
            </a:r>
            <a:r>
              <a:rPr lang="ru-RU" sz="2400" b="1" dirty="0">
                <a:solidFill>
                  <a:schemeClr val="tx1"/>
                </a:solidFill>
                <a:latin typeface="Whitney"/>
              </a:rPr>
              <a:t> </a:t>
            </a:r>
            <a:endParaRPr lang="en-US" sz="2400" b="1" dirty="0">
              <a:solidFill>
                <a:schemeClr val="tx1"/>
              </a:solidFill>
              <a:latin typeface="Whitney"/>
            </a:endParaRPr>
          </a:p>
          <a:p>
            <a:pPr algn="r"/>
            <a:r>
              <a:rPr lang="en-US" sz="2400" b="1" dirty="0">
                <a:solidFill>
                  <a:schemeClr val="tx1"/>
                </a:solidFill>
                <a:latin typeface="Whitney"/>
              </a:rPr>
              <a:t>SOM:</a:t>
            </a:r>
            <a:r>
              <a:rPr lang="ru-RU" sz="2400" b="1" dirty="0">
                <a:solidFill>
                  <a:schemeClr val="tx1"/>
                </a:solidFill>
                <a:latin typeface="Whitney"/>
              </a:rPr>
              <a:t> Рынок технологий для записи на мероприятия и элективные занятия. 2,26 млрд. </a:t>
            </a:r>
            <a:r>
              <a:rPr lang="ru-RU" sz="2400" b="1" dirty="0" err="1">
                <a:solidFill>
                  <a:schemeClr val="tx1"/>
                </a:solidFill>
                <a:latin typeface="Whitney"/>
              </a:rPr>
              <a:t>руб</a:t>
            </a:r>
            <a:endParaRPr lang="ru-RU" sz="2400" dirty="0">
              <a:solidFill>
                <a:schemeClr val="tx1"/>
              </a:solidFill>
              <a:latin typeface="Whitney"/>
            </a:endParaRPr>
          </a:p>
          <a:p>
            <a:pPr rtl="0"/>
            <a:endParaRPr lang="ru-RU" sz="24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690053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 1">
            <a:extLst>
              <a:ext uri="{FF2B5EF4-FFF2-40B4-BE49-F238E27FC236}">
                <a16:creationId xmlns:a16="http://schemas.microsoft.com/office/drawing/2014/main" id="{906C7E75-724C-41F2-B21B-B072B578F26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ru-RU" dirty="0"/>
              <a:t>Подписка для ВУЗов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AD9E5EEF-657E-4AA9-A83C-CCECBE61C8E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84BBD560-DD11-4260-92A4-72A2248D8586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ru-RU" dirty="0"/>
              <a:t>Подписка для студентов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FF4A6F77-4091-4342-834D-0288D37B24A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ru-RU" dirty="0"/>
              <a:t>Образовательные учреждения покупают подписку со сроком 1 год</a:t>
            </a:r>
          </a:p>
        </p:txBody>
      </p:sp>
      <p:sp>
        <p:nvSpPr>
          <p:cNvPr id="6" name="Заголовок 5">
            <a:extLst>
              <a:ext uri="{FF2B5EF4-FFF2-40B4-BE49-F238E27FC236}">
                <a16:creationId xmlns:a16="http://schemas.microsoft.com/office/drawing/2014/main" id="{57BF1D36-933F-4E64-B58D-F9F4832E15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dirty="0" err="1"/>
              <a:t>БИЗнес-Модель</a:t>
            </a:r>
            <a:r>
              <a:rPr lang="ru-RU" dirty="0"/>
              <a:t> стартап-проекта</a:t>
            </a:r>
          </a:p>
        </p:txBody>
      </p:sp>
      <p:sp>
        <p:nvSpPr>
          <p:cNvPr id="7" name="Текст 6">
            <a:extLst>
              <a:ext uri="{FF2B5EF4-FFF2-40B4-BE49-F238E27FC236}">
                <a16:creationId xmlns:a16="http://schemas.microsoft.com/office/drawing/2014/main" id="{E4F79B05-17C9-49F7-B331-F1FCA2C63CE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ru-RU" dirty="0"/>
              <a:t> *</a:t>
            </a:r>
            <a:r>
              <a:rPr lang="ru-RU" sz="1400" dirty="0"/>
              <a:t>Бизнес-модель стартап-проекта - это фундамент, на котором возводится проект. Есть две основные классификации бизнес-моделей: по типу клиентов и по способу получения прибыли</a:t>
            </a:r>
            <a:endParaRPr lang="ru-RU" dirty="0"/>
          </a:p>
        </p:txBody>
      </p:sp>
      <p:sp>
        <p:nvSpPr>
          <p:cNvPr id="9" name="Текст 8">
            <a:extLst>
              <a:ext uri="{FF2B5EF4-FFF2-40B4-BE49-F238E27FC236}">
                <a16:creationId xmlns:a16="http://schemas.microsoft.com/office/drawing/2014/main" id="{FDF8847D-F9BF-4E75-9DE9-176509DAD648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ru-RU" dirty="0"/>
              <a:t>Платная подписка для студентов на расширенный функционал (уведомления)</a:t>
            </a:r>
          </a:p>
        </p:txBody>
      </p:sp>
      <p:sp>
        <p:nvSpPr>
          <p:cNvPr id="10" name="Нижний колонтитул 9">
            <a:extLst>
              <a:ext uri="{FF2B5EF4-FFF2-40B4-BE49-F238E27FC236}">
                <a16:creationId xmlns:a16="http://schemas.microsoft.com/office/drawing/2014/main" id="{5CE77B69-FE83-4D75-8E5A-3D23BC6751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11" name="Дата 10">
            <a:extLst>
              <a:ext uri="{FF2B5EF4-FFF2-40B4-BE49-F238E27FC236}">
                <a16:creationId xmlns:a16="http://schemas.microsoft.com/office/drawing/2014/main" id="{83A0A1B5-957F-4FC8-810F-FC63640610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12" name="Номер слайда 11">
            <a:extLst>
              <a:ext uri="{FF2B5EF4-FFF2-40B4-BE49-F238E27FC236}">
                <a16:creationId xmlns:a16="http://schemas.microsoft.com/office/drawing/2014/main" id="{3CEC215C-5B5A-4D4C-8EC9-60431A5CAB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ru-RU" noProof="0" smtClean="0"/>
              <a:pPr rtl="0"/>
              <a:t>7</a:t>
            </a:fld>
            <a:endParaRPr lang="ru-RU" noProof="0"/>
          </a:p>
        </p:txBody>
      </p:sp>
      <p:pic>
        <p:nvPicPr>
          <p:cNvPr id="13" name="Рисунок 12">
            <a:extLst>
              <a:ext uri="{FF2B5EF4-FFF2-40B4-BE49-F238E27FC236}">
                <a16:creationId xmlns:a16="http://schemas.microsoft.com/office/drawing/2014/main" id="{90F677EE-3DAC-4103-831C-73A4213C95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16471" y="2905127"/>
            <a:ext cx="2359058" cy="18348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592644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5031FE9-9059-4FE8-B4AC-9771F23A1B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16893" y="365125"/>
            <a:ext cx="5669280" cy="1325563"/>
          </a:xfrm>
        </p:spPr>
        <p:txBody>
          <a:bodyPr rtlCol="0">
            <a:normAutofit/>
          </a:bodyPr>
          <a:lstStyle/>
          <a:p>
            <a:pPr rtl="0"/>
            <a:r>
              <a:rPr lang="ru-RU" dirty="0"/>
              <a:t>Концепция приложения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D8E6824E-0D47-49EA-8EE0-CE2D88B71C9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357141" y="2211513"/>
            <a:ext cx="5669280" cy="365760"/>
          </a:xfrm>
        </p:spPr>
        <p:txBody>
          <a:bodyPr rtlCol="0">
            <a:noAutofit/>
          </a:bodyPr>
          <a:lstStyle/>
          <a:p>
            <a:pPr marL="342900" indent="-342900" rtl="0">
              <a:buFont typeface="Arial" panose="020B0604020202020204" pitchFamily="34" charset="0"/>
              <a:buChar char="•"/>
            </a:pPr>
            <a:endParaRPr lang="en-US" sz="2400" dirty="0">
              <a:solidFill>
                <a:schemeClr val="tx1"/>
              </a:solidFill>
            </a:endParaRPr>
          </a:p>
          <a:p>
            <a:pPr marL="342900" indent="-342900" rtl="0">
              <a:buFont typeface="Arial" panose="020B0604020202020204" pitchFamily="34" charset="0"/>
              <a:buChar char="•"/>
            </a:pPr>
            <a:endParaRPr lang="en-US" sz="2400" dirty="0">
              <a:solidFill>
                <a:schemeClr val="tx1"/>
              </a:solidFill>
            </a:endParaRPr>
          </a:p>
          <a:p>
            <a:pPr rtl="0"/>
            <a:endParaRPr lang="ru-RU" sz="2400" b="0" i="0" dirty="0">
              <a:solidFill>
                <a:schemeClr val="tx1"/>
              </a:solidFill>
              <a:effectLst/>
              <a:latin typeface="Whitney"/>
            </a:endParaRPr>
          </a:p>
          <a:p>
            <a:pPr rtl="0"/>
            <a:endParaRPr lang="ru-RU" sz="2400" dirty="0">
              <a:solidFill>
                <a:schemeClr val="tx1"/>
              </a:solidFill>
            </a:endParaRPr>
          </a:p>
        </p:txBody>
      </p: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B31445A8-89D3-402C-9B75-390DD47F71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04067" y="1528989"/>
            <a:ext cx="2462087" cy="4963886"/>
          </a:xfrm>
          <a:prstGeom prst="rect">
            <a:avLst/>
          </a:prstGeom>
        </p:spPr>
      </p:pic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1743F3F3-0A31-40AC-9DD0-1944C87716A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66154" y="1528989"/>
            <a:ext cx="2363755" cy="4963886"/>
          </a:xfrm>
          <a:prstGeom prst="rect">
            <a:avLst/>
          </a:prstGeom>
        </p:spPr>
      </p:pic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1EF80DBA-C602-488E-8348-B2858F925C8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883731" y="1528989"/>
            <a:ext cx="2363754" cy="49471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851240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5031FE9-9059-4FE8-B4AC-9771F23A1B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16893" y="365125"/>
            <a:ext cx="5669280" cy="1325563"/>
          </a:xfrm>
        </p:spPr>
        <p:txBody>
          <a:bodyPr rtlCol="0">
            <a:normAutofit/>
          </a:bodyPr>
          <a:lstStyle/>
          <a:p>
            <a:pPr rtl="0"/>
            <a:r>
              <a:rPr lang="ru-RU" dirty="0"/>
              <a:t>Концепция сайта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D8E6824E-0D47-49EA-8EE0-CE2D88B71C9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357141" y="2211513"/>
            <a:ext cx="5669280" cy="365760"/>
          </a:xfrm>
        </p:spPr>
        <p:txBody>
          <a:bodyPr rtlCol="0">
            <a:noAutofit/>
          </a:bodyPr>
          <a:lstStyle/>
          <a:p>
            <a:pPr marL="342900" indent="-342900" rtl="0">
              <a:buFont typeface="Arial" panose="020B0604020202020204" pitchFamily="34" charset="0"/>
              <a:buChar char="•"/>
            </a:pPr>
            <a:endParaRPr lang="en-US" sz="2400" dirty="0">
              <a:solidFill>
                <a:schemeClr val="tx1"/>
              </a:solidFill>
            </a:endParaRPr>
          </a:p>
          <a:p>
            <a:pPr marL="342900" indent="-342900" rtl="0">
              <a:buFont typeface="Arial" panose="020B0604020202020204" pitchFamily="34" charset="0"/>
              <a:buChar char="•"/>
            </a:pPr>
            <a:endParaRPr lang="en-US" sz="2400" dirty="0">
              <a:solidFill>
                <a:schemeClr val="tx1"/>
              </a:solidFill>
            </a:endParaRPr>
          </a:p>
          <a:p>
            <a:pPr rtl="0"/>
            <a:endParaRPr lang="ru-RU" sz="2400" b="0" i="0" dirty="0">
              <a:solidFill>
                <a:schemeClr val="tx1"/>
              </a:solidFill>
              <a:effectLst/>
              <a:latin typeface="Whitney"/>
            </a:endParaRPr>
          </a:p>
          <a:p>
            <a:pPr rtl="0"/>
            <a:endParaRPr lang="ru-RU" sz="2400" dirty="0">
              <a:solidFill>
                <a:schemeClr val="tx1"/>
              </a:solidFill>
            </a:endParaRPr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F9ED7319-481D-1513-1105-0B1F6B6BEFB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25058" y="1330938"/>
            <a:ext cx="9341884" cy="52695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397165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F6A6D0B-666E-4BEC-A341-6D83BDC178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75291" y="508660"/>
            <a:ext cx="10241418" cy="772575"/>
          </a:xfrm>
        </p:spPr>
        <p:txBody>
          <a:bodyPr/>
          <a:lstStyle/>
          <a:p>
            <a:r>
              <a:rPr lang="en-US" dirty="0"/>
              <a:t>LEAN CANVAS</a:t>
            </a:r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B07288CC-0329-4614-924A-E5044091F2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ru-RU" noProof="0" smtClean="0"/>
              <a:pPr rtl="0"/>
              <a:t>10</a:t>
            </a:fld>
            <a:endParaRPr lang="ru-RU" noProof="0"/>
          </a:p>
        </p:txBody>
      </p:sp>
      <p:graphicFrame>
        <p:nvGraphicFramePr>
          <p:cNvPr id="3" name="Таблица 4">
            <a:extLst>
              <a:ext uri="{FF2B5EF4-FFF2-40B4-BE49-F238E27FC236}">
                <a16:creationId xmlns:a16="http://schemas.microsoft.com/office/drawing/2014/main" id="{514AADC9-B646-4A27-81CF-8B9B365E2D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4652416"/>
              </p:ext>
            </p:extLst>
          </p:nvPr>
        </p:nvGraphicFramePr>
        <p:xfrm>
          <a:off x="605382" y="1678021"/>
          <a:ext cx="10981235" cy="4281543"/>
        </p:xfrm>
        <a:graphic>
          <a:graphicData uri="http://schemas.openxmlformats.org/drawingml/2006/table">
            <a:tbl>
              <a:tblPr firstRow="1" bandRow="1">
                <a:tableStyleId>{C4B1156A-380E-4F78-BDF5-A606A8083BF9}</a:tableStyleId>
              </a:tblPr>
              <a:tblGrid>
                <a:gridCol w="2150806">
                  <a:extLst>
                    <a:ext uri="{9D8B030D-6E8A-4147-A177-3AD203B41FA5}">
                      <a16:colId xmlns:a16="http://schemas.microsoft.com/office/drawing/2014/main" val="3058636528"/>
                    </a:ext>
                  </a:extLst>
                </a:gridCol>
                <a:gridCol w="2207607">
                  <a:extLst>
                    <a:ext uri="{9D8B030D-6E8A-4147-A177-3AD203B41FA5}">
                      <a16:colId xmlns:a16="http://schemas.microsoft.com/office/drawing/2014/main" val="1458729445"/>
                    </a:ext>
                  </a:extLst>
                </a:gridCol>
                <a:gridCol w="1103804">
                  <a:extLst>
                    <a:ext uri="{9D8B030D-6E8A-4147-A177-3AD203B41FA5}">
                      <a16:colId xmlns:a16="http://schemas.microsoft.com/office/drawing/2014/main" val="3810754157"/>
                    </a:ext>
                  </a:extLst>
                </a:gridCol>
                <a:gridCol w="1103804">
                  <a:extLst>
                    <a:ext uri="{9D8B030D-6E8A-4147-A177-3AD203B41FA5}">
                      <a16:colId xmlns:a16="http://schemas.microsoft.com/office/drawing/2014/main" val="2350613437"/>
                    </a:ext>
                  </a:extLst>
                </a:gridCol>
                <a:gridCol w="2207607">
                  <a:extLst>
                    <a:ext uri="{9D8B030D-6E8A-4147-A177-3AD203B41FA5}">
                      <a16:colId xmlns:a16="http://schemas.microsoft.com/office/drawing/2014/main" val="1990370274"/>
                    </a:ext>
                  </a:extLst>
                </a:gridCol>
                <a:gridCol w="2207607">
                  <a:extLst>
                    <a:ext uri="{9D8B030D-6E8A-4147-A177-3AD203B41FA5}">
                      <a16:colId xmlns:a16="http://schemas.microsoft.com/office/drawing/2014/main" val="811133870"/>
                    </a:ext>
                  </a:extLst>
                </a:gridCol>
              </a:tblGrid>
              <a:tr h="1427181">
                <a:tc rowSpan="2">
                  <a:txBody>
                    <a:bodyPr/>
                    <a:lstStyle/>
                    <a:p>
                      <a:r>
                        <a:rPr lang="en-US" sz="1600" b="1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2.</a:t>
                      </a:r>
                      <a:r>
                        <a:rPr lang="ru-RU" sz="1600" b="1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 ПРОБЛЕМА И СУЩСТВУЮЩИЕ АЛЬТЕРНАТИВЫ</a:t>
                      </a:r>
                    </a:p>
                    <a:p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-очереди на занятия по физической культуре</a:t>
                      </a:r>
                    </a:p>
                    <a:p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- «живые очереди»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600" b="1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4. РЕШЕНИЯ</a:t>
                      </a:r>
                    </a:p>
                    <a:p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Сервис бронирования мест</a:t>
                      </a:r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r>
                        <a:rPr lang="ru-RU" sz="1600" b="1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3. УНИКАЛЬНАЯ ЦЕННОСТЬ</a:t>
                      </a:r>
                    </a:p>
                    <a:p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Записывать и формировать списки студентов</a:t>
                      </a:r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600" b="1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9. СКРЫТОЕ ПРЕИМУЩЕСТВО</a:t>
                      </a:r>
                    </a:p>
                    <a:p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Рейтинг студентов</a:t>
                      </a: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r>
                        <a:rPr lang="ru-RU" sz="1600" b="1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1. СЕГМЕНТЫ ПОТРЕБИТЕЛЕЙ, РАННИЕ ПОСЛЕДОВАТЕЛИ</a:t>
                      </a:r>
                    </a:p>
                    <a:p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ВУЗы и студенты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7184514"/>
                  </a:ext>
                </a:extLst>
              </a:tr>
              <a:tr h="1427181">
                <a:tc v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600" b="1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8. КЛЮЧЕВЫЕ МЕТРИКИ</a:t>
                      </a:r>
                    </a:p>
                    <a:p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Количество мест в зале</a:t>
                      </a:r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600" b="1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5. КАНАЛЫ</a:t>
                      </a:r>
                    </a:p>
                    <a:p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Кафедра </a:t>
                      </a:r>
                      <a:r>
                        <a:rPr lang="ru-RU" sz="1600" b="0" kern="1200" cap="all" baseline="0" dirty="0" err="1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физ.воспитания</a:t>
                      </a:r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-</a:t>
                      </a:r>
                      <a:r>
                        <a:rPr lang="en-US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&gt;</a:t>
                      </a:r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студенты</a:t>
                      </a: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72590354"/>
                  </a:ext>
                </a:extLst>
              </a:tr>
              <a:tr h="1427181">
                <a:tc gridSpan="3">
                  <a:txBody>
                    <a:bodyPr/>
                    <a:lstStyle/>
                    <a:p>
                      <a:r>
                        <a:rPr lang="ru-RU" sz="1600" b="1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7. СТРУКТУРА ИЗДЕРЖЕК</a:t>
                      </a:r>
                    </a:p>
                    <a:p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Сервер?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r>
                        <a:rPr lang="ru-RU" sz="1600" b="1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6. ПОТОКИ ПРИБЫЛИ</a:t>
                      </a:r>
                    </a:p>
                    <a:p>
                      <a:r>
                        <a:rPr lang="ru-RU" sz="1600" b="0" kern="1200" cap="all" baseline="0" dirty="0">
                          <a:solidFill>
                            <a:schemeClr val="tx1"/>
                          </a:solidFill>
                          <a:latin typeface="+mj-lt"/>
                          <a:ea typeface="+mj-ea"/>
                          <a:cs typeface="+mj-cs"/>
                        </a:rPr>
                        <a:t>Платная подписка для вузов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7111982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0113970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F6A6D0B-666E-4BEC-A341-6D83BDC178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75291" y="508660"/>
            <a:ext cx="10241418" cy="772575"/>
          </a:xfrm>
        </p:spPr>
        <p:txBody>
          <a:bodyPr/>
          <a:lstStyle/>
          <a:p>
            <a:r>
              <a:rPr lang="ru-RU" dirty="0"/>
              <a:t>Наставник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B07288CC-0329-4614-924A-E5044091F2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ru-RU" noProof="0" smtClean="0"/>
              <a:pPr rtl="0"/>
              <a:t>11</a:t>
            </a:fld>
            <a:endParaRPr lang="ru-RU" noProof="0"/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810613D1-B73B-3FA5-EE16-48A8E8E180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2999" y="1715910"/>
            <a:ext cx="3702756" cy="37027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8F1914A-6D25-D3D9-9304-DF4F44B219E4}"/>
              </a:ext>
            </a:extLst>
          </p:cNvPr>
          <p:cNvSpPr txBox="1"/>
          <p:nvPr/>
        </p:nvSpPr>
        <p:spPr>
          <a:xfrm>
            <a:off x="5342468" y="1919437"/>
            <a:ext cx="5381977" cy="232833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>
              <a:lnSpc>
                <a:spcPts val="26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400">
                <a:latin typeface="+mj-lt"/>
                <a:cs typeface="Calibri Light" panose="020F0302020204030204" pitchFamily="34" charset="0"/>
              </a:defRPr>
            </a:lvl1pPr>
            <a:lvl2pPr indent="0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>
                <a:latin typeface="Calibri Light" panose="020F0302020204030204" pitchFamily="34" charset="0"/>
                <a:cs typeface="Calibri Light" panose="020F0302020204030204" pitchFamily="34" charset="0"/>
              </a:defRPr>
            </a:lvl2pPr>
            <a:lvl3pPr indent="0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>
                <a:latin typeface="Calibri Light" panose="020F0302020204030204" pitchFamily="34" charset="0"/>
                <a:cs typeface="Calibri Light" panose="020F0302020204030204" pitchFamily="34" charset="0"/>
              </a:defRPr>
            </a:lvl3pPr>
            <a:lvl4pPr indent="0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>
                <a:latin typeface="Calibri Light" panose="020F0302020204030204" pitchFamily="34" charset="0"/>
                <a:cs typeface="Calibri Light" panose="020F0302020204030204" pitchFamily="34" charset="0"/>
              </a:defRPr>
            </a:lvl4pPr>
            <a:lvl5pPr indent="0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>
                <a:latin typeface="Calibri Light" panose="020F0302020204030204" pitchFamily="34" charset="0"/>
                <a:cs typeface="Calibri Light" panose="020F0302020204030204" pitchFamily="34" charset="0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indent="0">
              <a:buNone/>
            </a:pPr>
            <a:r>
              <a:rPr lang="ru-RU" dirty="0"/>
              <a:t>Кучеров Сергей Александрович</a:t>
            </a:r>
          </a:p>
          <a:p>
            <a:pPr marL="0" indent="0">
              <a:buNone/>
            </a:pPr>
            <a:endParaRPr lang="ru-RU" sz="1800" dirty="0"/>
          </a:p>
          <a:p>
            <a:r>
              <a:rPr lang="ru-RU" sz="1800" b="0" dirty="0">
                <a:effectLst/>
                <a:latin typeface="Arial" panose="020B0604020202020204" pitchFamily="34" charset="0"/>
              </a:rPr>
              <a:t>Доцент к</a:t>
            </a:r>
            <a:r>
              <a:rPr lang="ru-RU" sz="1800" dirty="0">
                <a:latin typeface="Arial" panose="020B0604020202020204" pitchFamily="34" charset="0"/>
              </a:rPr>
              <a:t>афедры системного анализа и телекоммуникаций ИКТИБ</a:t>
            </a:r>
          </a:p>
          <a:p>
            <a:r>
              <a:rPr lang="ru-RU" sz="1800" dirty="0">
                <a:latin typeface="Arial" panose="020B0604020202020204" pitchFamily="34" charset="0"/>
              </a:rPr>
              <a:t>Ученый секретарь диссертационного совета</a:t>
            </a:r>
            <a:endParaRPr lang="ru-RU" b="0" dirty="0">
              <a:solidFill>
                <a:srgbClr val="333333"/>
              </a:solidFill>
              <a:effectLst/>
              <a:latin typeface="Arial" panose="020B0604020202020204" pitchFamily="34" charset="0"/>
            </a:endParaRPr>
          </a:p>
          <a:p>
            <a:pPr marL="0" indent="0">
              <a:buNone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91831857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Рисунок 34" descr="Изображение выглядит как стол, человек, еда, тарелка&#10;&#10;Автоматически созданное описание">
            <a:extLst>
              <a:ext uri="{FF2B5EF4-FFF2-40B4-BE49-F238E27FC236}">
                <a16:creationId xmlns:a16="http://schemas.microsoft.com/office/drawing/2014/main" id="{A5E67211-F8C9-472C-BEBF-CAE1E92FB5E1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 rotWithShape="1">
          <a:blip r:embed="rId2"/>
          <a:srcRect l="14563" t="20514" r="5125" b="44091"/>
          <a:stretch/>
        </p:blipFill>
        <p:spPr>
          <a:xfrm>
            <a:off x="3854455" y="1718645"/>
            <a:ext cx="1691640" cy="1325880"/>
          </a:xfrm>
        </p:spPr>
      </p:pic>
      <p:pic>
        <p:nvPicPr>
          <p:cNvPr id="31" name="Рисунок 30" descr="Изображение выглядит как человек, внутренний, зеркало, мобильный телефон&#10;&#10;Автоматически созданное описание">
            <a:extLst>
              <a:ext uri="{FF2B5EF4-FFF2-40B4-BE49-F238E27FC236}">
                <a16:creationId xmlns:a16="http://schemas.microsoft.com/office/drawing/2014/main" id="{D050D329-087B-40BE-A927-73126DF0BE5B}"/>
              </a:ext>
            </a:extLst>
          </p:cNvPr>
          <p:cNvPicPr>
            <a:picLocks noGrp="1" noChangeAspect="1"/>
          </p:cNvPicPr>
          <p:nvPr>
            <p:ph type="pic" sz="quarter" idx="21"/>
          </p:nvPr>
        </p:nvPicPr>
        <p:blipFill rotWithShape="1">
          <a:blip r:embed="rId3"/>
          <a:srcRect l="2927" t="7568" r="14157" b="44488"/>
          <a:stretch/>
        </p:blipFill>
        <p:spPr>
          <a:xfrm>
            <a:off x="6652260" y="1718645"/>
            <a:ext cx="1691640" cy="1325880"/>
          </a:xfrm>
        </p:spPr>
      </p:pic>
      <p:pic>
        <p:nvPicPr>
          <p:cNvPr id="33" name="Рисунок 32" descr="Изображение выглядит как вода, внешний, человек, небо&#10;&#10;Автоматически созданное описание">
            <a:extLst>
              <a:ext uri="{FF2B5EF4-FFF2-40B4-BE49-F238E27FC236}">
                <a16:creationId xmlns:a16="http://schemas.microsoft.com/office/drawing/2014/main" id="{F8398689-2493-442B-B4E2-3F84CB2C8A26}"/>
              </a:ext>
            </a:extLst>
          </p:cNvPr>
          <p:cNvPicPr>
            <a:picLocks noGrp="1" noChangeAspect="1"/>
          </p:cNvPicPr>
          <p:nvPr>
            <p:ph type="pic" sz="quarter" idx="24"/>
          </p:nvPr>
        </p:nvPicPr>
        <p:blipFill rotWithShape="1">
          <a:blip r:embed="rId4"/>
          <a:srcRect l="27850" t="32883" r="31586" b="43286"/>
          <a:stretch/>
        </p:blipFill>
        <p:spPr>
          <a:xfrm>
            <a:off x="9451102" y="1718645"/>
            <a:ext cx="1691640" cy="1325880"/>
          </a:xfrm>
        </p:spPr>
      </p:pic>
      <p:sp>
        <p:nvSpPr>
          <p:cNvPr id="6" name="Заголовок 5">
            <a:extLst>
              <a:ext uri="{FF2B5EF4-FFF2-40B4-BE49-F238E27FC236}">
                <a16:creationId xmlns:a16="http://schemas.microsoft.com/office/drawing/2014/main" id="{5BD00483-1D6E-44B4-839A-78EE44661E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0"/>
            <a:ext cx="10515600" cy="1325563"/>
          </a:xfrm>
        </p:spPr>
        <p:txBody>
          <a:bodyPr/>
          <a:lstStyle/>
          <a:p>
            <a:pPr algn="ctr"/>
            <a:r>
              <a:rPr lang="ru-RU" dirty="0"/>
              <a:t>Наша команда</a:t>
            </a:r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212E3CCC-12F4-4CF5-8664-75B2012BE6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ru-RU" dirty="0"/>
              <a:t>Губанова Ангелина</a:t>
            </a:r>
          </a:p>
        </p:txBody>
      </p:sp>
      <p:sp>
        <p:nvSpPr>
          <p:cNvPr id="11" name="Текст 10">
            <a:extLst>
              <a:ext uri="{FF2B5EF4-FFF2-40B4-BE49-F238E27FC236}">
                <a16:creationId xmlns:a16="http://schemas.microsoft.com/office/drawing/2014/main" id="{3CD67E03-78EC-43CE-8012-D11D02A3BBE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ru-RU" dirty="0"/>
              <a:t>Капитан, аналитик</a:t>
            </a:r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99CC8720-CA6B-4E11-BEF2-020934A149FB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ru-RU" dirty="0"/>
              <a:t>Косенко Ева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6447D47A-7173-42E5-BF9E-83C9D8A1485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ru-RU" dirty="0"/>
              <a:t>Аналитик</a:t>
            </a:r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178BB35E-6FFD-4B63-90E1-52AA85F4297B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ru-RU" dirty="0"/>
              <a:t>Мигунов Евгений</a:t>
            </a:r>
          </a:p>
        </p:txBody>
      </p:sp>
      <p:sp>
        <p:nvSpPr>
          <p:cNvPr id="15" name="Текст 14">
            <a:extLst>
              <a:ext uri="{FF2B5EF4-FFF2-40B4-BE49-F238E27FC236}">
                <a16:creationId xmlns:a16="http://schemas.microsoft.com/office/drawing/2014/main" id="{921A0A0E-C015-4381-9C41-68729DE4564D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ru-RU" dirty="0"/>
              <a:t>Дизайнер</a:t>
            </a:r>
          </a:p>
        </p:txBody>
      </p:sp>
      <p:sp>
        <p:nvSpPr>
          <p:cNvPr id="16" name="Текст 15">
            <a:extLst>
              <a:ext uri="{FF2B5EF4-FFF2-40B4-BE49-F238E27FC236}">
                <a16:creationId xmlns:a16="http://schemas.microsoft.com/office/drawing/2014/main" id="{DEB716AF-D8DC-40ED-8BFF-61BA610A5CB7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ru-RU" dirty="0" err="1"/>
              <a:t>Хапаков</a:t>
            </a:r>
            <a:r>
              <a:rPr lang="ru-RU" dirty="0"/>
              <a:t> Альберт</a:t>
            </a:r>
          </a:p>
        </p:txBody>
      </p:sp>
      <p:sp>
        <p:nvSpPr>
          <p:cNvPr id="17" name="Текст 16">
            <a:extLst>
              <a:ext uri="{FF2B5EF4-FFF2-40B4-BE49-F238E27FC236}">
                <a16:creationId xmlns:a16="http://schemas.microsoft.com/office/drawing/2014/main" id="{4FE1083F-EC5B-4EB9-BC31-3297638B1EAB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ru-RU" dirty="0"/>
              <a:t>Разработчик</a:t>
            </a:r>
          </a:p>
        </p:txBody>
      </p:sp>
      <p:sp>
        <p:nvSpPr>
          <p:cNvPr id="18" name="Текст 17">
            <a:extLst>
              <a:ext uri="{FF2B5EF4-FFF2-40B4-BE49-F238E27FC236}">
                <a16:creationId xmlns:a16="http://schemas.microsoft.com/office/drawing/2014/main" id="{6B88F60A-146D-4C3A-A122-22BC5C1AD07C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r>
              <a:rPr lang="ru-RU" dirty="0"/>
              <a:t>Астафьев Ярослав</a:t>
            </a:r>
          </a:p>
        </p:txBody>
      </p:sp>
      <p:sp>
        <p:nvSpPr>
          <p:cNvPr id="19" name="Текст 18">
            <a:extLst>
              <a:ext uri="{FF2B5EF4-FFF2-40B4-BE49-F238E27FC236}">
                <a16:creationId xmlns:a16="http://schemas.microsoft.com/office/drawing/2014/main" id="{2B70F0A7-828D-4C29-AC6F-0A0CBF07C36B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ru-RU" dirty="0"/>
              <a:t>Разработчик</a:t>
            </a:r>
          </a:p>
        </p:txBody>
      </p:sp>
      <p:sp>
        <p:nvSpPr>
          <p:cNvPr id="20" name="Текст 19">
            <a:extLst>
              <a:ext uri="{FF2B5EF4-FFF2-40B4-BE49-F238E27FC236}">
                <a16:creationId xmlns:a16="http://schemas.microsoft.com/office/drawing/2014/main" id="{D5867281-C71F-4667-BA5A-4EA9A3B4AA4D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ru-RU" dirty="0"/>
              <a:t>Кирин Даниил</a:t>
            </a:r>
          </a:p>
        </p:txBody>
      </p:sp>
      <p:sp>
        <p:nvSpPr>
          <p:cNvPr id="21" name="Текст 20">
            <a:extLst>
              <a:ext uri="{FF2B5EF4-FFF2-40B4-BE49-F238E27FC236}">
                <a16:creationId xmlns:a16="http://schemas.microsoft.com/office/drawing/2014/main" id="{3FE8CA28-6376-49D2-83F8-3A35F6218D1B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r>
              <a:rPr lang="ru-RU" dirty="0"/>
              <a:t>Дизайнер</a:t>
            </a:r>
          </a:p>
        </p:txBody>
      </p:sp>
      <p:sp>
        <p:nvSpPr>
          <p:cNvPr id="22" name="Текст 21">
            <a:extLst>
              <a:ext uri="{FF2B5EF4-FFF2-40B4-BE49-F238E27FC236}">
                <a16:creationId xmlns:a16="http://schemas.microsoft.com/office/drawing/2014/main" id="{65C8B193-DFAD-41F5-9D4B-880252C1EEA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ru-RU" dirty="0"/>
              <a:t>Кривенко Илья</a:t>
            </a:r>
          </a:p>
        </p:txBody>
      </p:sp>
      <p:sp>
        <p:nvSpPr>
          <p:cNvPr id="23" name="Текст 22">
            <a:extLst>
              <a:ext uri="{FF2B5EF4-FFF2-40B4-BE49-F238E27FC236}">
                <a16:creationId xmlns:a16="http://schemas.microsoft.com/office/drawing/2014/main" id="{4B03E41F-D017-4D59-9510-765B4D23B0DE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r>
              <a:rPr lang="ru-RU" dirty="0"/>
              <a:t>Разработчик</a:t>
            </a:r>
          </a:p>
        </p:txBody>
      </p:sp>
      <p:sp>
        <p:nvSpPr>
          <p:cNvPr id="24" name="Текст 23">
            <a:extLst>
              <a:ext uri="{FF2B5EF4-FFF2-40B4-BE49-F238E27FC236}">
                <a16:creationId xmlns:a16="http://schemas.microsoft.com/office/drawing/2014/main" id="{C21833B5-1D02-4D78-8FFD-BE0D73066D23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9336024" y="5546502"/>
            <a:ext cx="2017776" cy="228600"/>
          </a:xfrm>
        </p:spPr>
        <p:txBody>
          <a:bodyPr/>
          <a:lstStyle/>
          <a:p>
            <a:r>
              <a:rPr lang="ru-RU" dirty="0"/>
              <a:t>Вяземская Елизавета</a:t>
            </a:r>
          </a:p>
        </p:txBody>
      </p:sp>
      <p:sp>
        <p:nvSpPr>
          <p:cNvPr id="25" name="Текст 24">
            <a:extLst>
              <a:ext uri="{FF2B5EF4-FFF2-40B4-BE49-F238E27FC236}">
                <a16:creationId xmlns:a16="http://schemas.microsoft.com/office/drawing/2014/main" id="{B1823248-9470-471F-AE82-26218DCFD0E7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r>
              <a:rPr lang="ru-RU" dirty="0"/>
              <a:t>Экономист</a:t>
            </a:r>
          </a:p>
        </p:txBody>
      </p:sp>
      <p:sp>
        <p:nvSpPr>
          <p:cNvPr id="26" name="Рисунок 25">
            <a:extLst>
              <a:ext uri="{FF2B5EF4-FFF2-40B4-BE49-F238E27FC236}">
                <a16:creationId xmlns:a16="http://schemas.microsoft.com/office/drawing/2014/main" id="{924A8408-CF10-4272-B010-B40C990E505E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/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E2C8277D-DE77-9CC2-7D6E-D5EBDDB8574E}"/>
              </a:ext>
            </a:extLst>
          </p:cNvPr>
          <p:cNvPicPr>
            <a:picLocks noGrp="1" noChangeAspect="1"/>
          </p:cNvPicPr>
          <p:nvPr>
            <p:ph type="pic" sz="quarter" idx="37"/>
          </p:nvPr>
        </p:nvPicPr>
        <p:blipFill rotWithShape="1">
          <a:blip r:embed="rId5"/>
          <a:srcRect l="360" t="9179" r="-360" b="33137"/>
          <a:stretch/>
        </p:blipFill>
        <p:spPr>
          <a:xfrm>
            <a:off x="3854196" y="4033220"/>
            <a:ext cx="1691640" cy="1325880"/>
          </a:xfrm>
        </p:spPr>
      </p:pic>
      <p:sp>
        <p:nvSpPr>
          <p:cNvPr id="28" name="Рисунок 27">
            <a:extLst>
              <a:ext uri="{FF2B5EF4-FFF2-40B4-BE49-F238E27FC236}">
                <a16:creationId xmlns:a16="http://schemas.microsoft.com/office/drawing/2014/main" id="{ED823EF3-AF19-4C99-BB26-D46DEC337EF5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/>
      </p:sp>
      <p:pic>
        <p:nvPicPr>
          <p:cNvPr id="37" name="Рисунок 36" descr="Изображение выглядит как небо, человек, внешний, одежда&#10;&#10;Автоматически созданное описание">
            <a:extLst>
              <a:ext uri="{FF2B5EF4-FFF2-40B4-BE49-F238E27FC236}">
                <a16:creationId xmlns:a16="http://schemas.microsoft.com/office/drawing/2014/main" id="{6C16B19C-D749-480F-BD5C-AD7DBD9D97E0}"/>
              </a:ext>
            </a:extLst>
          </p:cNvPr>
          <p:cNvPicPr>
            <a:picLocks noGrp="1" noChangeAspect="1"/>
          </p:cNvPicPr>
          <p:nvPr>
            <p:ph type="pic" sz="quarter" idx="39"/>
          </p:nvPr>
        </p:nvPicPr>
        <p:blipFill rotWithShape="1">
          <a:blip r:embed="rId6"/>
          <a:srcRect l="988" t="12570" r="-988" b="35237"/>
          <a:stretch/>
        </p:blipFill>
        <p:spPr>
          <a:xfrm>
            <a:off x="9450324" y="4033220"/>
            <a:ext cx="1691640" cy="1325880"/>
          </a:xfrm>
        </p:spPr>
      </p:pic>
      <p:pic>
        <p:nvPicPr>
          <p:cNvPr id="1028" name="Picture 4">
            <a:extLst>
              <a:ext uri="{FF2B5EF4-FFF2-40B4-BE49-F238E27FC236}">
                <a16:creationId xmlns:a16="http://schemas.microsoft.com/office/drawing/2014/main" id="{306A7092-A0CC-2235-E9AE-BE05DA0F78EF}"/>
              </a:ext>
            </a:extLst>
          </p:cNvPr>
          <p:cNvPicPr>
            <a:picLocks noGrp="1" noChangeAspect="1" noChangeArrowheads="1"/>
          </p:cNvPicPr>
          <p:nvPr>
            <p:ph type="pic" sz="quarter" idx="15"/>
          </p:nvPr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301" t="22206" r="12301" b="33498"/>
          <a:stretch/>
        </p:blipFill>
        <p:spPr bwMode="auto"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0954249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Заголовок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53312" y="1755648"/>
            <a:ext cx="4306824" cy="1325563"/>
          </a:xfrm>
        </p:spPr>
        <p:txBody>
          <a:bodyPr rtlCol="0"/>
          <a:lstStyle/>
          <a:p>
            <a:pPr rtl="0"/>
            <a:r>
              <a:rPr lang="ru-RU"/>
              <a:t>СПАСИБО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1019A024-2FD1-4C73-AC55-A794E56E4F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ru-RU" smtClean="0"/>
              <a:pPr rtl="0"/>
              <a:t>13</a:t>
            </a:fld>
            <a:endParaRPr lang="ru-RU"/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6954A51B-30FF-45B1-9F5A-E3D83180DC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2786" y="3081211"/>
            <a:ext cx="2722180" cy="21172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509_TF16411248_Win32" id="{BEF4CE98-E483-4D23-A12E-0988C57CDA45}" vid="{4D9BF8FD-79D1-4D2D-810B-DD6924BDB5C9}"/>
    </a:ext>
  </a:extLst>
</a:theme>
</file>

<file path=ppt/theme/theme2.xml><?xml version="1.0" encoding="utf-8"?>
<a:theme xmlns:a="http://schemas.openxmlformats.org/drawingml/2006/main" name="Тема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 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 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 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cf1cf5ab-44f6-41ec-b5c9-7f9911316a2c">
      <Terms xmlns="http://schemas.microsoft.com/office/infopath/2007/PartnerControls"/>
    </lcf76f155ced4ddcb4097134ff3c332f>
    <TaxCatchAll xmlns="f78255e9-3bc1-4538-ae62-1ed3673d350f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Документ" ma:contentTypeID="0x010100231B21D71922444A979C2354133B3255" ma:contentTypeVersion="13" ma:contentTypeDescription="Создание документа." ma:contentTypeScope="" ma:versionID="4f374ad421c4f61d780eba73d20739f3">
  <xsd:schema xmlns:xsd="http://www.w3.org/2001/XMLSchema" xmlns:xs="http://www.w3.org/2001/XMLSchema" xmlns:p="http://schemas.microsoft.com/office/2006/metadata/properties" xmlns:ns2="cf1cf5ab-44f6-41ec-b5c9-7f9911316a2c" xmlns:ns3="f78255e9-3bc1-4538-ae62-1ed3673d350f" targetNamespace="http://schemas.microsoft.com/office/2006/metadata/properties" ma:root="true" ma:fieldsID="0a8563f9282804f09854d1a43459533c" ns2:_="" ns3:_="">
    <xsd:import namespace="cf1cf5ab-44f6-41ec-b5c9-7f9911316a2c"/>
    <xsd:import namespace="f78255e9-3bc1-4538-ae62-1ed3673d350f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LengthInSeconds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f1cf5ab-44f6-41ec-b5c9-7f9911316a2c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internalName="MediaServiceDateTaken" ma:readOnly="true">
      <xsd:simpleType>
        <xsd:restriction base="dms:Text"/>
      </xsd:simpleType>
    </xsd:element>
    <xsd:element name="MediaLengthInSeconds" ma:index="11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15" nillable="true" ma:taxonomy="true" ma:internalName="lcf76f155ced4ddcb4097134ff3c332f" ma:taxonomyFieldName="MediaServiceImageTags" ma:displayName="Теги изображений" ma:readOnly="false" ma:fieldId="{5cf76f15-5ced-4ddc-b409-7134ff3c332f}" ma:taxonomyMulti="true" ma:sspId="3b1f9ad3-3015-4419-8a5a-22d4d402f4fb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7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8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9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SearchProperties" ma:index="20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78255e9-3bc1-4538-ae62-1ed3673d350f" elementFormDefault="qualified">
    <xsd:import namespace="http://schemas.microsoft.com/office/2006/documentManagement/types"/>
    <xsd:import namespace="http://schemas.microsoft.com/office/infopath/2007/PartnerControls"/>
    <xsd:element name="SharedWithUsers" ma:index="12" nillable="true" ma:displayName="Общий доступ с использованием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3" nillable="true" ma:displayName="Совместно с подробностями" ma:internalName="SharedWithDetails" ma:readOnly="true">
      <xsd:simpleType>
        <xsd:restriction base="dms:Note">
          <xsd:maxLength value="255"/>
        </xsd:restriction>
      </xsd:simpleType>
    </xsd:element>
    <xsd:element name="TaxCatchAll" ma:index="16" nillable="true" ma:displayName="Taxonomy Catch All Column" ma:hidden="true" ma:list="{d01b38f4-1893-4542-9951-9bb512283950}" ma:internalName="TaxCatchAll" ma:showField="CatchAllData" ma:web="f78255e9-3bc1-4538-ae62-1ed3673d350f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Тип контента"/>
        <xsd:element ref="dc:title" minOccurs="0" maxOccurs="1" ma:index="4" ma:displayName="Название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www.w3.org/2000/xmlns/"/>
  </ds:schemaRefs>
</ds:datastoreItem>
</file>

<file path=customXml/itemProps3.xml><?xml version="1.0" encoding="utf-8"?>
<ds:datastoreItem xmlns:ds="http://schemas.openxmlformats.org/officeDocument/2006/customXml" ds:itemID="{52CF41E7-5699-4646-905C-C546E15D449B}"/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{1E3438EB-2D88-4845-8EA4-A25302C1F8DB}tf16411248_win32</Template>
  <TotalTime>153</TotalTime>
  <Words>556</Words>
  <Application>Microsoft Office PowerPoint</Application>
  <PresentationFormat>Широкоэкранный</PresentationFormat>
  <Paragraphs>101</Paragraphs>
  <Slides>13</Slides>
  <Notes>8</Notes>
  <HiddenSlides>0</HiddenSlides>
  <MMClips>0</MMClips>
  <ScaleCrop>false</ScaleCrop>
  <HeadingPairs>
    <vt:vector size="4" baseType="variant"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13</vt:i4>
      </vt:variant>
    </vt:vector>
  </HeadingPairs>
  <TitlesOfParts>
    <vt:vector size="14" baseType="lpstr">
      <vt:lpstr>Тема Office</vt:lpstr>
      <vt:lpstr>Сервис записи на элективные дисциплины</vt:lpstr>
      <vt:lpstr>Проблема</vt:lpstr>
      <vt:lpstr>ПОТЕНЦИАЛЬНЫЕ ЗАКАЗЧИКИ</vt:lpstr>
      <vt:lpstr>Результаты проблемного интервью</vt:lpstr>
      <vt:lpstr>Аналоги</vt:lpstr>
      <vt:lpstr>АНАЛИЗ РЫНКА</vt:lpstr>
      <vt:lpstr>БИЗнес-Модель стартап-проекта</vt:lpstr>
      <vt:lpstr>Концепция приложения</vt:lpstr>
      <vt:lpstr>Концепция сайта</vt:lpstr>
      <vt:lpstr>LEAN CANVAS</vt:lpstr>
      <vt:lpstr>Наставник</vt:lpstr>
      <vt:lpstr>Наша команда</vt:lpstr>
      <vt:lpstr>СПАСИБО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Сервис записи на фКиС</dc:title>
  <dc:creator>Косенко Евгений Юрьевич</dc:creator>
  <cp:lastModifiedBy>Неизвестный пользователь</cp:lastModifiedBy>
  <cp:revision>12</cp:revision>
  <dcterms:created xsi:type="dcterms:W3CDTF">2022-11-14T05:20:38Z</dcterms:created>
  <dcterms:modified xsi:type="dcterms:W3CDTF">2022-12-08T12:55:26Z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0x0101009A8EC64E4AD2D04EA55B009B606BC5CF</vt:lpwstr>
  </property>
</Properties>
</file>