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9144000" cy="5143500" type="screen16x9"/>
  <p:notesSz cx="6858000" cy="9144000"/>
  <p:embeddedFontLst>
    <p:embeddedFont>
      <p:font typeface="宋体" panose="02010600030101010101" pitchFamily="2" charset="-122"/>
      <p:regular r:id="rId15"/>
    </p:embeddedFont>
    <p:embeddedFont>
      <p:font typeface="Raleway SemiBold" panose="020B0604020202020204" charset="-52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Raleway" panose="020B0604020202020204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8F00FF"/>
    <a:srgbClr val="FCAF17"/>
    <a:srgbClr val="ADDAE3"/>
    <a:srgbClr val="E1DCDC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6FF0E8-C5CD-45CB-A70F-7F27E7E20D72}">
  <a:tblStyle styleId="{036FF0E8-C5CD-45CB-A70F-7F27E7E20D7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7" autoAdjust="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font" Target="fonts/font23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dirty="0" smtClean="0"/>
              <a:t>На настоящем этапе развития информационных технологий ,и виртуальной реальности в целом, существует технологический пробел, а именно - невозможность получения пользователем пространственной обратной связи от системы виртуальной реальности, ввиду чего снижается качество (вовлеченность) пребывания в ВР</a:t>
            </a:r>
            <a:endParaRPr lang="ru-RU" sz="1200" dirty="0" smtClean="0">
              <a:solidFill>
                <a:srgbClr val="FD493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371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jpg"/><Relationship Id="rId4" Type="http://schemas.openxmlformats.org/officeDocument/2006/relationships/video" Target="../media/media2.mp4"/><Relationship Id="rId9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249316" y="1348940"/>
            <a:ext cx="46557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2000" dirty="0" smtClean="0">
                <a:solidFill>
                  <a:schemeClr val="dk1"/>
                </a:solidFill>
              </a:rPr>
              <a:t>ЭЛЕКТРОННЫЙ БЛОК УПРАВЛЕНИЯ МНОГООСЕВОЙ ПЛАТФОРМОЙ ВИРТУАЛЬНОЙ РЕАЛЬНОСТИ С БИОЛОГИЧЕСКОЙ СИСТЕМОЙ ОБРАТНОЙ СВЯЗИ</a:t>
            </a:r>
            <a:endParaRPr lang="ru-RU" sz="20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9316" y="322963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рамках разработки </a:t>
            </a:r>
            <a:r>
              <a:rPr lang="ru-RU" sz="1600" dirty="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платформы виртуальной реальности для реабилитации детей-инвалидов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676480" y="2157640"/>
            <a:ext cx="7905712" cy="2877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lvl="0" indent="-381000" algn="just">
              <a:spcAft>
                <a:spcPts val="600"/>
              </a:spcAft>
              <a:buClr>
                <a:srgbClr val="FCAF17"/>
              </a:buClr>
              <a:buSzPts val="1200"/>
              <a:buFont typeface="Arial"/>
              <a:buChar char="●"/>
            </a:pP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Проект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соответствует технологическим задачам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Дорожной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карты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«сквозной»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цифровой технологии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«Технологии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виртуальной и дополненной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реальности»</a:t>
            </a:r>
            <a:endParaRPr lang="ru-RU" sz="1600" dirty="0">
              <a:solidFill>
                <a:srgbClr val="8F00FF"/>
              </a:solidFill>
              <a:latin typeface="Raleway SemiBold"/>
              <a:ea typeface="Raleway SemiBold"/>
              <a:cs typeface="Raleway SemiBold"/>
            </a:endParaRPr>
          </a:p>
          <a:p>
            <a:pPr marL="1219200" lvl="0" indent="-381000" algn="just">
              <a:spcAft>
                <a:spcPts val="600"/>
              </a:spcAft>
              <a:buClr>
                <a:srgbClr val="FCAF17"/>
              </a:buClr>
              <a:buSzPts val="1200"/>
              <a:buFont typeface="Arial"/>
              <a:buChar char="●"/>
            </a:pP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Проект соответствует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основным гос. приоритетам: стратегии развития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РФ «Переход к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высокотехнологичному здравоохранению», нац. проектам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«Наука» и «Здравоохранение»,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рынкам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НТИ: </a:t>
            </a:r>
            <a:r>
              <a:rPr lang="ru-RU" sz="1600" dirty="0" err="1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хелснет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, </a:t>
            </a:r>
            <a:r>
              <a:rPr lang="ru-RU" sz="1600" dirty="0" err="1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нейронет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, </a:t>
            </a:r>
            <a:r>
              <a:rPr lang="ru-RU" sz="1600" dirty="0" err="1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технет</a:t>
            </a:r>
            <a:endParaRPr lang="ru-RU" sz="1600" dirty="0" smtClean="0">
              <a:solidFill>
                <a:srgbClr val="8F00FF"/>
              </a:solidFill>
              <a:latin typeface="Raleway SemiBold"/>
              <a:ea typeface="Raleway SemiBold"/>
              <a:cs typeface="Raleway SemiBold"/>
            </a:endParaRPr>
          </a:p>
          <a:p>
            <a:pPr marL="1219200" indent="-381000" algn="just">
              <a:spcAft>
                <a:spcPts val="600"/>
              </a:spcAft>
              <a:buClr>
                <a:srgbClr val="FCAF17"/>
              </a:buClr>
              <a:buSzPts val="1200"/>
              <a:buFont typeface="Arial"/>
              <a:buChar char="●"/>
            </a:pP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Платформа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позволит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создать среду, в которой пользователь может взаимодействовать с виртуальными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объектами,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получать обратную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связь, улучшить опыт </a:t>
            </a:r>
            <a:r>
              <a:rPr lang="ru-RU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пребывания в виртуальной </a:t>
            </a:r>
            <a:r>
              <a:rPr lang="ru-RU" sz="1600" dirty="0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среде</a:t>
            </a:r>
            <a:endParaRPr sz="16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25657" y="67129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04411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93964" y="834410"/>
            <a:ext cx="69049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Проблема: </a:t>
            </a:r>
            <a:r>
              <a:rPr lang="ru-RU" sz="1600" dirty="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</a:rPr>
              <a:t>существует технологический пробел - невозможность получения пользователем пространственной обратной связи от системы виртуальной реальности, ввиду чего снижается качество пребывания в ВР (вовлеченность</a:t>
            </a:r>
            <a:r>
              <a:rPr lang="ru-RU" sz="1600" dirty="0" smtClean="0">
                <a:solidFill>
                  <a:srgbClr val="FD493D"/>
                </a:solidFill>
                <a:latin typeface="Raleway SemiBold"/>
                <a:ea typeface="Raleway SemiBold"/>
                <a:cs typeface="Raleway SemiBold"/>
              </a:rPr>
              <a:t>)</a:t>
            </a:r>
            <a:endParaRPr lang="ru-RU" sz="1600" dirty="0">
              <a:solidFill>
                <a:srgbClr val="FD493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909446" y="34225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221675" y="23395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587" y="30788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22711" y="3323689"/>
            <a:ext cx="204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GameDEV</a:t>
            </a:r>
            <a:endParaRPr lang="ru-RU" sz="2800" dirty="0">
              <a:solidFill>
                <a:srgbClr val="8F00FF"/>
              </a:solidFill>
              <a:latin typeface="Raleway SemiBold"/>
              <a:ea typeface="Raleway SemiBold"/>
              <a:cs typeface="Raleway Semi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59421" y="370449"/>
            <a:ext cx="204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</a:rPr>
              <a:t>B2B</a:t>
            </a:r>
            <a:r>
              <a:rPr lang="ru-RU" sz="2800" dirty="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</a:rPr>
              <a:t> рынок</a:t>
            </a:r>
          </a:p>
        </p:txBody>
      </p:sp>
      <p:grpSp>
        <p:nvGrpSpPr>
          <p:cNvPr id="16" name="组合 5">
            <a:extLst>
              <a:ext uri="{FF2B5EF4-FFF2-40B4-BE49-F238E27FC236}">
                <a16:creationId xmlns:a16="http://schemas.microsoft.com/office/drawing/2014/main" id="{5FB50D20-C230-4CBD-9F3D-2342AE9F28EF}"/>
              </a:ext>
            </a:extLst>
          </p:cNvPr>
          <p:cNvGrpSpPr/>
          <p:nvPr/>
        </p:nvGrpSpPr>
        <p:grpSpPr>
          <a:xfrm>
            <a:off x="2375921" y="2569558"/>
            <a:ext cx="2005967" cy="2137405"/>
            <a:chOff x="4008967" y="2215589"/>
            <a:chExt cx="3166056" cy="3267184"/>
          </a:xfrm>
        </p:grpSpPr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369BB61A-F4A6-466F-97F7-242F3A0E4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967" y="2215589"/>
              <a:ext cx="1431907" cy="3267184"/>
            </a:xfrm>
            <a:custGeom>
              <a:avLst/>
              <a:gdLst>
                <a:gd name="T0" fmla="*/ 1246 w 1246"/>
                <a:gd name="T1" fmla="*/ 1390 h 2843"/>
                <a:gd name="T2" fmla="*/ 212 w 1246"/>
                <a:gd name="T3" fmla="*/ 0 h 2843"/>
                <a:gd name="T4" fmla="*/ 26 w 1246"/>
                <a:gd name="T5" fmla="*/ 33 h 2843"/>
                <a:gd name="T6" fmla="*/ 26 w 1246"/>
                <a:gd name="T7" fmla="*/ 354 h 2843"/>
                <a:gd name="T8" fmla="*/ 758 w 1246"/>
                <a:gd name="T9" fmla="*/ 1396 h 2843"/>
                <a:gd name="T10" fmla="*/ 7 w 1246"/>
                <a:gd name="T11" fmla="*/ 2476 h 2843"/>
                <a:gd name="T12" fmla="*/ 7 w 1246"/>
                <a:gd name="T13" fmla="*/ 2489 h 2843"/>
                <a:gd name="T14" fmla="*/ 0 w 1246"/>
                <a:gd name="T15" fmla="*/ 2817 h 2843"/>
                <a:gd name="T16" fmla="*/ 180 w 1246"/>
                <a:gd name="T17" fmla="*/ 2843 h 2843"/>
                <a:gd name="T18" fmla="*/ 1246 w 1246"/>
                <a:gd name="T19" fmla="*/ 1390 h 2843"/>
                <a:gd name="T20" fmla="*/ 1246 w 1246"/>
                <a:gd name="T21" fmla="*/ 1390 h 2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6" h="2843">
                  <a:moveTo>
                    <a:pt x="1246" y="1390"/>
                  </a:moveTo>
                  <a:lnTo>
                    <a:pt x="212" y="0"/>
                  </a:lnTo>
                  <a:lnTo>
                    <a:pt x="26" y="33"/>
                  </a:lnTo>
                  <a:lnTo>
                    <a:pt x="26" y="354"/>
                  </a:lnTo>
                  <a:lnTo>
                    <a:pt x="758" y="1396"/>
                  </a:lnTo>
                  <a:lnTo>
                    <a:pt x="7" y="2476"/>
                  </a:lnTo>
                  <a:lnTo>
                    <a:pt x="7" y="2489"/>
                  </a:lnTo>
                  <a:lnTo>
                    <a:pt x="0" y="2817"/>
                  </a:lnTo>
                  <a:lnTo>
                    <a:pt x="180" y="2843"/>
                  </a:lnTo>
                  <a:lnTo>
                    <a:pt x="1246" y="1390"/>
                  </a:lnTo>
                  <a:lnTo>
                    <a:pt x="1246" y="13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26">
              <a:extLst>
                <a:ext uri="{FF2B5EF4-FFF2-40B4-BE49-F238E27FC236}">
                  <a16:creationId xmlns:a16="http://schemas.microsoft.com/office/drawing/2014/main" id="{007B7002-4D48-4F63-AA9A-29485FF44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952" y="2238573"/>
              <a:ext cx="1379044" cy="3222364"/>
            </a:xfrm>
            <a:custGeom>
              <a:avLst/>
              <a:gdLst>
                <a:gd name="T0" fmla="*/ 0 w 1200"/>
                <a:gd name="T1" fmla="*/ 2778 h 2804"/>
                <a:gd name="T2" fmla="*/ 6 w 1200"/>
                <a:gd name="T3" fmla="*/ 2463 h 2804"/>
                <a:gd name="T4" fmla="*/ 757 w 1200"/>
                <a:gd name="T5" fmla="*/ 1376 h 2804"/>
                <a:gd name="T6" fmla="*/ 25 w 1200"/>
                <a:gd name="T7" fmla="*/ 328 h 2804"/>
                <a:gd name="T8" fmla="*/ 32 w 1200"/>
                <a:gd name="T9" fmla="*/ 32 h 2804"/>
                <a:gd name="T10" fmla="*/ 186 w 1200"/>
                <a:gd name="T11" fmla="*/ 0 h 2804"/>
                <a:gd name="T12" fmla="*/ 1200 w 1200"/>
                <a:gd name="T13" fmla="*/ 1370 h 2804"/>
                <a:gd name="T14" fmla="*/ 147 w 1200"/>
                <a:gd name="T15" fmla="*/ 2804 h 2804"/>
                <a:gd name="T16" fmla="*/ 0 w 1200"/>
                <a:gd name="T17" fmla="*/ 2778 h 2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0" h="2804">
                  <a:moveTo>
                    <a:pt x="0" y="2778"/>
                  </a:moveTo>
                  <a:lnTo>
                    <a:pt x="6" y="2463"/>
                  </a:lnTo>
                  <a:lnTo>
                    <a:pt x="757" y="1376"/>
                  </a:lnTo>
                  <a:lnTo>
                    <a:pt x="25" y="328"/>
                  </a:lnTo>
                  <a:lnTo>
                    <a:pt x="32" y="32"/>
                  </a:lnTo>
                  <a:lnTo>
                    <a:pt x="186" y="0"/>
                  </a:lnTo>
                  <a:lnTo>
                    <a:pt x="1200" y="1370"/>
                  </a:lnTo>
                  <a:lnTo>
                    <a:pt x="147" y="2804"/>
                  </a:lnTo>
                  <a:lnTo>
                    <a:pt x="0" y="2778"/>
                  </a:lnTo>
                  <a:close/>
                </a:path>
              </a:pathLst>
            </a:custGeom>
            <a:solidFill>
              <a:srgbClr val="F8AD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id="{49315371-7B61-4217-BFB6-2705F881A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599" y="2215589"/>
              <a:ext cx="2922424" cy="1634165"/>
            </a:xfrm>
            <a:custGeom>
              <a:avLst/>
              <a:gdLst>
                <a:gd name="T0" fmla="*/ 1034 w 2543"/>
                <a:gd name="T1" fmla="*/ 1390 h 1422"/>
                <a:gd name="T2" fmla="*/ 0 w 2543"/>
                <a:gd name="T3" fmla="*/ 0 h 1422"/>
                <a:gd name="T4" fmla="*/ 1593 w 2543"/>
                <a:gd name="T5" fmla="*/ 328 h 1422"/>
                <a:gd name="T6" fmla="*/ 2543 w 2543"/>
                <a:gd name="T7" fmla="*/ 1422 h 1422"/>
                <a:gd name="T8" fmla="*/ 1034 w 2543"/>
                <a:gd name="T9" fmla="*/ 1390 h 1422"/>
                <a:gd name="T10" fmla="*/ 1034 w 2543"/>
                <a:gd name="T11" fmla="*/ 1390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43" h="1422">
                  <a:moveTo>
                    <a:pt x="1034" y="1390"/>
                  </a:moveTo>
                  <a:lnTo>
                    <a:pt x="0" y="0"/>
                  </a:lnTo>
                  <a:lnTo>
                    <a:pt x="1593" y="328"/>
                  </a:lnTo>
                  <a:lnTo>
                    <a:pt x="2543" y="1422"/>
                  </a:lnTo>
                  <a:lnTo>
                    <a:pt x="1034" y="1390"/>
                  </a:lnTo>
                  <a:lnTo>
                    <a:pt x="1034" y="1390"/>
                  </a:lnTo>
                  <a:close/>
                </a:path>
              </a:pathLst>
            </a:custGeom>
            <a:solidFill>
              <a:srgbClr val="E47A0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id="{9C798CBA-C5E0-436E-9345-1D1FFDDCC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824" y="3812981"/>
              <a:ext cx="2959198" cy="1669791"/>
            </a:xfrm>
            <a:custGeom>
              <a:avLst/>
              <a:gdLst>
                <a:gd name="T0" fmla="*/ 1066 w 2575"/>
                <a:gd name="T1" fmla="*/ 0 h 1453"/>
                <a:gd name="T2" fmla="*/ 2575 w 2575"/>
                <a:gd name="T3" fmla="*/ 32 h 1453"/>
                <a:gd name="T4" fmla="*/ 1972 w 2575"/>
                <a:gd name="T5" fmla="*/ 746 h 1453"/>
                <a:gd name="T6" fmla="*/ 1612 w 2575"/>
                <a:gd name="T7" fmla="*/ 1164 h 1453"/>
                <a:gd name="T8" fmla="*/ 0 w 2575"/>
                <a:gd name="T9" fmla="*/ 1453 h 1453"/>
                <a:gd name="T10" fmla="*/ 1066 w 2575"/>
                <a:gd name="T11" fmla="*/ 0 h 1453"/>
                <a:gd name="T12" fmla="*/ 1066 w 2575"/>
                <a:gd name="T13" fmla="*/ 0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5" h="1453">
                  <a:moveTo>
                    <a:pt x="1066" y="0"/>
                  </a:moveTo>
                  <a:lnTo>
                    <a:pt x="2575" y="32"/>
                  </a:lnTo>
                  <a:lnTo>
                    <a:pt x="1972" y="746"/>
                  </a:lnTo>
                  <a:lnTo>
                    <a:pt x="1612" y="1164"/>
                  </a:lnTo>
                  <a:lnTo>
                    <a:pt x="0" y="1453"/>
                  </a:lnTo>
                  <a:lnTo>
                    <a:pt x="1066" y="0"/>
                  </a:lnTo>
                  <a:lnTo>
                    <a:pt x="1066" y="0"/>
                  </a:lnTo>
                  <a:close/>
                </a:path>
              </a:pathLst>
            </a:custGeom>
            <a:solidFill>
              <a:srgbClr val="A8510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EF050F72-4938-42A6-A1D5-7EFBA4139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386" y="3627958"/>
              <a:ext cx="243632" cy="317180"/>
            </a:xfrm>
            <a:custGeom>
              <a:avLst/>
              <a:gdLst>
                <a:gd name="T0" fmla="*/ 84 w 212"/>
                <a:gd name="T1" fmla="*/ 173 h 276"/>
                <a:gd name="T2" fmla="*/ 103 w 212"/>
                <a:gd name="T3" fmla="*/ 77 h 276"/>
                <a:gd name="T4" fmla="*/ 110 w 212"/>
                <a:gd name="T5" fmla="*/ 77 h 276"/>
                <a:gd name="T6" fmla="*/ 129 w 212"/>
                <a:gd name="T7" fmla="*/ 173 h 276"/>
                <a:gd name="T8" fmla="*/ 84 w 212"/>
                <a:gd name="T9" fmla="*/ 173 h 276"/>
                <a:gd name="T10" fmla="*/ 84 w 212"/>
                <a:gd name="T11" fmla="*/ 173 h 276"/>
                <a:gd name="T12" fmla="*/ 135 w 212"/>
                <a:gd name="T13" fmla="*/ 6 h 276"/>
                <a:gd name="T14" fmla="*/ 77 w 212"/>
                <a:gd name="T15" fmla="*/ 0 h 276"/>
                <a:gd name="T16" fmla="*/ 0 w 212"/>
                <a:gd name="T17" fmla="*/ 270 h 276"/>
                <a:gd name="T18" fmla="*/ 58 w 212"/>
                <a:gd name="T19" fmla="*/ 270 h 276"/>
                <a:gd name="T20" fmla="*/ 71 w 212"/>
                <a:gd name="T21" fmla="*/ 212 h 276"/>
                <a:gd name="T22" fmla="*/ 142 w 212"/>
                <a:gd name="T23" fmla="*/ 218 h 276"/>
                <a:gd name="T24" fmla="*/ 155 w 212"/>
                <a:gd name="T25" fmla="*/ 276 h 276"/>
                <a:gd name="T26" fmla="*/ 212 w 212"/>
                <a:gd name="T27" fmla="*/ 276 h 276"/>
                <a:gd name="T28" fmla="*/ 135 w 212"/>
                <a:gd name="T29" fmla="*/ 6 h 276"/>
                <a:gd name="T30" fmla="*/ 135 w 212"/>
                <a:gd name="T31" fmla="*/ 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2" h="276">
                  <a:moveTo>
                    <a:pt x="84" y="173"/>
                  </a:moveTo>
                  <a:lnTo>
                    <a:pt x="103" y="77"/>
                  </a:lnTo>
                  <a:lnTo>
                    <a:pt x="110" y="77"/>
                  </a:lnTo>
                  <a:lnTo>
                    <a:pt x="129" y="173"/>
                  </a:lnTo>
                  <a:lnTo>
                    <a:pt x="84" y="173"/>
                  </a:lnTo>
                  <a:lnTo>
                    <a:pt x="84" y="173"/>
                  </a:lnTo>
                  <a:close/>
                  <a:moveTo>
                    <a:pt x="135" y="6"/>
                  </a:moveTo>
                  <a:lnTo>
                    <a:pt x="77" y="0"/>
                  </a:lnTo>
                  <a:lnTo>
                    <a:pt x="0" y="270"/>
                  </a:lnTo>
                  <a:lnTo>
                    <a:pt x="58" y="270"/>
                  </a:lnTo>
                  <a:lnTo>
                    <a:pt x="71" y="212"/>
                  </a:lnTo>
                  <a:lnTo>
                    <a:pt x="142" y="218"/>
                  </a:lnTo>
                  <a:lnTo>
                    <a:pt x="155" y="276"/>
                  </a:lnTo>
                  <a:lnTo>
                    <a:pt x="212" y="276"/>
                  </a:lnTo>
                  <a:lnTo>
                    <a:pt x="135" y="6"/>
                  </a:lnTo>
                  <a:lnTo>
                    <a:pt x="13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4">
            <a:extLst>
              <a:ext uri="{FF2B5EF4-FFF2-40B4-BE49-F238E27FC236}">
                <a16:creationId xmlns:a16="http://schemas.microsoft.com/office/drawing/2014/main" id="{FFB44D17-C88F-46A0-ABFC-BD56A774FE8A}"/>
              </a:ext>
            </a:extLst>
          </p:cNvPr>
          <p:cNvGrpSpPr/>
          <p:nvPr/>
        </p:nvGrpSpPr>
        <p:grpSpPr>
          <a:xfrm>
            <a:off x="3318436" y="2500253"/>
            <a:ext cx="2070768" cy="2291526"/>
            <a:chOff x="4629537" y="2090325"/>
            <a:chExt cx="3268334" cy="3502770"/>
          </a:xfrm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6543A0AD-E209-4628-8C0C-FCFD2E822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537" y="2090325"/>
              <a:ext cx="1645659" cy="3502770"/>
            </a:xfrm>
            <a:custGeom>
              <a:avLst/>
              <a:gdLst>
                <a:gd name="T0" fmla="*/ 1432 w 1432"/>
                <a:gd name="T1" fmla="*/ 1492 h 3048"/>
                <a:gd name="T2" fmla="*/ 231 w 1432"/>
                <a:gd name="T3" fmla="*/ 0 h 3048"/>
                <a:gd name="T4" fmla="*/ 19 w 1432"/>
                <a:gd name="T5" fmla="*/ 39 h 3048"/>
                <a:gd name="T6" fmla="*/ 19 w 1432"/>
                <a:gd name="T7" fmla="*/ 379 h 3048"/>
                <a:gd name="T8" fmla="*/ 854 w 1432"/>
                <a:gd name="T9" fmla="*/ 1486 h 3048"/>
                <a:gd name="T10" fmla="*/ 860 w 1432"/>
                <a:gd name="T11" fmla="*/ 1499 h 3048"/>
                <a:gd name="T12" fmla="*/ 334 w 1432"/>
                <a:gd name="T13" fmla="*/ 2206 h 3048"/>
                <a:gd name="T14" fmla="*/ 334 w 1432"/>
                <a:gd name="T15" fmla="*/ 2206 h 3048"/>
                <a:gd name="T16" fmla="*/ 51 w 1432"/>
                <a:gd name="T17" fmla="*/ 2585 h 3048"/>
                <a:gd name="T18" fmla="*/ 0 w 1432"/>
                <a:gd name="T19" fmla="*/ 3016 h 3048"/>
                <a:gd name="T20" fmla="*/ 199 w 1432"/>
                <a:gd name="T21" fmla="*/ 3048 h 3048"/>
                <a:gd name="T22" fmla="*/ 1432 w 1432"/>
                <a:gd name="T23" fmla="*/ 1492 h 3048"/>
                <a:gd name="T24" fmla="*/ 1432 w 1432"/>
                <a:gd name="T25" fmla="*/ 1492 h 3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3048">
                  <a:moveTo>
                    <a:pt x="1432" y="1492"/>
                  </a:moveTo>
                  <a:lnTo>
                    <a:pt x="231" y="0"/>
                  </a:lnTo>
                  <a:lnTo>
                    <a:pt x="19" y="39"/>
                  </a:lnTo>
                  <a:lnTo>
                    <a:pt x="19" y="379"/>
                  </a:lnTo>
                  <a:lnTo>
                    <a:pt x="854" y="1486"/>
                  </a:lnTo>
                  <a:lnTo>
                    <a:pt x="860" y="1499"/>
                  </a:lnTo>
                  <a:lnTo>
                    <a:pt x="334" y="2206"/>
                  </a:lnTo>
                  <a:lnTo>
                    <a:pt x="334" y="2206"/>
                  </a:lnTo>
                  <a:lnTo>
                    <a:pt x="51" y="2585"/>
                  </a:lnTo>
                  <a:lnTo>
                    <a:pt x="0" y="3016"/>
                  </a:lnTo>
                  <a:lnTo>
                    <a:pt x="199" y="3048"/>
                  </a:lnTo>
                  <a:lnTo>
                    <a:pt x="1432" y="1492"/>
                  </a:lnTo>
                  <a:lnTo>
                    <a:pt x="1432" y="1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156837DB-234E-4290-85D2-B97606579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373" y="2120206"/>
              <a:ext cx="1587049" cy="3444161"/>
            </a:xfrm>
            <a:custGeom>
              <a:avLst/>
              <a:gdLst>
                <a:gd name="T0" fmla="*/ 0 w 1381"/>
                <a:gd name="T1" fmla="*/ 2971 h 2997"/>
                <a:gd name="T2" fmla="*/ 51 w 1381"/>
                <a:gd name="T3" fmla="*/ 2572 h 2997"/>
                <a:gd name="T4" fmla="*/ 867 w 1381"/>
                <a:gd name="T5" fmla="*/ 1473 h 2997"/>
                <a:gd name="T6" fmla="*/ 19 w 1381"/>
                <a:gd name="T7" fmla="*/ 347 h 2997"/>
                <a:gd name="T8" fmla="*/ 26 w 1381"/>
                <a:gd name="T9" fmla="*/ 32 h 2997"/>
                <a:gd name="T10" fmla="*/ 199 w 1381"/>
                <a:gd name="T11" fmla="*/ 0 h 2997"/>
                <a:gd name="T12" fmla="*/ 1381 w 1381"/>
                <a:gd name="T13" fmla="*/ 1466 h 2997"/>
                <a:gd name="T14" fmla="*/ 173 w 1381"/>
                <a:gd name="T15" fmla="*/ 2997 h 2997"/>
                <a:gd name="T16" fmla="*/ 0 w 1381"/>
                <a:gd name="T17" fmla="*/ 2971 h 2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1" h="2997">
                  <a:moveTo>
                    <a:pt x="0" y="2971"/>
                  </a:moveTo>
                  <a:lnTo>
                    <a:pt x="51" y="2572"/>
                  </a:lnTo>
                  <a:lnTo>
                    <a:pt x="867" y="1473"/>
                  </a:lnTo>
                  <a:lnTo>
                    <a:pt x="19" y="347"/>
                  </a:lnTo>
                  <a:lnTo>
                    <a:pt x="26" y="32"/>
                  </a:lnTo>
                  <a:lnTo>
                    <a:pt x="199" y="0"/>
                  </a:lnTo>
                  <a:lnTo>
                    <a:pt x="1381" y="1466"/>
                  </a:lnTo>
                  <a:lnTo>
                    <a:pt x="173" y="2997"/>
                  </a:lnTo>
                  <a:lnTo>
                    <a:pt x="0" y="2971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94849A55-B9CE-468E-B9F0-39985C3B7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003" y="2090325"/>
              <a:ext cx="3002868" cy="1751384"/>
            </a:xfrm>
            <a:custGeom>
              <a:avLst/>
              <a:gdLst>
                <a:gd name="T0" fmla="*/ 1201 w 2613"/>
                <a:gd name="T1" fmla="*/ 1492 h 1524"/>
                <a:gd name="T2" fmla="*/ 0 w 2613"/>
                <a:gd name="T3" fmla="*/ 0 h 1524"/>
                <a:gd name="T4" fmla="*/ 1548 w 2613"/>
                <a:gd name="T5" fmla="*/ 373 h 1524"/>
                <a:gd name="T6" fmla="*/ 2613 w 2613"/>
                <a:gd name="T7" fmla="*/ 1524 h 1524"/>
                <a:gd name="T8" fmla="*/ 1201 w 2613"/>
                <a:gd name="T9" fmla="*/ 1492 h 1524"/>
                <a:gd name="T10" fmla="*/ 1201 w 2613"/>
                <a:gd name="T11" fmla="*/ 1492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3" h="1524">
                  <a:moveTo>
                    <a:pt x="1201" y="1492"/>
                  </a:moveTo>
                  <a:lnTo>
                    <a:pt x="0" y="0"/>
                  </a:lnTo>
                  <a:lnTo>
                    <a:pt x="1548" y="373"/>
                  </a:lnTo>
                  <a:lnTo>
                    <a:pt x="2613" y="1524"/>
                  </a:lnTo>
                  <a:lnTo>
                    <a:pt x="1201" y="1492"/>
                  </a:lnTo>
                  <a:lnTo>
                    <a:pt x="1201" y="1492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32">
              <a:extLst>
                <a:ext uri="{FF2B5EF4-FFF2-40B4-BE49-F238E27FC236}">
                  <a16:creationId xmlns:a16="http://schemas.microsoft.com/office/drawing/2014/main" id="{0F98DA3A-4301-41F2-A5B5-AB725D198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8228" y="3804936"/>
              <a:ext cx="3039643" cy="1788159"/>
            </a:xfrm>
            <a:custGeom>
              <a:avLst/>
              <a:gdLst>
                <a:gd name="T0" fmla="*/ 1233 w 2645"/>
                <a:gd name="T1" fmla="*/ 0 h 1556"/>
                <a:gd name="T2" fmla="*/ 2645 w 2645"/>
                <a:gd name="T3" fmla="*/ 32 h 1556"/>
                <a:gd name="T4" fmla="*/ 1971 w 2645"/>
                <a:gd name="T5" fmla="*/ 785 h 1556"/>
                <a:gd name="T6" fmla="*/ 1573 w 2645"/>
                <a:gd name="T7" fmla="*/ 1228 h 1556"/>
                <a:gd name="T8" fmla="*/ 0 w 2645"/>
                <a:gd name="T9" fmla="*/ 1556 h 1556"/>
                <a:gd name="T10" fmla="*/ 1233 w 2645"/>
                <a:gd name="T11" fmla="*/ 0 h 1556"/>
                <a:gd name="T12" fmla="*/ 1233 w 2645"/>
                <a:gd name="T13" fmla="*/ 0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5" h="1556">
                  <a:moveTo>
                    <a:pt x="1233" y="0"/>
                  </a:moveTo>
                  <a:lnTo>
                    <a:pt x="2645" y="32"/>
                  </a:lnTo>
                  <a:lnTo>
                    <a:pt x="1971" y="785"/>
                  </a:lnTo>
                  <a:lnTo>
                    <a:pt x="1573" y="1228"/>
                  </a:lnTo>
                  <a:lnTo>
                    <a:pt x="0" y="1556"/>
                  </a:lnTo>
                  <a:lnTo>
                    <a:pt x="1233" y="0"/>
                  </a:lnTo>
                  <a:lnTo>
                    <a:pt x="1233" y="0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42">
              <a:extLst>
                <a:ext uri="{FF2B5EF4-FFF2-40B4-BE49-F238E27FC236}">
                  <a16:creationId xmlns:a16="http://schemas.microsoft.com/office/drawing/2014/main" id="{5ACC8439-B764-4843-9120-2C3B1C56A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7933" y="3613020"/>
              <a:ext cx="221796" cy="347059"/>
            </a:xfrm>
            <a:custGeom>
              <a:avLst/>
              <a:gdLst>
                <a:gd name="T0" fmla="*/ 9 w 30"/>
                <a:gd name="T1" fmla="*/ 39 h 47"/>
                <a:gd name="T2" fmla="*/ 10 w 30"/>
                <a:gd name="T3" fmla="*/ 26 h 47"/>
                <a:gd name="T4" fmla="*/ 16 w 30"/>
                <a:gd name="T5" fmla="*/ 26 h 47"/>
                <a:gd name="T6" fmla="*/ 20 w 30"/>
                <a:gd name="T7" fmla="*/ 28 h 47"/>
                <a:gd name="T8" fmla="*/ 21 w 30"/>
                <a:gd name="T9" fmla="*/ 33 h 47"/>
                <a:gd name="T10" fmla="*/ 20 w 30"/>
                <a:gd name="T11" fmla="*/ 38 h 47"/>
                <a:gd name="T12" fmla="*/ 16 w 30"/>
                <a:gd name="T13" fmla="*/ 40 h 47"/>
                <a:gd name="T14" fmla="*/ 9 w 30"/>
                <a:gd name="T15" fmla="*/ 39 h 47"/>
                <a:gd name="T16" fmla="*/ 10 w 30"/>
                <a:gd name="T17" fmla="*/ 20 h 47"/>
                <a:gd name="T18" fmla="*/ 10 w 30"/>
                <a:gd name="T19" fmla="*/ 7 h 47"/>
                <a:gd name="T20" fmla="*/ 14 w 30"/>
                <a:gd name="T21" fmla="*/ 8 h 47"/>
                <a:gd name="T22" fmla="*/ 19 w 30"/>
                <a:gd name="T23" fmla="*/ 9 h 47"/>
                <a:gd name="T24" fmla="*/ 20 w 30"/>
                <a:gd name="T25" fmla="*/ 14 h 47"/>
                <a:gd name="T26" fmla="*/ 19 w 30"/>
                <a:gd name="T27" fmla="*/ 19 h 47"/>
                <a:gd name="T28" fmla="*/ 15 w 30"/>
                <a:gd name="T29" fmla="*/ 20 h 47"/>
                <a:gd name="T30" fmla="*/ 10 w 30"/>
                <a:gd name="T31" fmla="*/ 20 h 47"/>
                <a:gd name="T32" fmla="*/ 15 w 30"/>
                <a:gd name="T33" fmla="*/ 0 h 47"/>
                <a:gd name="T34" fmla="*/ 1 w 30"/>
                <a:gd name="T35" fmla="*/ 0 h 47"/>
                <a:gd name="T36" fmla="*/ 0 w 30"/>
                <a:gd name="T37" fmla="*/ 46 h 47"/>
                <a:gd name="T38" fmla="*/ 15 w 30"/>
                <a:gd name="T39" fmla="*/ 47 h 47"/>
                <a:gd name="T40" fmla="*/ 26 w 30"/>
                <a:gd name="T41" fmla="*/ 44 h 47"/>
                <a:gd name="T42" fmla="*/ 30 w 30"/>
                <a:gd name="T43" fmla="*/ 34 h 47"/>
                <a:gd name="T44" fmla="*/ 29 w 30"/>
                <a:gd name="T45" fmla="*/ 27 h 47"/>
                <a:gd name="T46" fmla="*/ 23 w 30"/>
                <a:gd name="T47" fmla="*/ 23 h 47"/>
                <a:gd name="T48" fmla="*/ 28 w 30"/>
                <a:gd name="T49" fmla="*/ 19 h 47"/>
                <a:gd name="T50" fmla="*/ 29 w 30"/>
                <a:gd name="T51" fmla="*/ 14 h 47"/>
                <a:gd name="T52" fmla="*/ 26 w 30"/>
                <a:gd name="T53" fmla="*/ 4 h 47"/>
                <a:gd name="T54" fmla="*/ 15 w 30"/>
                <a:gd name="T5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" h="47">
                  <a:moveTo>
                    <a:pt x="9" y="39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8" y="26"/>
                    <a:pt x="20" y="27"/>
                    <a:pt x="20" y="28"/>
                  </a:cubicBezTo>
                  <a:cubicBezTo>
                    <a:pt x="21" y="29"/>
                    <a:pt x="21" y="31"/>
                    <a:pt x="21" y="33"/>
                  </a:cubicBezTo>
                  <a:cubicBezTo>
                    <a:pt x="21" y="35"/>
                    <a:pt x="21" y="37"/>
                    <a:pt x="20" y="38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10" y="20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8"/>
                    <a:pt x="19" y="9"/>
                  </a:cubicBezTo>
                  <a:cubicBezTo>
                    <a:pt x="20" y="10"/>
                    <a:pt x="20" y="12"/>
                    <a:pt x="20" y="14"/>
                  </a:cubicBezTo>
                  <a:cubicBezTo>
                    <a:pt x="20" y="16"/>
                    <a:pt x="20" y="18"/>
                    <a:pt x="19" y="19"/>
                  </a:cubicBezTo>
                  <a:cubicBezTo>
                    <a:pt x="18" y="19"/>
                    <a:pt x="16" y="20"/>
                    <a:pt x="15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7"/>
                    <a:pt x="24" y="46"/>
                    <a:pt x="26" y="44"/>
                  </a:cubicBezTo>
                  <a:cubicBezTo>
                    <a:pt x="29" y="42"/>
                    <a:pt x="30" y="38"/>
                    <a:pt x="30" y="34"/>
                  </a:cubicBezTo>
                  <a:cubicBezTo>
                    <a:pt x="30" y="31"/>
                    <a:pt x="30" y="29"/>
                    <a:pt x="29" y="27"/>
                  </a:cubicBezTo>
                  <a:cubicBezTo>
                    <a:pt x="28" y="25"/>
                    <a:pt x="26" y="24"/>
                    <a:pt x="23" y="23"/>
                  </a:cubicBezTo>
                  <a:cubicBezTo>
                    <a:pt x="25" y="22"/>
                    <a:pt x="27" y="21"/>
                    <a:pt x="28" y="19"/>
                  </a:cubicBezTo>
                  <a:cubicBezTo>
                    <a:pt x="29" y="18"/>
                    <a:pt x="29" y="16"/>
                    <a:pt x="29" y="14"/>
                  </a:cubicBezTo>
                  <a:cubicBezTo>
                    <a:pt x="29" y="9"/>
                    <a:pt x="28" y="6"/>
                    <a:pt x="26" y="4"/>
                  </a:cubicBezTo>
                  <a:cubicBezTo>
                    <a:pt x="23" y="2"/>
                    <a:pt x="19" y="1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8" name="组合 3">
            <a:extLst>
              <a:ext uri="{FF2B5EF4-FFF2-40B4-BE49-F238E27FC236}">
                <a16:creationId xmlns:a16="http://schemas.microsoft.com/office/drawing/2014/main" id="{576716D4-AA4D-46A0-B647-F9663E6A30E6}"/>
              </a:ext>
            </a:extLst>
          </p:cNvPr>
          <p:cNvGrpSpPr/>
          <p:nvPr/>
        </p:nvGrpSpPr>
        <p:grpSpPr>
          <a:xfrm>
            <a:off x="4463355" y="2423377"/>
            <a:ext cx="2141396" cy="2465948"/>
            <a:chOff x="5337446" y="1950123"/>
            <a:chExt cx="3379807" cy="3769386"/>
          </a:xfrm>
        </p:grpSpPr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DE962120-13C8-4C9F-A571-8BA2AE87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446" y="1950123"/>
              <a:ext cx="1911125" cy="3769384"/>
            </a:xfrm>
            <a:custGeom>
              <a:avLst/>
              <a:gdLst>
                <a:gd name="T0" fmla="*/ 1663 w 1663"/>
                <a:gd name="T1" fmla="*/ 1601 h 3280"/>
                <a:gd name="T2" fmla="*/ 257 w 1663"/>
                <a:gd name="T3" fmla="*/ 0 h 3280"/>
                <a:gd name="T4" fmla="*/ 13 w 1663"/>
                <a:gd name="T5" fmla="*/ 45 h 3280"/>
                <a:gd name="T6" fmla="*/ 13 w 1663"/>
                <a:gd name="T7" fmla="*/ 411 h 3280"/>
                <a:gd name="T8" fmla="*/ 996 w 1663"/>
                <a:gd name="T9" fmla="*/ 1608 h 3280"/>
                <a:gd name="T10" fmla="*/ 0 w 1663"/>
                <a:gd name="T11" fmla="*/ 2849 h 3280"/>
                <a:gd name="T12" fmla="*/ 0 w 1663"/>
                <a:gd name="T13" fmla="*/ 3241 h 3280"/>
                <a:gd name="T14" fmla="*/ 238 w 1663"/>
                <a:gd name="T15" fmla="*/ 3280 h 3280"/>
                <a:gd name="T16" fmla="*/ 1663 w 1663"/>
                <a:gd name="T17" fmla="*/ 1601 h 3280"/>
                <a:gd name="T18" fmla="*/ 1663 w 1663"/>
                <a:gd name="T19" fmla="*/ 1601 h 3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3" h="3280">
                  <a:moveTo>
                    <a:pt x="1663" y="1601"/>
                  </a:moveTo>
                  <a:lnTo>
                    <a:pt x="257" y="0"/>
                  </a:lnTo>
                  <a:lnTo>
                    <a:pt x="13" y="45"/>
                  </a:lnTo>
                  <a:lnTo>
                    <a:pt x="13" y="411"/>
                  </a:lnTo>
                  <a:lnTo>
                    <a:pt x="996" y="1608"/>
                  </a:lnTo>
                  <a:lnTo>
                    <a:pt x="0" y="2849"/>
                  </a:lnTo>
                  <a:lnTo>
                    <a:pt x="0" y="3241"/>
                  </a:lnTo>
                  <a:lnTo>
                    <a:pt x="238" y="3280"/>
                  </a:lnTo>
                  <a:lnTo>
                    <a:pt x="1663" y="1601"/>
                  </a:lnTo>
                  <a:lnTo>
                    <a:pt x="1663" y="1601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860F0BC3-5516-4C70-B088-C5597E17A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325" y="1980001"/>
              <a:ext cx="1852514" cy="3709626"/>
            </a:xfrm>
            <a:custGeom>
              <a:avLst/>
              <a:gdLst>
                <a:gd name="T0" fmla="*/ 0 w 1612"/>
                <a:gd name="T1" fmla="*/ 3196 h 3228"/>
                <a:gd name="T2" fmla="*/ 0 w 1612"/>
                <a:gd name="T3" fmla="*/ 2836 h 3228"/>
                <a:gd name="T4" fmla="*/ 1002 w 1612"/>
                <a:gd name="T5" fmla="*/ 1582 h 3228"/>
                <a:gd name="T6" fmla="*/ 6 w 1612"/>
                <a:gd name="T7" fmla="*/ 379 h 3228"/>
                <a:gd name="T8" fmla="*/ 13 w 1612"/>
                <a:gd name="T9" fmla="*/ 38 h 3228"/>
                <a:gd name="T10" fmla="*/ 218 w 1612"/>
                <a:gd name="T11" fmla="*/ 0 h 3228"/>
                <a:gd name="T12" fmla="*/ 1612 w 1612"/>
                <a:gd name="T13" fmla="*/ 1575 h 3228"/>
                <a:gd name="T14" fmla="*/ 199 w 1612"/>
                <a:gd name="T15" fmla="*/ 3228 h 3228"/>
                <a:gd name="T16" fmla="*/ 0 w 1612"/>
                <a:gd name="T17" fmla="*/ 3196 h 3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2" h="3228">
                  <a:moveTo>
                    <a:pt x="0" y="3196"/>
                  </a:moveTo>
                  <a:lnTo>
                    <a:pt x="0" y="2836"/>
                  </a:lnTo>
                  <a:lnTo>
                    <a:pt x="1002" y="1582"/>
                  </a:lnTo>
                  <a:lnTo>
                    <a:pt x="6" y="379"/>
                  </a:lnTo>
                  <a:lnTo>
                    <a:pt x="13" y="38"/>
                  </a:lnTo>
                  <a:lnTo>
                    <a:pt x="218" y="0"/>
                  </a:lnTo>
                  <a:lnTo>
                    <a:pt x="1612" y="1575"/>
                  </a:lnTo>
                  <a:lnTo>
                    <a:pt x="199" y="3228"/>
                  </a:lnTo>
                  <a:lnTo>
                    <a:pt x="0" y="3196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168C5CFA-DB33-448D-93C8-E3141C560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791" y="1950123"/>
              <a:ext cx="3084462" cy="1884692"/>
            </a:xfrm>
            <a:custGeom>
              <a:avLst/>
              <a:gdLst>
                <a:gd name="T0" fmla="*/ 1406 w 2684"/>
                <a:gd name="T1" fmla="*/ 1601 h 1640"/>
                <a:gd name="T2" fmla="*/ 0 w 2684"/>
                <a:gd name="T3" fmla="*/ 0 h 1640"/>
                <a:gd name="T4" fmla="*/ 1477 w 2684"/>
                <a:gd name="T5" fmla="*/ 424 h 1640"/>
                <a:gd name="T6" fmla="*/ 2684 w 2684"/>
                <a:gd name="T7" fmla="*/ 1640 h 1640"/>
                <a:gd name="T8" fmla="*/ 1406 w 2684"/>
                <a:gd name="T9" fmla="*/ 1601 h 1640"/>
                <a:gd name="T10" fmla="*/ 1406 w 2684"/>
                <a:gd name="T11" fmla="*/ 1601 h 1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4" h="1640">
                  <a:moveTo>
                    <a:pt x="1406" y="1601"/>
                  </a:moveTo>
                  <a:lnTo>
                    <a:pt x="0" y="0"/>
                  </a:lnTo>
                  <a:lnTo>
                    <a:pt x="1477" y="424"/>
                  </a:lnTo>
                  <a:lnTo>
                    <a:pt x="2684" y="1640"/>
                  </a:lnTo>
                  <a:lnTo>
                    <a:pt x="1406" y="1601"/>
                  </a:lnTo>
                  <a:lnTo>
                    <a:pt x="1406" y="1601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F31493D5-8FF4-4AE1-9715-11786FF3A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957" y="3789997"/>
              <a:ext cx="3106296" cy="1929512"/>
            </a:xfrm>
            <a:custGeom>
              <a:avLst/>
              <a:gdLst>
                <a:gd name="T0" fmla="*/ 1425 w 2703"/>
                <a:gd name="T1" fmla="*/ 0 h 1679"/>
                <a:gd name="T2" fmla="*/ 2703 w 2703"/>
                <a:gd name="T3" fmla="*/ 39 h 1679"/>
                <a:gd name="T4" fmla="*/ 1939 w 2703"/>
                <a:gd name="T5" fmla="*/ 843 h 1679"/>
                <a:gd name="T6" fmla="*/ 1502 w 2703"/>
                <a:gd name="T7" fmla="*/ 1306 h 1679"/>
                <a:gd name="T8" fmla="*/ 0 w 2703"/>
                <a:gd name="T9" fmla="*/ 1679 h 1679"/>
                <a:gd name="T10" fmla="*/ 1425 w 2703"/>
                <a:gd name="T11" fmla="*/ 0 h 1679"/>
                <a:gd name="T12" fmla="*/ 1425 w 2703"/>
                <a:gd name="T13" fmla="*/ 0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3" h="1679">
                  <a:moveTo>
                    <a:pt x="1425" y="0"/>
                  </a:moveTo>
                  <a:lnTo>
                    <a:pt x="2703" y="39"/>
                  </a:lnTo>
                  <a:lnTo>
                    <a:pt x="1939" y="843"/>
                  </a:lnTo>
                  <a:lnTo>
                    <a:pt x="1502" y="1306"/>
                  </a:lnTo>
                  <a:lnTo>
                    <a:pt x="0" y="1679"/>
                  </a:lnTo>
                  <a:lnTo>
                    <a:pt x="1425" y="0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43">
              <a:extLst>
                <a:ext uri="{FF2B5EF4-FFF2-40B4-BE49-F238E27FC236}">
                  <a16:creationId xmlns:a16="http://schemas.microsoft.com/office/drawing/2014/main" id="{15DA14DE-8860-4373-84DD-2737BFA51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3970" y="3576245"/>
              <a:ext cx="235587" cy="376938"/>
            </a:xfrm>
            <a:custGeom>
              <a:avLst/>
              <a:gdLst>
                <a:gd name="T0" fmla="*/ 17 w 32"/>
                <a:gd name="T1" fmla="*/ 1 h 51"/>
                <a:gd name="T2" fmla="*/ 5 w 32"/>
                <a:gd name="T3" fmla="*/ 5 h 51"/>
                <a:gd name="T4" fmla="*/ 0 w 32"/>
                <a:gd name="T5" fmla="*/ 18 h 51"/>
                <a:gd name="T6" fmla="*/ 0 w 32"/>
                <a:gd name="T7" fmla="*/ 33 h 51"/>
                <a:gd name="T8" fmla="*/ 4 w 32"/>
                <a:gd name="T9" fmla="*/ 46 h 51"/>
                <a:gd name="T10" fmla="*/ 16 w 32"/>
                <a:gd name="T11" fmla="*/ 51 h 51"/>
                <a:gd name="T12" fmla="*/ 28 w 32"/>
                <a:gd name="T13" fmla="*/ 48 h 51"/>
                <a:gd name="T14" fmla="*/ 32 w 32"/>
                <a:gd name="T15" fmla="*/ 35 h 51"/>
                <a:gd name="T16" fmla="*/ 32 w 32"/>
                <a:gd name="T17" fmla="*/ 35 h 51"/>
                <a:gd name="T18" fmla="*/ 23 w 32"/>
                <a:gd name="T19" fmla="*/ 35 h 51"/>
                <a:gd name="T20" fmla="*/ 21 w 32"/>
                <a:gd name="T21" fmla="*/ 42 h 51"/>
                <a:gd name="T22" fmla="*/ 17 w 32"/>
                <a:gd name="T23" fmla="*/ 44 h 51"/>
                <a:gd name="T24" fmla="*/ 11 w 32"/>
                <a:gd name="T25" fmla="*/ 41 h 51"/>
                <a:gd name="T26" fmla="*/ 10 w 32"/>
                <a:gd name="T27" fmla="*/ 33 h 51"/>
                <a:gd name="T28" fmla="*/ 10 w 32"/>
                <a:gd name="T29" fmla="*/ 18 h 51"/>
                <a:gd name="T30" fmla="*/ 12 w 32"/>
                <a:gd name="T31" fmla="*/ 11 h 51"/>
                <a:gd name="T32" fmla="*/ 17 w 32"/>
                <a:gd name="T33" fmla="*/ 8 h 51"/>
                <a:gd name="T34" fmla="*/ 22 w 32"/>
                <a:gd name="T35" fmla="*/ 11 h 51"/>
                <a:gd name="T36" fmla="*/ 23 w 32"/>
                <a:gd name="T37" fmla="*/ 18 h 51"/>
                <a:gd name="T38" fmla="*/ 32 w 32"/>
                <a:gd name="T39" fmla="*/ 18 h 51"/>
                <a:gd name="T40" fmla="*/ 32 w 32"/>
                <a:gd name="T41" fmla="*/ 18 h 51"/>
                <a:gd name="T42" fmla="*/ 29 w 32"/>
                <a:gd name="T43" fmla="*/ 5 h 51"/>
                <a:gd name="T44" fmla="*/ 17 w 32"/>
                <a:gd name="T4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51">
                  <a:moveTo>
                    <a:pt x="17" y="1"/>
                  </a:move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8"/>
                    <a:pt x="1" y="43"/>
                    <a:pt x="4" y="46"/>
                  </a:cubicBezTo>
                  <a:cubicBezTo>
                    <a:pt x="7" y="49"/>
                    <a:pt x="11" y="51"/>
                    <a:pt x="16" y="51"/>
                  </a:cubicBezTo>
                  <a:cubicBezTo>
                    <a:pt x="21" y="51"/>
                    <a:pt x="25" y="50"/>
                    <a:pt x="28" y="48"/>
                  </a:cubicBezTo>
                  <a:cubicBezTo>
                    <a:pt x="31" y="45"/>
                    <a:pt x="32" y="41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8"/>
                    <a:pt x="22" y="40"/>
                    <a:pt x="21" y="42"/>
                  </a:cubicBezTo>
                  <a:cubicBezTo>
                    <a:pt x="21" y="43"/>
                    <a:pt x="19" y="44"/>
                    <a:pt x="17" y="44"/>
                  </a:cubicBezTo>
                  <a:cubicBezTo>
                    <a:pt x="14" y="43"/>
                    <a:pt x="12" y="43"/>
                    <a:pt x="11" y="41"/>
                  </a:cubicBezTo>
                  <a:cubicBezTo>
                    <a:pt x="10" y="39"/>
                    <a:pt x="9" y="36"/>
                    <a:pt x="10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5"/>
                    <a:pt x="11" y="12"/>
                    <a:pt x="12" y="11"/>
                  </a:cubicBezTo>
                  <a:cubicBezTo>
                    <a:pt x="13" y="9"/>
                    <a:pt x="15" y="8"/>
                    <a:pt x="17" y="8"/>
                  </a:cubicBezTo>
                  <a:cubicBezTo>
                    <a:pt x="19" y="8"/>
                    <a:pt x="21" y="9"/>
                    <a:pt x="22" y="11"/>
                  </a:cubicBezTo>
                  <a:cubicBezTo>
                    <a:pt x="23" y="12"/>
                    <a:pt x="23" y="14"/>
                    <a:pt x="23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2"/>
                    <a:pt x="31" y="8"/>
                    <a:pt x="29" y="5"/>
                  </a:cubicBezTo>
                  <a:cubicBezTo>
                    <a:pt x="26" y="2"/>
                    <a:pt x="22" y="1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7" name="文本框 3">
            <a:extLst>
              <a:ext uri="{FF2B5EF4-FFF2-40B4-BE49-F238E27FC236}">
                <a16:creationId xmlns:a16="http://schemas.microsoft.com/office/drawing/2014/main" id="{B7CBF05F-365F-4B8B-893B-2E3686A02D51}"/>
              </a:ext>
            </a:extLst>
          </p:cNvPr>
          <p:cNvSpPr txBox="1"/>
          <p:nvPr/>
        </p:nvSpPr>
        <p:spPr>
          <a:xfrm>
            <a:off x="6650940" y="3196385"/>
            <a:ext cx="190354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Медицинские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симуляторы для реабилитации на основе ВР технологий </a:t>
            </a:r>
            <a:endParaRPr lang="ru-RU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21094" y="1292715"/>
            <a:ext cx="3143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П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редприятия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, использующие виртуальные симуляторы и тренажеры для обучения персонала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1163523" y="36624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184410" y="2844509"/>
            <a:ext cx="2854960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/>
              <a:t>В</a:t>
            </a:r>
            <a:r>
              <a:rPr lang="ru-RU" dirty="0" smtClean="0"/>
              <a:t>о </a:t>
            </a:r>
            <a:r>
              <a:rPr lang="ru-RU" dirty="0"/>
              <a:t>всей экосистеме устройств виртуальной реальности </a:t>
            </a:r>
            <a:r>
              <a:rPr lang="ru-RU" b="1" dirty="0">
                <a:solidFill>
                  <a:srgbClr val="8F00FF"/>
                </a:solidFill>
              </a:rPr>
              <a:t>практически отсутствуют решения</a:t>
            </a:r>
            <a:r>
              <a:rPr lang="ru-RU" dirty="0"/>
              <a:t>, которые позволили бы управлять положением человека в реальном пространстве во время погружения в виртуальные </a:t>
            </a:r>
            <a:r>
              <a:rPr lang="ru-RU" dirty="0" smtClean="0"/>
              <a:t>сцены</a:t>
            </a: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01716" y="31215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23" y="386073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7;p28"/>
          <p:cNvSpPr txBox="1">
            <a:spLocks/>
          </p:cNvSpPr>
          <p:nvPr/>
        </p:nvSpPr>
        <p:spPr>
          <a:xfrm>
            <a:off x="3039370" y="2844509"/>
            <a:ext cx="2972810" cy="18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06400" indent="-266700">
              <a:buClr>
                <a:schemeClr val="dk1"/>
              </a:buClr>
            </a:pPr>
            <a:r>
              <a:rPr lang="ru-RU" dirty="0" smtClean="0"/>
              <a:t>Наличие такого устройства позволило бы значительно улучшить опыт погружения в виртуальную среду и позволить людям в полной мере ощутить </a:t>
            </a:r>
            <a:r>
              <a:rPr lang="ru-RU" b="1" dirty="0" smtClean="0">
                <a:solidFill>
                  <a:srgbClr val="8F00FF"/>
                </a:solidFill>
              </a:rPr>
              <a:t>изменение положения своего тела, движение и ускорение в реальном мире </a:t>
            </a:r>
          </a:p>
        </p:txBody>
      </p:sp>
      <p:sp>
        <p:nvSpPr>
          <p:cNvPr id="15" name="Google Shape;157;p28"/>
          <p:cNvSpPr txBox="1">
            <a:spLocks/>
          </p:cNvSpPr>
          <p:nvPr/>
        </p:nvSpPr>
        <p:spPr>
          <a:xfrm>
            <a:off x="5815369" y="2844509"/>
            <a:ext cx="2840951" cy="209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06400" indent="-266700">
              <a:buClr>
                <a:schemeClr val="dk1"/>
              </a:buClr>
            </a:pPr>
            <a:r>
              <a:rPr lang="ru-RU" dirty="0" smtClean="0"/>
              <a:t>Недостатки существующих устройств: ограниченные углы поворота, не превышающие 20-30 градусов, </a:t>
            </a:r>
            <a:r>
              <a:rPr lang="ru-RU" b="1" dirty="0" smtClean="0">
                <a:solidFill>
                  <a:srgbClr val="8F00FF"/>
                </a:solidFill>
              </a:rPr>
              <a:t>несовершенство системы биологической обратной связи</a:t>
            </a:r>
          </a:p>
          <a:p>
            <a:pPr marL="0" indent="0">
              <a:buFont typeface="Raleway"/>
              <a:buNone/>
            </a:pPr>
            <a:endParaRPr lang="ru-RU" sz="1400" dirty="0" smtClean="0">
              <a:solidFill>
                <a:srgbClr val="132C40"/>
              </a:solidFill>
            </a:endParaRPr>
          </a:p>
          <a:p>
            <a:pPr marL="101600" indent="0">
              <a:buSzPts val="1800"/>
              <a:buFont typeface="Raleway"/>
              <a:buNone/>
            </a:pPr>
            <a:endParaRPr lang="ru-RU" sz="1400" dirty="0">
              <a:solidFill>
                <a:srgbClr val="132C40"/>
              </a:solidFill>
            </a:endParaRPr>
          </a:p>
        </p:txBody>
      </p:sp>
      <p:pic>
        <p:nvPicPr>
          <p:cNvPr id="1026" name="Picture 2" descr="https://i.pinimg.com/originals/81/e2/32/81e232a59d1913a78de13cb0369f11db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4" r="11990"/>
          <a:stretch/>
        </p:blipFill>
        <p:spPr bwMode="auto">
          <a:xfrm>
            <a:off x="3564797" y="1406684"/>
            <a:ext cx="2046571" cy="1363790"/>
          </a:xfrm>
          <a:prstGeom prst="rect">
            <a:avLst/>
          </a:prstGeom>
          <a:noFill/>
          <a:ln w="28575">
            <a:solidFill>
              <a:srgbClr val="FF2F2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auny-kaminy.ru/wp-content/uploads/5/8/2/582e8819cd525ba004e13879e2713c2a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87" t="1420" r="4245" b="787"/>
          <a:stretch/>
        </p:blipFill>
        <p:spPr bwMode="auto">
          <a:xfrm>
            <a:off x="718661" y="1408186"/>
            <a:ext cx="2042352" cy="1362288"/>
          </a:xfrm>
          <a:prstGeom prst="rect">
            <a:avLst/>
          </a:prstGeom>
          <a:noFill/>
          <a:ln w="28575">
            <a:solidFill>
              <a:srgbClr val="FF2F2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pinimg.com/originals/80/50/b8/8050b83f6c3f0d179077ba3336ecd41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093" y="1408186"/>
            <a:ext cx="2043183" cy="1362288"/>
          </a:xfrm>
          <a:prstGeom prst="rect">
            <a:avLst/>
          </a:prstGeom>
          <a:noFill/>
          <a:ln w="28575">
            <a:solidFill>
              <a:srgbClr val="FF2F2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218621" y="2135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592899" y="5361715"/>
            <a:ext cx="7993200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/>
              <a:t>Параметры платформы:</a:t>
            </a:r>
            <a:br>
              <a:rPr lang="ru-RU" dirty="0"/>
            </a:br>
            <a:r>
              <a:rPr lang="ru-RU" dirty="0"/>
              <a:t>• Максимальная скорость движения колец: 15 об/мин.</a:t>
            </a:r>
            <a:br>
              <a:rPr lang="ru-RU" dirty="0"/>
            </a:br>
            <a:r>
              <a:rPr lang="ru-RU" dirty="0"/>
              <a:t>• Время достижения максимальной скорости движения: не более 10 с.</a:t>
            </a:r>
            <a:br>
              <a:rPr lang="ru-RU" dirty="0"/>
            </a:br>
            <a:r>
              <a:rPr lang="ru-RU" dirty="0"/>
              <a:t>• Вес платформы (без человека): 130кг</a:t>
            </a:r>
            <a:br>
              <a:rPr lang="ru-RU" dirty="0"/>
            </a:br>
            <a:r>
              <a:rPr lang="ru-RU" dirty="0"/>
              <a:t>• Максимальная нагрузка: 150 кг.</a:t>
            </a:r>
            <a:br>
              <a:rPr lang="ru-RU" dirty="0"/>
            </a:br>
            <a:r>
              <a:rPr lang="ru-RU" dirty="0"/>
              <a:t>• Уровень шума: менее 50 дБ.</a:t>
            </a:r>
            <a:br>
              <a:rPr lang="ru-RU" dirty="0"/>
            </a:br>
            <a:r>
              <a:rPr lang="ru-RU" dirty="0"/>
              <a:t>• Материалы конструкции: алюминиевый сплав, сталь, пластик.</a:t>
            </a:r>
            <a:br>
              <a:rPr lang="ru-RU" dirty="0"/>
            </a:br>
            <a:r>
              <a:rPr lang="ru-RU" dirty="0"/>
              <a:t>• Срок службы установки: Не менее 5 лет.</a:t>
            </a:r>
            <a:br>
              <a:rPr lang="ru-RU" dirty="0"/>
            </a:br>
            <a:r>
              <a:rPr lang="ru-RU" dirty="0"/>
              <a:t>• Углы поворота: 360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159772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0721" y="233689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735564" y="156693"/>
            <a:ext cx="497975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ЭЛЕКТРОННЫЙ БЛОК УПРАВЛЕНИЯ МНОГООСЕВОЙ ПЛАТФОРМОЙ ВИРТУАЛЬНОЙ </a:t>
            </a:r>
            <a:r>
              <a:rPr lang="ru-RU" dirty="0" smtClean="0">
                <a:solidFill>
                  <a:schemeClr val="dk1"/>
                </a:solidFill>
              </a:rPr>
              <a:t>РЕАЛЬНОСТИ </a:t>
            </a:r>
            <a:r>
              <a:rPr lang="ru-RU" dirty="0">
                <a:solidFill>
                  <a:schemeClr val="dk1"/>
                </a:solidFill>
              </a:rPr>
              <a:t>С БИОЛОГИЧЕСКОЙ СИСТЕМОЙ ОБРАТНОЙ СВЯЗИ</a:t>
            </a:r>
            <a:endParaRPr lang="ru-RU" dirty="0"/>
          </a:p>
        </p:txBody>
      </p:sp>
      <p:sp>
        <p:nvSpPr>
          <p:cNvPr id="21" name="Прямоугольник 22"/>
          <p:cNvSpPr>
            <a:spLocks noChangeArrowheads="1"/>
          </p:cNvSpPr>
          <p:nvPr/>
        </p:nvSpPr>
        <p:spPr bwMode="auto">
          <a:xfrm>
            <a:off x="4197404" y="1229570"/>
            <a:ext cx="4445000" cy="176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ru-RU" altLang="ru-RU" sz="1600" dirty="0" err="1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UnrealEngine</a:t>
            </a:r>
            <a:endParaRPr lang="ru-RU" altLang="ru-RU" sz="1600" dirty="0">
              <a:solidFill>
                <a:srgbClr val="FF2F2D"/>
              </a:solidFill>
              <a:latin typeface="+mn-lt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ctr" eaLnBrk="1" hangingPunct="1">
              <a:spcAft>
                <a:spcPts val="300"/>
              </a:spcAft>
            </a:pPr>
            <a:r>
              <a:rPr lang="ru-R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Управление капсулой</a:t>
            </a:r>
          </a:p>
          <a:p>
            <a:pPr algn="ctr" eaLnBrk="1" hangingPunct="1">
              <a:spcAft>
                <a:spcPts val="300"/>
              </a:spcAft>
            </a:pPr>
            <a:r>
              <a:rPr lang="en-A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Input</a:t>
            </a:r>
            <a:r>
              <a:rPr lang="ru-R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en-A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output </a:t>
            </a:r>
            <a:r>
              <a:rPr lang="ru-R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интерфейс</a:t>
            </a:r>
          </a:p>
          <a:p>
            <a:pPr algn="ctr" eaLnBrk="1" hangingPunct="1">
              <a:spcAft>
                <a:spcPts val="300"/>
              </a:spcAft>
            </a:pPr>
            <a:r>
              <a:rPr lang="ru-R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Беспроводной протокол</a:t>
            </a:r>
          </a:p>
          <a:p>
            <a:pPr algn="ctr" eaLnBrk="1" hangingPunct="1">
              <a:spcAft>
                <a:spcPts val="300"/>
              </a:spcAft>
            </a:pPr>
            <a:r>
              <a:rPr lang="ru-R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Быстродействие не более 100 </a:t>
            </a:r>
            <a:r>
              <a:rPr lang="ru-RU" altLang="ru-RU" sz="1600" dirty="0" err="1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мс</a:t>
            </a:r>
            <a:r>
              <a:rPr lang="ru-RU" altLang="ru-RU" sz="1600" dirty="0">
                <a:solidFill>
                  <a:srgbClr val="FF2F2D"/>
                </a:solidFill>
                <a:latin typeface="+mn-lt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endParaRPr lang="en-AU" altLang="ru-RU" sz="1600" dirty="0">
              <a:solidFill>
                <a:srgbClr val="FF2F2D"/>
              </a:solidFill>
              <a:latin typeface="+mn-lt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spcAft>
                <a:spcPts val="300"/>
              </a:spcAft>
            </a:pPr>
            <a:endParaRPr lang="ru-RU" altLang="ru-RU" sz="1600" dirty="0">
              <a:solidFill>
                <a:schemeClr val="accent2"/>
              </a:solidFill>
              <a:latin typeface="+mn-lt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>
            <a:off x="7495276" y="1372445"/>
            <a:ext cx="215900" cy="360363"/>
          </a:xfrm>
          <a:prstGeom prst="curvedLeftArrow">
            <a:avLst/>
          </a:prstGeom>
          <a:solidFill>
            <a:srgbClr val="8F00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право стрелка 23"/>
          <p:cNvSpPr/>
          <p:nvPr/>
        </p:nvSpPr>
        <p:spPr>
          <a:xfrm>
            <a:off x="8058065" y="2220626"/>
            <a:ext cx="215900" cy="360362"/>
          </a:xfrm>
          <a:prstGeom prst="curvedLeftArrow">
            <a:avLst/>
          </a:prstGeom>
          <a:solidFill>
            <a:srgbClr val="8F00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Выгнутая влево стрелка 24"/>
          <p:cNvSpPr/>
          <p:nvPr/>
        </p:nvSpPr>
        <p:spPr>
          <a:xfrm>
            <a:off x="5004806" y="1945533"/>
            <a:ext cx="215900" cy="358775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8F00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Видео №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006" y="1265252"/>
            <a:ext cx="3928589" cy="22098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2" y="3644379"/>
            <a:ext cx="1957388" cy="11010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639" y="3644379"/>
            <a:ext cx="1837955" cy="1101031"/>
          </a:xfrm>
          <a:prstGeom prst="rect">
            <a:avLst/>
          </a:prstGeom>
        </p:spPr>
      </p:pic>
      <p:pic>
        <p:nvPicPr>
          <p:cNvPr id="5" name="0001-029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84379" y="2791942"/>
            <a:ext cx="3471015" cy="1952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120604" y="148785"/>
            <a:ext cx="8552341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b="0" i="0" u="none" strike="noStrike" cap="none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6</a:t>
            </a:fld>
            <a:endParaRPr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b="0" i="0" u="none" strike="noStrike" cap="none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b="0" i="0" u="none" strike="noStrike" cap="none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88597" y="1130920"/>
            <a:ext cx="2092417" cy="571500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/>
                </a:solidFill>
                <a:ea typeface="Raleway SemiBold"/>
                <a:cs typeface="Raleway SemiBold"/>
              </a:rPr>
              <a:t>МЫ ПОМОГАЕМ</a:t>
            </a:r>
            <a:endParaRPr lang="ru-RU" dirty="0">
              <a:solidFill>
                <a:schemeClr val="accent3"/>
              </a:solidFill>
              <a:ea typeface="Raleway SemiBold"/>
              <a:cs typeface="Raleway SemiBold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04759" y="1128258"/>
            <a:ext cx="2653691" cy="571500"/>
          </a:xfrm>
          <a:prstGeom prst="roundRect">
            <a:avLst>
              <a:gd name="adj" fmla="val 11334"/>
            </a:avLst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dirty="0">
                <a:solidFill>
                  <a:schemeClr val="dk2"/>
                </a:solidFill>
                <a:ea typeface="Raleway"/>
                <a:cs typeface="Raleway"/>
                <a:sym typeface="Raleway"/>
              </a:rPr>
              <a:t>разработчикам ВР симуляторов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8597" y="1827763"/>
            <a:ext cx="2092417" cy="571500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dirty="0" smtClean="0">
                <a:solidFill>
                  <a:schemeClr val="accent3"/>
                </a:solidFill>
                <a:ea typeface="Raleway SemiBold"/>
                <a:cs typeface="Raleway SemiBold"/>
                <a:sym typeface="Raleway SemiBold"/>
              </a:rPr>
              <a:t>РЕШАТЬ ПРОБЛЕМУ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04759" y="1822438"/>
            <a:ext cx="2653691" cy="1368000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dk2"/>
                </a:solidFill>
                <a:ea typeface="Raleway"/>
                <a:cs typeface="Raleway"/>
                <a:sym typeface="Raleway"/>
              </a:rPr>
              <a:t>управления </a:t>
            </a:r>
            <a:r>
              <a:rPr lang="ru-RU" dirty="0" smtClean="0">
                <a:solidFill>
                  <a:schemeClr val="dk2"/>
                </a:solidFill>
                <a:ea typeface="Raleway"/>
                <a:cs typeface="Raleway"/>
                <a:sym typeface="Raleway"/>
              </a:rPr>
              <a:t>положением </a:t>
            </a:r>
            <a:r>
              <a:rPr lang="ru-RU" dirty="0">
                <a:solidFill>
                  <a:schemeClr val="dk2"/>
                </a:solidFill>
                <a:ea typeface="Raleway"/>
                <a:cs typeface="Raleway"/>
                <a:sym typeface="Raleway"/>
              </a:rPr>
              <a:t>человека в реальном пространстве во время погружения в виртуальные сцены 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8600" y="3321804"/>
            <a:ext cx="2092417" cy="571500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dirty="0" smtClean="0">
                <a:solidFill>
                  <a:schemeClr val="accent3"/>
                </a:solidFill>
                <a:ea typeface="Raleway SemiBold"/>
                <a:cs typeface="Raleway SemiBold"/>
                <a:sym typeface="Raleway SemiBold"/>
              </a:rPr>
              <a:t>С ПОМОЩЬЮ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404759" y="3321803"/>
            <a:ext cx="2653691" cy="1368000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dirty="0">
                <a:solidFill>
                  <a:schemeClr val="dk2"/>
                </a:solidFill>
                <a:ea typeface="Raleway"/>
                <a:cs typeface="Raleway"/>
                <a:sym typeface="Raleway"/>
              </a:rPr>
              <a:t>м</a:t>
            </a:r>
            <a:r>
              <a:rPr lang="ru-RU" dirty="0" err="1">
                <a:solidFill>
                  <a:schemeClr val="dk2"/>
                </a:solidFill>
                <a:ea typeface="Raleway"/>
                <a:cs typeface="Raleway"/>
                <a:sym typeface="Raleway"/>
              </a:rPr>
              <a:t>ногоосевой</a:t>
            </a:r>
            <a:r>
              <a:rPr lang="ru-RU" dirty="0">
                <a:solidFill>
                  <a:schemeClr val="dk2"/>
                </a:solidFill>
                <a:ea typeface="Raleway"/>
                <a:cs typeface="Raleway"/>
                <a:sym typeface="Raleway"/>
              </a:rPr>
              <a:t> платформой виртуальной реальности с биологической системой обратной связи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187121" y="1130920"/>
            <a:ext cx="3485824" cy="568838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/>
                </a:solidFill>
                <a:ea typeface="Raleway SemiBold"/>
                <a:cs typeface="Raleway SemiBold"/>
              </a:rPr>
              <a:t>И ПОЛУЧАТЬ:</a:t>
            </a:r>
            <a:endParaRPr lang="ru-RU" dirty="0">
              <a:solidFill>
                <a:schemeClr val="accent3"/>
              </a:solidFill>
              <a:ea typeface="Raleway SemiBold"/>
              <a:cs typeface="Raleway SemiBold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187121" y="1822440"/>
            <a:ext cx="3485824" cy="2867364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  <a:defRPr/>
            </a:pPr>
            <a:r>
              <a:rPr lang="ru-RU" b="1" dirty="0">
                <a:solidFill>
                  <a:srgbClr val="FCAF17"/>
                </a:solidFill>
                <a:cs typeface="Calibri" pitchFamily="34" charset="0"/>
                <a:sym typeface="Calibri" pitchFamily="34" charset="0"/>
              </a:rPr>
              <a:t>полное</a:t>
            </a:r>
            <a:r>
              <a:rPr lang="ru-RU" dirty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 погружение пользователя</a:t>
            </a:r>
          </a:p>
          <a:p>
            <a:pPr algn="ctr">
              <a:spcAft>
                <a:spcPts val="600"/>
              </a:spcAft>
              <a:defRPr/>
            </a:pPr>
            <a:r>
              <a:rPr lang="ru-RU" dirty="0" smtClean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воздействие </a:t>
            </a:r>
            <a:r>
              <a:rPr lang="ru-RU" dirty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на сенсорные </a:t>
            </a:r>
            <a:r>
              <a:rPr lang="ru-RU" b="1" dirty="0">
                <a:solidFill>
                  <a:srgbClr val="FCAF17"/>
                </a:solidFill>
                <a:cs typeface="Calibri" pitchFamily="34" charset="0"/>
                <a:sym typeface="Calibri" pitchFamily="34" charset="0"/>
              </a:rPr>
              <a:t>сигнальные</a:t>
            </a:r>
            <a:r>
              <a:rPr lang="ru-RU" b="1" dirty="0">
                <a:solidFill>
                  <a:schemeClr val="accent2"/>
                </a:solidFill>
                <a:cs typeface="Calibri" pitchFamily="34" charset="0"/>
                <a:sym typeface="Calibri" pitchFamily="34" charset="0"/>
              </a:rPr>
              <a:t> </a:t>
            </a:r>
            <a:r>
              <a:rPr lang="ru-RU" b="1" dirty="0">
                <a:solidFill>
                  <a:srgbClr val="FCAF17"/>
                </a:solidFill>
                <a:cs typeface="Calibri" pitchFamily="34" charset="0"/>
                <a:sym typeface="Calibri" pitchFamily="34" charset="0"/>
              </a:rPr>
              <a:t>системы</a:t>
            </a:r>
            <a:r>
              <a:rPr lang="ru-RU" dirty="0" smtClean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: </a:t>
            </a:r>
            <a:r>
              <a:rPr lang="ru-RU" dirty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вестибулярную, слуховую, зрительную</a:t>
            </a:r>
          </a:p>
          <a:p>
            <a:pPr algn="ctr">
              <a:spcAft>
                <a:spcPts val="600"/>
              </a:spcAft>
              <a:defRPr/>
            </a:pPr>
            <a:r>
              <a:rPr lang="ru-RU" b="1" dirty="0">
                <a:solidFill>
                  <a:srgbClr val="FCAF17"/>
                </a:solidFill>
                <a:cs typeface="Calibri" pitchFamily="34" charset="0"/>
                <a:sym typeface="Calibri" pitchFamily="34" charset="0"/>
              </a:rPr>
              <a:t>3</a:t>
            </a:r>
            <a:r>
              <a:rPr lang="ru-RU" dirty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 степени свободы, </a:t>
            </a:r>
            <a:r>
              <a:rPr lang="ru-RU" b="1" dirty="0">
                <a:solidFill>
                  <a:srgbClr val="FCAF17"/>
                </a:solidFill>
                <a:cs typeface="Calibri" pitchFamily="34" charset="0"/>
                <a:sym typeface="Calibri" pitchFamily="34" charset="0"/>
              </a:rPr>
              <a:t>360</a:t>
            </a:r>
            <a:r>
              <a:rPr lang="ru-RU" b="1" baseline="30000" dirty="0">
                <a:solidFill>
                  <a:srgbClr val="FCAF17"/>
                </a:solidFill>
                <a:cs typeface="Arial" charset="0"/>
              </a:rPr>
              <a:t>о</a:t>
            </a:r>
            <a:endParaRPr lang="ru-RU" b="1" dirty="0">
              <a:solidFill>
                <a:srgbClr val="FCAF17"/>
              </a:solidFill>
              <a:cs typeface="Calibri" pitchFamily="34" charset="0"/>
              <a:sym typeface="Calibri" pitchFamily="34" charset="0"/>
            </a:endParaRPr>
          </a:p>
          <a:p>
            <a:pPr algn="ctr">
              <a:spcAft>
                <a:spcPts val="600"/>
              </a:spcAft>
              <a:defRPr/>
            </a:pPr>
            <a:r>
              <a:rPr lang="ru-RU" dirty="0" err="1" smtClean="0">
                <a:solidFill>
                  <a:schemeClr val="tx2"/>
                </a:solidFill>
                <a:cs typeface="Calibri" pitchFamily="34" charset="0"/>
                <a:sym typeface="Calibri" pitchFamily="34" charset="0"/>
              </a:rPr>
              <a:t>микрогравитацию</a:t>
            </a:r>
            <a:endParaRPr lang="ru-RU" dirty="0">
              <a:solidFill>
                <a:schemeClr val="tx2"/>
              </a:solidFill>
              <a:cs typeface="Calibri" pitchFamily="34" charset="0"/>
              <a:sym typeface="Calibri" pitchFamily="34" charset="0"/>
            </a:endParaRPr>
          </a:p>
          <a:p>
            <a:pPr algn="ctr"/>
            <a:endParaRPr lang="ru-RU" dirty="0">
              <a:solidFill>
                <a:schemeClr val="accent3"/>
              </a:solidFill>
              <a:ea typeface="Raleway SemiBold"/>
              <a:cs typeface="Raleway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193581" y="321107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193580" y="30884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8101" t="7243" r="4473" b="1351"/>
          <a:stretch/>
        </p:blipFill>
        <p:spPr>
          <a:xfrm>
            <a:off x="138545" y="928255"/>
            <a:ext cx="4239492" cy="37199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84902" y="2102743"/>
            <a:ext cx="4461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В 2022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году оценивался в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7 711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млн.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$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84901" y="1184867"/>
            <a:ext cx="4470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К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2027 году  увеличится на 37,71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% и достигнет отметки в 52 587,75 млн.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$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84902" y="2619617"/>
            <a:ext cx="4488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В 2022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году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в условиях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санкций в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рынок России 1,9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млрд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руб.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Прирост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за год более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83%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84901" y="3447871"/>
            <a:ext cx="446151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Реально достижимый рынок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(2% от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SAM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)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составит 38 млн. руб.*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</a:endParaRPr>
          </a:p>
          <a:p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*С учетом бурного роста отрасли в России на эффекте малой базы возможен быстрый кратный рост проекта на растущем спросе при ограниченном предложении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607329" y="1682489"/>
            <a:ext cx="6048000" cy="9537"/>
          </a:xfrm>
          <a:prstGeom prst="straightConnector1">
            <a:avLst/>
          </a:prstGeom>
          <a:ln w="28575">
            <a:solidFill>
              <a:srgbClr val="FCAF17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607329" y="2400983"/>
            <a:ext cx="6048000" cy="9537"/>
          </a:xfrm>
          <a:prstGeom prst="straightConnector1">
            <a:avLst/>
          </a:prstGeom>
          <a:ln w="28575">
            <a:solidFill>
              <a:srgbClr val="FCAF17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607329" y="3133300"/>
            <a:ext cx="6048000" cy="9537"/>
          </a:xfrm>
          <a:prstGeom prst="straightConnector1">
            <a:avLst/>
          </a:prstGeom>
          <a:ln w="28575">
            <a:solidFill>
              <a:srgbClr val="FCAF17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607329" y="3945767"/>
            <a:ext cx="6048000" cy="9537"/>
          </a:xfrm>
          <a:prstGeom prst="straightConnector1">
            <a:avLst/>
          </a:prstGeom>
          <a:ln w="28575">
            <a:solidFill>
              <a:srgbClr val="FCAF17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09;p32"/>
          <p:cNvSpPr/>
          <p:nvPr/>
        </p:nvSpPr>
        <p:spPr>
          <a:xfrm>
            <a:off x="109220" y="2892072"/>
            <a:ext cx="2846700" cy="3638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09;p32"/>
          <p:cNvSpPr/>
          <p:nvPr/>
        </p:nvSpPr>
        <p:spPr>
          <a:xfrm>
            <a:off x="109220" y="622522"/>
            <a:ext cx="2846700" cy="36385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1354" y="476637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1351" y="488169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109221" y="128321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109220" y="93821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5446" y="1020881"/>
            <a:ext cx="77936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5450" lvl="0" indent="-285750">
              <a:buClr>
                <a:schemeClr val="dk1"/>
              </a:buClr>
              <a:buFont typeface="Wingdings" panose="05000000000000000000" pitchFamily="2" charset="2"/>
              <a:buChar char="q"/>
            </a:pPr>
            <a:r>
              <a:rPr lang="ru-RU" dirty="0" err="1" smtClean="0"/>
              <a:t>Cave</a:t>
            </a:r>
            <a:r>
              <a:rPr lang="ru-RU" dirty="0" smtClean="0"/>
              <a:t> – проект, состоящий из стереоскопических </a:t>
            </a:r>
            <a:r>
              <a:rPr lang="ru-RU" dirty="0"/>
              <a:t>дисплеев по всей протяженности </a:t>
            </a:r>
            <a:r>
              <a:rPr lang="ru-RU" dirty="0" smtClean="0"/>
              <a:t>комнаты. Присутствует система </a:t>
            </a:r>
            <a:r>
              <a:rPr lang="ru-RU" dirty="0"/>
              <a:t>захвата </a:t>
            </a:r>
            <a:r>
              <a:rPr lang="ru-RU" dirty="0" smtClean="0"/>
              <a:t>движений</a:t>
            </a:r>
          </a:p>
          <a:p>
            <a:pPr marL="139700" lvl="0">
              <a:buClr>
                <a:schemeClr val="dk1"/>
              </a:buClr>
            </a:pPr>
            <a:endParaRPr lang="ru-RU" dirty="0"/>
          </a:p>
          <a:p>
            <a:pPr marL="425450" lvl="0" indent="-285750">
              <a:buClr>
                <a:schemeClr val="dk1"/>
              </a:buClr>
              <a:buFont typeface="Wingdings" panose="05000000000000000000" pitchFamily="2" charset="2"/>
              <a:buChar char="q"/>
            </a:pPr>
            <a:r>
              <a:rPr lang="ru-RU" dirty="0" err="1"/>
              <a:t>AlloSphere</a:t>
            </a:r>
            <a:r>
              <a:rPr lang="ru-RU" dirty="0"/>
              <a:t> – представляет собой стереоскопическую сферу, состоящую из большого количества стереоскопических дисплеев, встроенной системы захвата </a:t>
            </a:r>
            <a:r>
              <a:rPr lang="ru-RU" dirty="0" smtClean="0"/>
              <a:t>движений</a:t>
            </a:r>
          </a:p>
          <a:p>
            <a:pPr marL="139700" lvl="0">
              <a:buClr>
                <a:schemeClr val="dk1"/>
              </a:buClr>
            </a:pPr>
            <a:endParaRPr lang="ru-RU" dirty="0"/>
          </a:p>
          <a:p>
            <a:pPr marL="425450" lvl="0" indent="-285750">
              <a:buClr>
                <a:schemeClr val="dk1"/>
              </a:buClr>
              <a:buFont typeface="Wingdings" panose="05000000000000000000" pitchFamily="2" charset="2"/>
              <a:buChar char="q"/>
            </a:pPr>
            <a:r>
              <a:rPr lang="ru-RU" dirty="0" err="1"/>
              <a:t>AlloSphere</a:t>
            </a:r>
            <a:r>
              <a:rPr lang="ru-RU" dirty="0"/>
              <a:t> – представляет собой стереоскопическую сферу, состоящую из большого количества стереоскопических дисплеев, встроенной системы захвата движений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13" name="Google Shape;211;p32"/>
          <p:cNvSpPr txBox="1">
            <a:spLocks/>
          </p:cNvSpPr>
          <p:nvPr/>
        </p:nvSpPr>
        <p:spPr>
          <a:xfrm>
            <a:off x="109220" y="533742"/>
            <a:ext cx="2846700" cy="394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1800" dirty="0" smtClean="0">
                <a:solidFill>
                  <a:schemeClr val="lt1"/>
                </a:solidFill>
              </a:rPr>
              <a:t>косвенные</a:t>
            </a:r>
            <a:r>
              <a:rPr lang="ru-RU" sz="1800" dirty="0">
                <a:solidFill>
                  <a:schemeClr val="lt1"/>
                </a:solidFill>
              </a:rPr>
              <a:t>:</a:t>
            </a:r>
          </a:p>
        </p:txBody>
      </p:sp>
      <p:sp>
        <p:nvSpPr>
          <p:cNvPr id="15" name="Google Shape;211;p32"/>
          <p:cNvSpPr txBox="1">
            <a:spLocks/>
          </p:cNvSpPr>
          <p:nvPr/>
        </p:nvSpPr>
        <p:spPr>
          <a:xfrm>
            <a:off x="279200" y="2853340"/>
            <a:ext cx="2846700" cy="394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1800" dirty="0" smtClean="0">
                <a:solidFill>
                  <a:schemeClr val="lt1"/>
                </a:solidFill>
              </a:rPr>
              <a:t>прямые:</a:t>
            </a:r>
            <a:endParaRPr lang="ru-RU" sz="1800" dirty="0">
              <a:solidFill>
                <a:schemeClr val="lt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5446" y="3286810"/>
            <a:ext cx="77936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5450" lvl="0" indent="-285750">
              <a:buClr>
                <a:schemeClr val="dk1"/>
              </a:buClr>
              <a:buFont typeface="Wingdings" panose="05000000000000000000" pitchFamily="2" charset="2"/>
              <a:buChar char="q"/>
            </a:pPr>
            <a:r>
              <a:rPr lang="ru-RU" dirty="0"/>
              <a:t>К</a:t>
            </a:r>
            <a:r>
              <a:rPr lang="ru-RU" dirty="0" smtClean="0"/>
              <a:t>апсула </a:t>
            </a:r>
            <a:r>
              <a:rPr lang="ru-RU" dirty="0"/>
              <a:t>ВР от «</a:t>
            </a:r>
            <a:r>
              <a:rPr lang="ru-RU" dirty="0" err="1"/>
              <a:t>gefestexpo</a:t>
            </a:r>
            <a:r>
              <a:rPr lang="ru-RU" dirty="0" smtClean="0"/>
              <a:t>»</a:t>
            </a:r>
            <a:endParaRPr lang="ru-RU" dirty="0"/>
          </a:p>
          <a:p>
            <a:pPr marL="139700" lvl="0">
              <a:buClr>
                <a:schemeClr val="dk1"/>
              </a:buClr>
            </a:pPr>
            <a:endParaRPr lang="ru-RU" dirty="0"/>
          </a:p>
          <a:p>
            <a:pPr marL="425450" lvl="0" indent="-285750">
              <a:buClr>
                <a:schemeClr val="dk1"/>
              </a:buClr>
              <a:buFont typeface="Wingdings" panose="05000000000000000000" pitchFamily="2" charset="2"/>
              <a:buChar char="q"/>
            </a:pPr>
            <a:r>
              <a:rPr lang="ru-RU" dirty="0"/>
              <a:t>Капсула VR </a:t>
            </a:r>
            <a:r>
              <a:rPr lang="ru-RU" dirty="0" err="1"/>
              <a:t>Capsule</a:t>
            </a:r>
            <a:r>
              <a:rPr lang="ru-RU" dirty="0"/>
              <a:t> (2 </a:t>
            </a:r>
            <a:r>
              <a:rPr lang="ru-RU" dirty="0" err="1"/>
              <a:t>seats</a:t>
            </a:r>
            <a:r>
              <a:rPr lang="ru-RU" dirty="0"/>
              <a:t>) от NINED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515" y="2855673"/>
            <a:ext cx="1722028" cy="21564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2" b="97851" l="4889" r="9392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5914" y="3050709"/>
            <a:ext cx="1662291" cy="1947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174878" y="26430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174877" y="25204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b="0" i="0" u="none" strike="noStrike" cap="none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b="0" i="0" u="none" strike="noStrike" cap="none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5576" y="1796703"/>
            <a:ext cx="3024944" cy="693512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2"/>
                </a:solidFill>
              </a:rPr>
              <a:t>GameDEV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35576" y="2644140"/>
            <a:ext cx="3024944" cy="1000551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Предприятия, использующие виртуальные симуляторы и тренажеры для обучения персонала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35576" y="3798616"/>
            <a:ext cx="3024944" cy="851201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ru-RU" dirty="0">
                <a:solidFill>
                  <a:schemeClr val="tx2"/>
                </a:solidFill>
              </a:rPr>
              <a:t>Медицинские симуляторы для реабилитации на основе ВР технологий </a:t>
            </a:r>
            <a:endParaRPr lang="ru-RU" altLang="zh-CN" dirty="0">
              <a:solidFill>
                <a:schemeClr val="tx2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05691" y="2210518"/>
            <a:ext cx="3024944" cy="867243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Программное обеспечение </a:t>
            </a:r>
            <a:r>
              <a:rPr lang="ru-RU" dirty="0">
                <a:solidFill>
                  <a:schemeClr val="tx2"/>
                </a:solidFill>
              </a:rPr>
              <a:t>+ </a:t>
            </a:r>
            <a:r>
              <a:rPr lang="ru-RU" dirty="0" err="1">
                <a:solidFill>
                  <a:schemeClr val="tx2"/>
                </a:solidFill>
              </a:rPr>
              <a:t>Многоосевая</a:t>
            </a:r>
            <a:r>
              <a:rPr lang="ru-RU" dirty="0">
                <a:solidFill>
                  <a:schemeClr val="tx2"/>
                </a:solidFill>
              </a:rPr>
              <a:t> платформа виртуальной </a:t>
            </a:r>
            <a:r>
              <a:rPr lang="ru-RU" dirty="0" smtClean="0">
                <a:solidFill>
                  <a:schemeClr val="tx2"/>
                </a:solidFill>
              </a:rPr>
              <a:t>реальности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605691" y="3211069"/>
            <a:ext cx="3024944" cy="867243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2"/>
                </a:solidFill>
              </a:rPr>
              <a:t>Многоосевая</a:t>
            </a:r>
            <a:r>
              <a:rPr lang="ru-RU" dirty="0" smtClean="0">
                <a:solidFill>
                  <a:schemeClr val="tx2"/>
                </a:solidFill>
              </a:rPr>
              <a:t> платформа виртуальной реальности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135576" y="1068016"/>
            <a:ext cx="3024944" cy="372256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2F2D"/>
                </a:solidFill>
              </a:rPr>
              <a:t>Кому реализуется?</a:t>
            </a:r>
            <a:endParaRPr lang="ru-RU" dirty="0">
              <a:solidFill>
                <a:srgbClr val="FF2F2D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41716" y="1068016"/>
            <a:ext cx="3024944" cy="372256"/>
          </a:xfrm>
          <a:prstGeom prst="roundRect">
            <a:avLst/>
          </a:prstGeom>
          <a:noFill/>
          <a:ln>
            <a:solidFill>
              <a:srgbClr val="8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2F2D"/>
                </a:solidFill>
              </a:rPr>
              <a:t>В каком виде реализуется?</a:t>
            </a:r>
            <a:endParaRPr lang="ru-RU" dirty="0">
              <a:solidFill>
                <a:srgbClr val="FF2F2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8856" y="3248079"/>
            <a:ext cx="633218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2F2D"/>
                </a:solidFill>
                <a:latin typeface="+mj-lt"/>
              </a:rPr>
              <a:t>28</a:t>
            </a:r>
            <a:r>
              <a:rPr lang="ru-RU" sz="1600" dirty="0" smtClean="0">
                <a:solidFill>
                  <a:srgbClr val="2E67B1"/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rgbClr val="8F00FF"/>
                </a:solidFill>
                <a:latin typeface="+mj-lt"/>
              </a:rPr>
              <a:t>публикаций по теме исследования</a:t>
            </a:r>
          </a:p>
          <a:p>
            <a:r>
              <a:rPr lang="ru-RU" sz="2800" b="1" dirty="0">
                <a:solidFill>
                  <a:srgbClr val="FF2F2D"/>
                </a:solidFill>
                <a:latin typeface="+mj-lt"/>
              </a:rPr>
              <a:t>10</a:t>
            </a:r>
            <a:r>
              <a:rPr lang="ru-RU" sz="1600" dirty="0" smtClean="0">
                <a:solidFill>
                  <a:srgbClr val="2E67B1"/>
                </a:solidFill>
                <a:latin typeface="+mj-lt"/>
              </a:rPr>
              <a:t> </a:t>
            </a:r>
            <a:r>
              <a:rPr lang="ru-RU" sz="1600" dirty="0">
                <a:solidFill>
                  <a:srgbClr val="8F00FF"/>
                </a:solidFill>
                <a:latin typeface="+mj-lt"/>
              </a:rPr>
              <a:t>свидетельства на программы для ЭВМ</a:t>
            </a:r>
          </a:p>
          <a:p>
            <a:r>
              <a:rPr lang="ru-RU" sz="2800" b="1" dirty="0">
                <a:solidFill>
                  <a:srgbClr val="FF2F2D"/>
                </a:solidFill>
                <a:latin typeface="+mj-lt"/>
              </a:rPr>
              <a:t>2</a:t>
            </a:r>
            <a:r>
              <a:rPr lang="ru-RU" sz="1600" dirty="0" smtClean="0">
                <a:solidFill>
                  <a:srgbClr val="2E67B1"/>
                </a:solidFill>
                <a:latin typeface="+mj-lt"/>
              </a:rPr>
              <a:t> </a:t>
            </a:r>
            <a:r>
              <a:rPr lang="ru-RU" sz="1600" dirty="0">
                <a:solidFill>
                  <a:srgbClr val="8F00FF"/>
                </a:solidFill>
                <a:latin typeface="+mj-lt"/>
              </a:rPr>
              <a:t>проекта, реализуемых командой в рамках смежных областей</a:t>
            </a:r>
          </a:p>
        </p:txBody>
      </p:sp>
      <p:sp>
        <p:nvSpPr>
          <p:cNvPr id="17" name="Прямоугольник 28"/>
          <p:cNvSpPr>
            <a:spLocks noChangeArrowheads="1"/>
          </p:cNvSpPr>
          <p:nvPr/>
        </p:nvSpPr>
        <p:spPr bwMode="auto">
          <a:xfrm>
            <a:off x="198316" y="599364"/>
            <a:ext cx="84275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200" dirty="0" smtClean="0">
                <a:solidFill>
                  <a:srgbClr val="C00000"/>
                </a:solidFill>
              </a:rPr>
              <a:t>Тычков </a:t>
            </a:r>
            <a:r>
              <a:rPr lang="ru-RU" altLang="ru-RU" sz="2200" dirty="0">
                <a:solidFill>
                  <a:srgbClr val="C00000"/>
                </a:solidFill>
              </a:rPr>
              <a:t>Александр </a:t>
            </a:r>
            <a:r>
              <a:rPr lang="ru-RU" altLang="ru-RU" sz="2200" dirty="0" smtClean="0">
                <a:solidFill>
                  <a:srgbClr val="C00000"/>
                </a:solidFill>
              </a:rPr>
              <a:t>Юрьевич </a:t>
            </a:r>
            <a:r>
              <a:rPr lang="ru-RU" altLang="ru-RU" sz="1400" dirty="0">
                <a:solidFill>
                  <a:srgbClr val="8F00FF"/>
                </a:solidFill>
                <a:latin typeface="+mj-lt"/>
              </a:rPr>
              <a:t>– научный руководитель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2200" dirty="0" smtClean="0">
              <a:solidFill>
                <a:srgbClr val="2E67B1"/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8316" y="1097208"/>
            <a:ext cx="84275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altLang="ru-RU" sz="2200" dirty="0">
                <a:solidFill>
                  <a:srgbClr val="C00000"/>
                </a:solidFill>
                <a:latin typeface="Calibri" panose="020F0502020204030204" pitchFamily="34" charset="0"/>
              </a:rPr>
              <a:t>Чернышов Денис Сергеевич </a:t>
            </a:r>
            <a:r>
              <a:rPr lang="en-JM" altLang="ru-RU" dirty="0">
                <a:solidFill>
                  <a:srgbClr val="8F00FF"/>
                </a:solidFill>
                <a:latin typeface="+mj-lt"/>
                <a:sym typeface="Symbol" panose="05050102010706020507" pitchFamily="18" charset="2"/>
              </a:rPr>
              <a:t></a:t>
            </a:r>
            <a:r>
              <a:rPr lang="en-JM" altLang="ru-RU" dirty="0">
                <a:solidFill>
                  <a:srgbClr val="8F00FF"/>
                </a:solidFill>
                <a:latin typeface="+mj-lt"/>
              </a:rPr>
              <a:t> </a:t>
            </a:r>
            <a:r>
              <a:rPr lang="ru-RU" altLang="ru-RU" dirty="0">
                <a:solidFill>
                  <a:srgbClr val="8F00FF"/>
                </a:solidFill>
                <a:latin typeface="+mj-lt"/>
              </a:rPr>
              <a:t>лаборант-исследователь, р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азрабатывает и исследует компоненты и узлы электронного блока управления системы.</a:t>
            </a:r>
          </a:p>
          <a:p>
            <a:pPr algn="just" eaLnBrk="1" hangingPunct="1">
              <a:defRPr/>
            </a:pPr>
            <a:r>
              <a:rPr lang="ru-RU" altLang="ru-RU" sz="2200" dirty="0">
                <a:solidFill>
                  <a:srgbClr val="C00000"/>
                </a:solidFill>
                <a:latin typeface="Calibri" panose="020F0502020204030204" pitchFamily="34" charset="0"/>
              </a:rPr>
              <a:t>Овчинников Дмитрий Леонидович</a:t>
            </a:r>
            <a:r>
              <a:rPr lang="ru-RU" altLang="ru-RU" sz="2200" dirty="0" smtClean="0">
                <a:solidFill>
                  <a:srgbClr val="C00000"/>
                </a:solidFill>
              </a:rPr>
              <a:t> </a:t>
            </a:r>
            <a:r>
              <a:rPr lang="en-JM" altLang="ru-RU" sz="2200" dirty="0" smtClean="0">
                <a:solidFill>
                  <a:srgbClr val="2E67B1"/>
                </a:solidFill>
                <a:sym typeface="Symbol" panose="05050102010706020507" pitchFamily="18" charset="2"/>
              </a:rPr>
              <a:t></a:t>
            </a:r>
            <a:r>
              <a:rPr lang="ru-RU" altLang="ru-RU" sz="2200" dirty="0" smtClean="0">
                <a:solidFill>
                  <a:srgbClr val="2E67B1"/>
                </a:solidFill>
              </a:rPr>
              <a:t> </a:t>
            </a:r>
            <a:r>
              <a:rPr lang="ru-RU" altLang="ru-RU" dirty="0">
                <a:solidFill>
                  <a:srgbClr val="8F00FF"/>
                </a:solidFill>
                <a:latin typeface="+mj-lt"/>
              </a:rPr>
              <a:t>п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рограммист-электронщик</a:t>
            </a:r>
            <a:r>
              <a:rPr lang="en-US" altLang="ru-RU" dirty="0">
                <a:solidFill>
                  <a:srgbClr val="8F00FF"/>
                </a:solidFill>
                <a:latin typeface="+mj-lt"/>
              </a:rPr>
              <a:t>; 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Тестирует и налаживает компоненты и узлы электронного узла управления </a:t>
            </a:r>
            <a:r>
              <a:rPr lang="ru-RU" dirty="0" err="1">
                <a:solidFill>
                  <a:srgbClr val="8F00FF"/>
                </a:solidFill>
                <a:latin typeface="+mj-lt"/>
              </a:rPr>
              <a:t>многоосевой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 платформы.</a:t>
            </a:r>
            <a:endParaRPr lang="en-US" altLang="ru-RU" dirty="0">
              <a:solidFill>
                <a:srgbClr val="8F00FF"/>
              </a:solidFill>
              <a:latin typeface="+mj-lt"/>
            </a:endParaRPr>
          </a:p>
          <a:p>
            <a:pPr algn="just" eaLnBrk="1" hangingPunct="1">
              <a:defRPr/>
            </a:pPr>
            <a:r>
              <a:rPr lang="ru-RU" altLang="ru-RU" sz="2200" dirty="0">
                <a:solidFill>
                  <a:srgbClr val="C00000"/>
                </a:solidFill>
                <a:latin typeface="Calibri" panose="020F0502020204030204" pitchFamily="34" charset="0"/>
              </a:rPr>
              <a:t>Иванов Александр Дмитриевич</a:t>
            </a:r>
            <a:r>
              <a:rPr lang="ru-RU" altLang="ru-RU" sz="2200" dirty="0" smtClean="0">
                <a:solidFill>
                  <a:srgbClr val="2E67B1"/>
                </a:solidFill>
              </a:rPr>
              <a:t> </a:t>
            </a:r>
            <a:r>
              <a:rPr lang="en-JM" altLang="ru-RU" sz="2200" dirty="0" smtClean="0">
                <a:solidFill>
                  <a:srgbClr val="2E67B1"/>
                </a:solidFill>
                <a:sym typeface="Symbol" panose="05050102010706020507" pitchFamily="18" charset="2"/>
              </a:rPr>
              <a:t></a:t>
            </a:r>
            <a:r>
              <a:rPr lang="en-JM" altLang="ru-RU" sz="2200" dirty="0" smtClean="0">
                <a:solidFill>
                  <a:srgbClr val="2E67B1"/>
                </a:solidFill>
              </a:rPr>
              <a:t> 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Инженер-</a:t>
            </a:r>
            <a:r>
              <a:rPr lang="ru-RU" dirty="0" err="1">
                <a:solidFill>
                  <a:srgbClr val="8F00FF"/>
                </a:solidFill>
                <a:latin typeface="+mj-lt"/>
              </a:rPr>
              <a:t>радиоэлектрщик</a:t>
            </a:r>
            <a:r>
              <a:rPr lang="en-US" altLang="ru-RU" dirty="0">
                <a:solidFill>
                  <a:srgbClr val="8F00FF"/>
                </a:solidFill>
                <a:latin typeface="+mj-lt"/>
              </a:rPr>
              <a:t>;</a:t>
            </a:r>
            <a:r>
              <a:rPr lang="ru-RU" altLang="ru-RU" dirty="0">
                <a:solidFill>
                  <a:srgbClr val="8F00FF"/>
                </a:solidFill>
                <a:latin typeface="+mj-lt"/>
              </a:rPr>
              <a:t> 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Разработка электронных компонент и узлов блока управления </a:t>
            </a:r>
            <a:r>
              <a:rPr lang="ru-RU" dirty="0" err="1">
                <a:solidFill>
                  <a:srgbClr val="8F00FF"/>
                </a:solidFill>
                <a:latin typeface="+mj-lt"/>
              </a:rPr>
              <a:t>многоосевой</a:t>
            </a:r>
            <a:r>
              <a:rPr lang="ru-RU" dirty="0">
                <a:solidFill>
                  <a:srgbClr val="8F00FF"/>
                </a:solidFill>
                <a:latin typeface="+mj-lt"/>
              </a:rPr>
              <a:t> </a:t>
            </a:r>
            <a:r>
              <a:rPr lang="ru-RU" dirty="0" err="1" smtClean="0">
                <a:solidFill>
                  <a:srgbClr val="8F00FF"/>
                </a:solidFill>
                <a:latin typeface="+mj-lt"/>
              </a:rPr>
              <a:t>платформоой</a:t>
            </a:r>
            <a:r>
              <a:rPr lang="ru-RU" dirty="0" smtClean="0">
                <a:solidFill>
                  <a:srgbClr val="8F00FF"/>
                </a:solidFill>
                <a:latin typeface="+mj-lt"/>
              </a:rPr>
              <a:t>.</a:t>
            </a:r>
            <a:endParaRPr lang="en-US" altLang="ru-RU" dirty="0">
              <a:solidFill>
                <a:srgbClr val="8F00FF"/>
              </a:solidFill>
              <a:latin typeface="+mj-lt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70164" y="2971800"/>
            <a:ext cx="8305800" cy="0"/>
          </a:xfrm>
          <a:prstGeom prst="line">
            <a:avLst/>
          </a:prstGeom>
          <a:ln w="38100">
            <a:solidFill>
              <a:srgbClr val="FF2F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16" y="6791"/>
            <a:ext cx="6863084" cy="514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1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635</Words>
  <Application>Microsoft Office PowerPoint</Application>
  <PresentationFormat>Экран (16:9)</PresentationFormat>
  <Paragraphs>81</Paragraphs>
  <Slides>11</Slides>
  <Notes>11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宋体</vt:lpstr>
      <vt:lpstr>Wingdings</vt:lpstr>
      <vt:lpstr>Raleway SemiBold</vt:lpstr>
      <vt:lpstr>Calibri</vt:lpstr>
      <vt:lpstr>Century Gothic</vt:lpstr>
      <vt:lpstr>Symbol</vt:lpstr>
      <vt:lpstr>Helvetica Neue</vt:lpstr>
      <vt:lpstr>微软雅黑</vt:lpstr>
      <vt:lpstr>Arial</vt:lpstr>
      <vt:lpstr>Raleway</vt:lpstr>
      <vt:lpstr>Simple Light</vt:lpstr>
      <vt:lpstr>Simple Light</vt:lpstr>
      <vt:lpstr>ЭЛЕКТРОННЫЙ БЛОК УПРАВЛЕНИЯ МНОГООСЕВОЙ ПЛАТФОРМОЙ ВИРТУАЛЬНОЙ РЕАЛЬНОСТИ С БИОЛОГИЧЕСКОЙ СИСТЕМОЙ ОБРАТНОЙ СВЯЗИ</vt:lpstr>
      <vt:lpstr>Презентация PowerPoint</vt:lpstr>
      <vt:lpstr>ЦЕЛЕВАЯ АУДИТОРИЯ</vt:lpstr>
      <vt:lpstr>ПРОБЛЕМА</vt:lpstr>
      <vt:lpstr>РЕШЕНИЕ</vt:lpstr>
      <vt:lpstr>ЦЕННОСТНОЕ ПРЕДЛОЖЕНИЕ</vt:lpstr>
      <vt:lpstr>РЫНОК</vt:lpstr>
      <vt:lpstr>КОНКУРЕНТЫ</vt:lpstr>
      <vt:lpstr>БИЗНЕС-МОДЕЛЬ</vt:lpstr>
      <vt:lpstr>КОМАНДА СТАРТАПА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Денис Чернышов</cp:lastModifiedBy>
  <cp:revision>87</cp:revision>
  <dcterms:modified xsi:type="dcterms:W3CDTF">2023-11-14T13:09:45Z</dcterms:modified>
</cp:coreProperties>
</file>