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Raleway ExtraBold"/>
      <p:bold r:id="rId27"/>
      <p:boldItalic r:id="rId28"/>
    </p:embeddedFont>
    <p:embeddedFont>
      <p:font typeface="Arimo"/>
      <p:regular r:id="rId29"/>
      <p:bold r:id="rId30"/>
      <p:italic r:id="rId31"/>
      <p:boldItalic r:id="rId32"/>
    </p:embeddedFont>
    <p:embeddedFont>
      <p:font typeface="Montserrat"/>
      <p:regular r:id="rId33"/>
      <p:bold r:id="rId34"/>
      <p:italic r:id="rId35"/>
      <p:boldItalic r:id="rId36"/>
    </p:embeddedFont>
    <p:embeddedFont>
      <p:font typeface="Alegreya Sans"/>
      <p:regular r:id="rId37"/>
      <p:bold r:id="rId38"/>
      <p:italic r:id="rId39"/>
      <p:boldItalic r:id="rId40"/>
    </p:embeddedFont>
    <p:embeddedFont>
      <p:font typeface="Montserrat ExtraBold"/>
      <p:bold r:id="rId41"/>
      <p:boldItalic r:id="rId42"/>
    </p:embeddedFont>
    <p:embeddedFont>
      <p:font typeface="Alegreya Sans Medium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9F00474-3D85-49B7-9055-EBF7DD510B91}">
  <a:tblStyle styleId="{19F00474-3D85-49B7-9055-EBF7DD510B9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AlegreyaSans-boldItalic.fntdata"/><Relationship Id="rId20" Type="http://schemas.openxmlformats.org/officeDocument/2006/relationships/slide" Target="slides/slide13.xml"/><Relationship Id="rId42" Type="http://schemas.openxmlformats.org/officeDocument/2006/relationships/font" Target="fonts/MontserratExtraBold-boldItalic.fntdata"/><Relationship Id="rId41" Type="http://schemas.openxmlformats.org/officeDocument/2006/relationships/font" Target="fonts/MontserratExtraBold-bold.fntdata"/><Relationship Id="rId22" Type="http://schemas.openxmlformats.org/officeDocument/2006/relationships/slide" Target="slides/slide15.xml"/><Relationship Id="rId44" Type="http://schemas.openxmlformats.org/officeDocument/2006/relationships/font" Target="fonts/AlegreyaSansMedium-bold.fntdata"/><Relationship Id="rId21" Type="http://schemas.openxmlformats.org/officeDocument/2006/relationships/slide" Target="slides/slide14.xml"/><Relationship Id="rId43" Type="http://schemas.openxmlformats.org/officeDocument/2006/relationships/font" Target="fonts/AlegreyaSansMedium-regular.fntdata"/><Relationship Id="rId24" Type="http://schemas.openxmlformats.org/officeDocument/2006/relationships/font" Target="fonts/Raleway-bold.fntdata"/><Relationship Id="rId46" Type="http://schemas.openxmlformats.org/officeDocument/2006/relationships/font" Target="fonts/AlegreyaSansMedium-boldItalic.fntdata"/><Relationship Id="rId23" Type="http://schemas.openxmlformats.org/officeDocument/2006/relationships/font" Target="fonts/Raleway-regular.fntdata"/><Relationship Id="rId45" Type="http://schemas.openxmlformats.org/officeDocument/2006/relationships/font" Target="fonts/AlegreyaSansMedium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RalewayExtraBold-boldItalic.fntdata"/><Relationship Id="rId27" Type="http://schemas.openxmlformats.org/officeDocument/2006/relationships/font" Target="fonts/RalewayExtra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Arimo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Arimo-italic.fntdata"/><Relationship Id="rId30" Type="http://schemas.openxmlformats.org/officeDocument/2006/relationships/font" Target="fonts/Arimo-bold.fntdata"/><Relationship Id="rId11" Type="http://schemas.openxmlformats.org/officeDocument/2006/relationships/slide" Target="slides/slide4.xml"/><Relationship Id="rId33" Type="http://schemas.openxmlformats.org/officeDocument/2006/relationships/font" Target="fonts/Montserrat-regular.fntdata"/><Relationship Id="rId10" Type="http://schemas.openxmlformats.org/officeDocument/2006/relationships/slide" Target="slides/slide3.xml"/><Relationship Id="rId32" Type="http://schemas.openxmlformats.org/officeDocument/2006/relationships/font" Target="fonts/Arimo-boldItalic.fntdata"/><Relationship Id="rId13" Type="http://schemas.openxmlformats.org/officeDocument/2006/relationships/slide" Target="slides/slide6.xml"/><Relationship Id="rId35" Type="http://schemas.openxmlformats.org/officeDocument/2006/relationships/font" Target="fonts/Montserrat-italic.fntdata"/><Relationship Id="rId12" Type="http://schemas.openxmlformats.org/officeDocument/2006/relationships/slide" Target="slides/slide5.xml"/><Relationship Id="rId34" Type="http://schemas.openxmlformats.org/officeDocument/2006/relationships/font" Target="fonts/Montserrat-bold.fntdata"/><Relationship Id="rId15" Type="http://schemas.openxmlformats.org/officeDocument/2006/relationships/slide" Target="slides/slide8.xml"/><Relationship Id="rId37" Type="http://schemas.openxmlformats.org/officeDocument/2006/relationships/font" Target="fonts/AlegreyaSans-regular.fntdata"/><Relationship Id="rId14" Type="http://schemas.openxmlformats.org/officeDocument/2006/relationships/slide" Target="slides/slide7.xml"/><Relationship Id="rId36" Type="http://schemas.openxmlformats.org/officeDocument/2006/relationships/font" Target="fonts/Montserrat-boldItalic.fntdata"/><Relationship Id="rId17" Type="http://schemas.openxmlformats.org/officeDocument/2006/relationships/slide" Target="slides/slide10.xml"/><Relationship Id="rId39" Type="http://schemas.openxmlformats.org/officeDocument/2006/relationships/font" Target="fonts/AlegreyaSans-italic.fntdata"/><Relationship Id="rId16" Type="http://schemas.openxmlformats.org/officeDocument/2006/relationships/slide" Target="slides/slide9.xml"/><Relationship Id="rId38" Type="http://schemas.openxmlformats.org/officeDocument/2006/relationships/font" Target="fonts/AlegreyaSans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50b113986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2950b113986_2_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950b113986_2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2950b113986_2_9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9bf8c5c0c4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29bf8c5c0c4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950b113986_2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2950b113986_2_1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950b113986_2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2950b113986_2_1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bf8c5c0c4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g29bf8c5c0c4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950b113986_2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g2950b113986_2_1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950b113986_2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g2950b113986_2_1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950b113986_2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g2950b113986_2_19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950b113986_2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g2950b113986_2_20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9911d64499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g29911d64499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950b113986_2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2950b113986_2_2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950b113986_2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2950b113986_2_2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950b113986_2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g2950b113986_2_2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950b113986_2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g2950b113986_2_2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342900" y="1065213"/>
            <a:ext cx="3886200" cy="73501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2322513" y="767556"/>
            <a:ext cx="2020888" cy="319881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2322513" y="1087438"/>
            <a:ext cx="2020888" cy="1975644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1787525" y="136525"/>
            <a:ext cx="2555875" cy="2926557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1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1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1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100" lvl="6" marL="3200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1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100" lvl="8" marL="4114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5" Type="http://schemas.openxmlformats.org/officeDocument/2006/relationships/image" Target="../media/image4.jpg"/><Relationship Id="rId6" Type="http://schemas.openxmlformats.org/officeDocument/2006/relationships/image" Target="../media/image7.png"/><Relationship Id="rId7" Type="http://schemas.openxmlformats.org/officeDocument/2006/relationships/image" Target="../media/image9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19.png"/><Relationship Id="rId5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Relationship Id="rId6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Relationship Id="rId4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png"/><Relationship Id="rId4" Type="http://schemas.openxmlformats.org/officeDocument/2006/relationships/image" Target="../media/image31.png"/><Relationship Id="rId5" Type="http://schemas.openxmlformats.org/officeDocument/2006/relationships/image" Target="../media/image30.png"/><Relationship Id="rId6" Type="http://schemas.openxmlformats.org/officeDocument/2006/relationships/image" Target="../media/image29.png"/><Relationship Id="rId7" Type="http://schemas.openxmlformats.org/officeDocument/2006/relationships/image" Target="../media/image25.png"/><Relationship Id="rId8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/>
          <p:nvPr/>
        </p:nvSpPr>
        <p:spPr>
          <a:xfrm>
            <a:off x="1371497" y="4393987"/>
            <a:ext cx="512349" cy="379987"/>
          </a:xfrm>
          <a:custGeom>
            <a:rect b="b" l="l" r="r" t="t"/>
            <a:pathLst>
              <a:path extrusionOk="0" h="759974" w="1024698">
                <a:moveTo>
                  <a:pt x="0" y="0"/>
                </a:moveTo>
                <a:lnTo>
                  <a:pt x="1024698" y="0"/>
                </a:lnTo>
                <a:lnTo>
                  <a:pt x="1024698" y="759974"/>
                </a:lnTo>
                <a:lnTo>
                  <a:pt x="0" y="75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6" t="0"/>
            </a:stretch>
          </a:blipFill>
          <a:ln>
            <a:noFill/>
          </a:ln>
        </p:spPr>
      </p:sp>
      <p:sp>
        <p:nvSpPr>
          <p:cNvPr id="130" name="Google Shape;130;p25"/>
          <p:cNvSpPr/>
          <p:nvPr/>
        </p:nvSpPr>
        <p:spPr>
          <a:xfrm>
            <a:off x="456817" y="4395438"/>
            <a:ext cx="750522" cy="371391"/>
          </a:xfrm>
          <a:custGeom>
            <a:rect b="b" l="l" r="r" t="t"/>
            <a:pathLst>
              <a:path extrusionOk="0" h="742782" w="1501044">
                <a:moveTo>
                  <a:pt x="0" y="0"/>
                </a:moveTo>
                <a:lnTo>
                  <a:pt x="1501044" y="0"/>
                </a:lnTo>
                <a:lnTo>
                  <a:pt x="1501044" y="742782"/>
                </a:lnTo>
                <a:lnTo>
                  <a:pt x="0" y="7427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-23" t="0"/>
            </a:stretch>
          </a:blipFill>
          <a:ln>
            <a:noFill/>
          </a:ln>
        </p:spPr>
      </p:sp>
      <p:sp>
        <p:nvSpPr>
          <p:cNvPr id="131" name="Google Shape;131;p25"/>
          <p:cNvSpPr txBox="1"/>
          <p:nvPr/>
        </p:nvSpPr>
        <p:spPr>
          <a:xfrm>
            <a:off x="401729" y="1098444"/>
            <a:ext cx="45642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3100" u="none" cap="none" strike="noStrike">
                <a:solidFill>
                  <a:srgbClr val="8F00FF"/>
                </a:solidFill>
                <a:latin typeface="Arimo"/>
                <a:ea typeface="Arimo"/>
                <a:cs typeface="Arimo"/>
                <a:sym typeface="Arimo"/>
              </a:rPr>
              <a:t>EventZone </a:t>
            </a:r>
            <a:endParaRPr sz="700"/>
          </a:p>
        </p:txBody>
      </p:sp>
      <p:sp>
        <p:nvSpPr>
          <p:cNvPr id="132" name="Google Shape;132;p25"/>
          <p:cNvSpPr txBox="1"/>
          <p:nvPr/>
        </p:nvSpPr>
        <p:spPr>
          <a:xfrm>
            <a:off x="401713" y="3106638"/>
            <a:ext cx="3968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Портал для организации спортивных и развлекательных мероприятий</a:t>
            </a:r>
            <a:endParaRPr sz="700"/>
          </a:p>
        </p:txBody>
      </p:sp>
      <p:sp>
        <p:nvSpPr>
          <p:cNvPr id="133" name="Google Shape;133;p25"/>
          <p:cNvSpPr/>
          <p:nvPr/>
        </p:nvSpPr>
        <p:spPr>
          <a:xfrm>
            <a:off x="5251081" y="669600"/>
            <a:ext cx="2832753" cy="4473901"/>
          </a:xfrm>
          <a:custGeom>
            <a:rect b="b" l="l" r="r" t="t"/>
            <a:pathLst>
              <a:path extrusionOk="0" h="8947802" w="5665506">
                <a:moveTo>
                  <a:pt x="0" y="0"/>
                </a:moveTo>
                <a:lnTo>
                  <a:pt x="5665506" y="0"/>
                </a:lnTo>
                <a:lnTo>
                  <a:pt x="5665506" y="8947802"/>
                </a:lnTo>
                <a:lnTo>
                  <a:pt x="0" y="8947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94253" r="-7" t="0"/>
            </a:stretch>
          </a:blipFill>
          <a:ln>
            <a:noFill/>
          </a:ln>
        </p:spPr>
      </p:sp>
      <p:sp>
        <p:nvSpPr>
          <p:cNvPr id="134" name="Google Shape;134;p25"/>
          <p:cNvSpPr/>
          <p:nvPr/>
        </p:nvSpPr>
        <p:spPr>
          <a:xfrm>
            <a:off x="5224661" y="0"/>
            <a:ext cx="2832592" cy="1098614"/>
          </a:xfrm>
          <a:custGeom>
            <a:rect b="b" l="l" r="r" t="t"/>
            <a:pathLst>
              <a:path extrusionOk="0" h="2929636" w="7553579">
                <a:moveTo>
                  <a:pt x="0" y="0"/>
                </a:moveTo>
                <a:lnTo>
                  <a:pt x="7553579" y="0"/>
                </a:lnTo>
                <a:lnTo>
                  <a:pt x="7553579" y="2929636"/>
                </a:lnTo>
                <a:lnTo>
                  <a:pt x="0" y="2929636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135" name="Google Shape;135;p25"/>
          <p:cNvSpPr/>
          <p:nvPr/>
        </p:nvSpPr>
        <p:spPr>
          <a:xfrm>
            <a:off x="8057357" y="1098450"/>
            <a:ext cx="1086612" cy="2379012"/>
          </a:xfrm>
          <a:custGeom>
            <a:rect b="b" l="l" r="r" t="t"/>
            <a:pathLst>
              <a:path extrusionOk="0" h="6344031" w="2897632">
                <a:moveTo>
                  <a:pt x="0" y="0"/>
                </a:moveTo>
                <a:lnTo>
                  <a:pt x="2897632" y="0"/>
                </a:lnTo>
                <a:lnTo>
                  <a:pt x="2897632" y="6344031"/>
                </a:lnTo>
                <a:lnTo>
                  <a:pt x="0" y="6344031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</p:sp>
      <p:sp>
        <p:nvSpPr>
          <p:cNvPr id="136" name="Google Shape;136;p25"/>
          <p:cNvSpPr/>
          <p:nvPr/>
        </p:nvSpPr>
        <p:spPr>
          <a:xfrm rot="10800000">
            <a:off x="8057345" y="3469815"/>
            <a:ext cx="1086612" cy="1673685"/>
          </a:xfrm>
          <a:custGeom>
            <a:rect b="b" l="l" r="r" t="t"/>
            <a:pathLst>
              <a:path extrusionOk="0" h="4463161" w="2897632">
                <a:moveTo>
                  <a:pt x="2897632" y="0"/>
                </a:moveTo>
                <a:lnTo>
                  <a:pt x="0" y="0"/>
                </a:lnTo>
                <a:lnTo>
                  <a:pt x="0" y="4463161"/>
                </a:lnTo>
                <a:lnTo>
                  <a:pt x="2897632" y="4463161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137" name="Google Shape;137;p25"/>
          <p:cNvSpPr/>
          <p:nvPr/>
        </p:nvSpPr>
        <p:spPr>
          <a:xfrm>
            <a:off x="8057499" y="0"/>
            <a:ext cx="1086612" cy="1098614"/>
          </a:xfrm>
          <a:custGeom>
            <a:rect b="b" l="l" r="r" t="t"/>
            <a:pathLst>
              <a:path extrusionOk="0" h="2929636" w="2897632">
                <a:moveTo>
                  <a:pt x="0" y="0"/>
                </a:moveTo>
                <a:lnTo>
                  <a:pt x="2897632" y="0"/>
                </a:lnTo>
                <a:lnTo>
                  <a:pt x="2897632" y="2929636"/>
                </a:lnTo>
                <a:lnTo>
                  <a:pt x="0" y="2929636"/>
                </a:lnTo>
                <a:close/>
              </a:path>
            </a:pathLst>
          </a:custGeom>
          <a:solidFill>
            <a:srgbClr val="FBB3C1"/>
          </a:solidFill>
          <a:ln>
            <a:noFill/>
          </a:ln>
        </p:spPr>
      </p:sp>
      <p:sp>
        <p:nvSpPr>
          <p:cNvPr id="138" name="Google Shape;138;p25"/>
          <p:cNvSpPr/>
          <p:nvPr/>
        </p:nvSpPr>
        <p:spPr>
          <a:xfrm>
            <a:off x="8222402" y="252469"/>
            <a:ext cx="756788" cy="593679"/>
          </a:xfrm>
          <a:custGeom>
            <a:rect b="b" l="l" r="r" t="t"/>
            <a:pathLst>
              <a:path extrusionOk="0" h="1187358" w="1513576">
                <a:moveTo>
                  <a:pt x="0" y="0"/>
                </a:moveTo>
                <a:lnTo>
                  <a:pt x="1513576" y="0"/>
                </a:lnTo>
                <a:lnTo>
                  <a:pt x="1513576" y="1187358"/>
                </a:lnTo>
                <a:lnTo>
                  <a:pt x="0" y="11873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25"/>
          <p:cNvSpPr/>
          <p:nvPr/>
        </p:nvSpPr>
        <p:spPr>
          <a:xfrm>
            <a:off x="-5084" y="4774004"/>
            <a:ext cx="406813" cy="380095"/>
          </a:xfrm>
          <a:custGeom>
            <a:rect b="b" l="l" r="r" t="t"/>
            <a:pathLst>
              <a:path extrusionOk="0" h="1013587" w="1084834">
                <a:moveTo>
                  <a:pt x="0" y="0"/>
                </a:moveTo>
                <a:lnTo>
                  <a:pt x="1084834" y="0"/>
                </a:lnTo>
                <a:lnTo>
                  <a:pt x="1084834" y="1013587"/>
                </a:lnTo>
                <a:lnTo>
                  <a:pt x="0" y="1013587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140" name="Google Shape;140;p25"/>
          <p:cNvSpPr txBox="1"/>
          <p:nvPr/>
        </p:nvSpPr>
        <p:spPr>
          <a:xfrm>
            <a:off x="40632" y="4911225"/>
            <a:ext cx="315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1</a:t>
            </a:r>
            <a:endParaRPr sz="700"/>
          </a:p>
        </p:txBody>
      </p:sp>
      <p:sp>
        <p:nvSpPr>
          <p:cNvPr id="141" name="Google Shape;141;p25"/>
          <p:cNvSpPr/>
          <p:nvPr/>
        </p:nvSpPr>
        <p:spPr>
          <a:xfrm>
            <a:off x="6777282" y="346219"/>
            <a:ext cx="1197182" cy="406161"/>
          </a:xfrm>
          <a:custGeom>
            <a:rect b="b" l="l" r="r" t="t"/>
            <a:pathLst>
              <a:path extrusionOk="0" h="812322" w="2394364">
                <a:moveTo>
                  <a:pt x="0" y="0"/>
                </a:moveTo>
                <a:lnTo>
                  <a:pt x="2394364" y="0"/>
                </a:lnTo>
                <a:lnTo>
                  <a:pt x="2394364" y="812322"/>
                </a:lnTo>
                <a:lnTo>
                  <a:pt x="0" y="8123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25"/>
          <p:cNvSpPr/>
          <p:nvPr/>
        </p:nvSpPr>
        <p:spPr>
          <a:xfrm>
            <a:off x="5347831" y="397820"/>
            <a:ext cx="1322961" cy="302958"/>
          </a:xfrm>
          <a:custGeom>
            <a:rect b="b" l="l" r="r" t="t"/>
            <a:pathLst>
              <a:path extrusionOk="0" h="605916" w="2645922">
                <a:moveTo>
                  <a:pt x="0" y="0"/>
                </a:moveTo>
                <a:lnTo>
                  <a:pt x="2645922" y="0"/>
                </a:lnTo>
                <a:lnTo>
                  <a:pt x="2645922" y="605916"/>
                </a:lnTo>
                <a:lnTo>
                  <a:pt x="0" y="6059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/>
          <p:nvPr/>
        </p:nvSpPr>
        <p:spPr>
          <a:xfrm>
            <a:off x="7229232" y="0"/>
            <a:ext cx="1914001" cy="369618"/>
          </a:xfrm>
          <a:custGeom>
            <a:rect b="b" l="l" r="r" t="t"/>
            <a:pathLst>
              <a:path extrusionOk="0" h="985647" w="5104003">
                <a:moveTo>
                  <a:pt x="0" y="0"/>
                </a:moveTo>
                <a:lnTo>
                  <a:pt x="5104003" y="0"/>
                </a:lnTo>
                <a:lnTo>
                  <a:pt x="5104003" y="985647"/>
                </a:lnTo>
                <a:lnTo>
                  <a:pt x="0" y="985647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148" name="Google Shape;148;p26"/>
          <p:cNvSpPr/>
          <p:nvPr/>
        </p:nvSpPr>
        <p:spPr>
          <a:xfrm>
            <a:off x="7494444" y="3461532"/>
            <a:ext cx="1648492" cy="1693783"/>
          </a:xfrm>
          <a:custGeom>
            <a:rect b="b" l="l" r="r" t="t"/>
            <a:pathLst>
              <a:path extrusionOk="0" h="4516755" w="4395978">
                <a:moveTo>
                  <a:pt x="0" y="0"/>
                </a:moveTo>
                <a:lnTo>
                  <a:pt x="4395978" y="0"/>
                </a:lnTo>
                <a:lnTo>
                  <a:pt x="4395978" y="4516755"/>
                </a:lnTo>
                <a:lnTo>
                  <a:pt x="0" y="4516755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</p:sp>
      <p:sp>
        <p:nvSpPr>
          <p:cNvPr id="149" name="Google Shape;149;p26"/>
          <p:cNvSpPr/>
          <p:nvPr/>
        </p:nvSpPr>
        <p:spPr>
          <a:xfrm>
            <a:off x="7494443" y="321818"/>
            <a:ext cx="1648492" cy="1569911"/>
          </a:xfrm>
          <a:custGeom>
            <a:rect b="b" l="l" r="r" t="t"/>
            <a:pathLst>
              <a:path extrusionOk="0" h="4186428" w="4395978">
                <a:moveTo>
                  <a:pt x="0" y="0"/>
                </a:moveTo>
                <a:lnTo>
                  <a:pt x="4395978" y="0"/>
                </a:lnTo>
                <a:lnTo>
                  <a:pt x="4395978" y="4186428"/>
                </a:lnTo>
                <a:lnTo>
                  <a:pt x="0" y="4186428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150" name="Google Shape;150;p26"/>
          <p:cNvSpPr/>
          <p:nvPr/>
        </p:nvSpPr>
        <p:spPr>
          <a:xfrm>
            <a:off x="7494443" y="1891712"/>
            <a:ext cx="1648492" cy="1569911"/>
          </a:xfrm>
          <a:custGeom>
            <a:rect b="b" l="l" r="r" t="t"/>
            <a:pathLst>
              <a:path extrusionOk="0" h="4186428" w="4395978">
                <a:moveTo>
                  <a:pt x="0" y="0"/>
                </a:moveTo>
                <a:lnTo>
                  <a:pt x="4395978" y="0"/>
                </a:lnTo>
                <a:lnTo>
                  <a:pt x="4395978" y="4186428"/>
                </a:lnTo>
                <a:lnTo>
                  <a:pt x="0" y="4186428"/>
                </a:lnTo>
                <a:close/>
              </a:path>
            </a:pathLst>
          </a:custGeom>
          <a:solidFill>
            <a:srgbClr val="ADDAE3"/>
          </a:solidFill>
          <a:ln>
            <a:noFill/>
          </a:ln>
        </p:spPr>
      </p:sp>
      <p:sp>
        <p:nvSpPr>
          <p:cNvPr id="151" name="Google Shape;151;p26"/>
          <p:cNvSpPr/>
          <p:nvPr/>
        </p:nvSpPr>
        <p:spPr>
          <a:xfrm>
            <a:off x="7884182" y="3916831"/>
            <a:ext cx="869415" cy="869414"/>
          </a:xfrm>
          <a:custGeom>
            <a:rect b="b" l="l" r="r" t="t"/>
            <a:pathLst>
              <a:path extrusionOk="0" h="1738828" w="1738830">
                <a:moveTo>
                  <a:pt x="0" y="0"/>
                </a:moveTo>
                <a:lnTo>
                  <a:pt x="1738830" y="0"/>
                </a:lnTo>
                <a:lnTo>
                  <a:pt x="1738830" y="1738828"/>
                </a:lnTo>
                <a:lnTo>
                  <a:pt x="0" y="17388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2" name="Google Shape;152;p26"/>
          <p:cNvSpPr/>
          <p:nvPr/>
        </p:nvSpPr>
        <p:spPr>
          <a:xfrm>
            <a:off x="7884189" y="671990"/>
            <a:ext cx="869415" cy="869414"/>
          </a:xfrm>
          <a:custGeom>
            <a:rect b="b" l="l" r="r" t="t"/>
            <a:pathLst>
              <a:path extrusionOk="0" h="1738828" w="1738830">
                <a:moveTo>
                  <a:pt x="0" y="0"/>
                </a:moveTo>
                <a:lnTo>
                  <a:pt x="1738830" y="0"/>
                </a:lnTo>
                <a:lnTo>
                  <a:pt x="1738830" y="1738828"/>
                </a:lnTo>
                <a:lnTo>
                  <a:pt x="0" y="17388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26"/>
          <p:cNvSpPr/>
          <p:nvPr/>
        </p:nvSpPr>
        <p:spPr>
          <a:xfrm>
            <a:off x="7229232" y="309844"/>
            <a:ext cx="265509" cy="4833604"/>
          </a:xfrm>
          <a:custGeom>
            <a:rect b="b" l="l" r="r" t="t"/>
            <a:pathLst>
              <a:path extrusionOk="0" h="12889611" w="708025">
                <a:moveTo>
                  <a:pt x="0" y="0"/>
                </a:moveTo>
                <a:lnTo>
                  <a:pt x="708025" y="0"/>
                </a:lnTo>
                <a:lnTo>
                  <a:pt x="708025" y="12889611"/>
                </a:lnTo>
                <a:lnTo>
                  <a:pt x="0" y="12889611"/>
                </a:lnTo>
                <a:close/>
              </a:path>
            </a:pathLst>
          </a:custGeom>
          <a:solidFill>
            <a:srgbClr val="4285F4"/>
          </a:solidFill>
          <a:ln>
            <a:noFill/>
          </a:ln>
        </p:spPr>
      </p:sp>
      <p:sp>
        <p:nvSpPr>
          <p:cNvPr id="154" name="Google Shape;154;p26"/>
          <p:cNvSpPr/>
          <p:nvPr/>
        </p:nvSpPr>
        <p:spPr>
          <a:xfrm>
            <a:off x="0" y="309844"/>
            <a:ext cx="4728304" cy="97200"/>
          </a:xfrm>
          <a:custGeom>
            <a:rect b="b" l="l" r="r" t="t"/>
            <a:pathLst>
              <a:path extrusionOk="0" h="194400" w="9456608">
                <a:moveTo>
                  <a:pt x="0" y="0"/>
                </a:moveTo>
                <a:lnTo>
                  <a:pt x="9456608" y="0"/>
                </a:lnTo>
                <a:lnTo>
                  <a:pt x="9456608" y="194400"/>
                </a:lnTo>
                <a:lnTo>
                  <a:pt x="0" y="194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26"/>
          <p:cNvSpPr/>
          <p:nvPr/>
        </p:nvSpPr>
        <p:spPr>
          <a:xfrm>
            <a:off x="573050" y="1136925"/>
            <a:ext cx="1148981" cy="1052885"/>
          </a:xfrm>
          <a:custGeom>
            <a:rect b="b" l="l" r="r" t="t"/>
            <a:pathLst>
              <a:path extrusionOk="0" h="2462888" w="2687675">
                <a:moveTo>
                  <a:pt x="0" y="0"/>
                </a:moveTo>
                <a:lnTo>
                  <a:pt x="2687675" y="0"/>
                </a:lnTo>
                <a:lnTo>
                  <a:pt x="2687675" y="2462888"/>
                </a:lnTo>
                <a:lnTo>
                  <a:pt x="0" y="24628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6" name="Google Shape;156;p26"/>
          <p:cNvSpPr/>
          <p:nvPr/>
        </p:nvSpPr>
        <p:spPr>
          <a:xfrm>
            <a:off x="5390603" y="2324398"/>
            <a:ext cx="1449170" cy="1054750"/>
          </a:xfrm>
          <a:custGeom>
            <a:rect b="b" l="l" r="r" t="t"/>
            <a:pathLst>
              <a:path extrusionOk="0" h="3245386" w="4458984">
                <a:moveTo>
                  <a:pt x="0" y="0"/>
                </a:moveTo>
                <a:lnTo>
                  <a:pt x="4458984" y="0"/>
                </a:lnTo>
                <a:lnTo>
                  <a:pt x="4458984" y="3245386"/>
                </a:lnTo>
                <a:lnTo>
                  <a:pt x="0" y="32453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7" name="Google Shape;157;p26"/>
          <p:cNvSpPr txBox="1"/>
          <p:nvPr/>
        </p:nvSpPr>
        <p:spPr>
          <a:xfrm>
            <a:off x="571825" y="494263"/>
            <a:ext cx="6130450" cy="555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Arimo"/>
                <a:ea typeface="Arimo"/>
                <a:cs typeface="Arimo"/>
                <a:sym typeface="Arimo"/>
              </a:rPr>
              <a:t>АКТУАЛЬНОСТЬ ПРОЕКТА</a:t>
            </a:r>
            <a:endParaRPr sz="700"/>
          </a:p>
        </p:txBody>
      </p:sp>
      <p:sp>
        <p:nvSpPr>
          <p:cNvPr id="158" name="Google Shape;158;p26"/>
          <p:cNvSpPr txBox="1"/>
          <p:nvPr/>
        </p:nvSpPr>
        <p:spPr>
          <a:xfrm>
            <a:off x="375000" y="2428475"/>
            <a:ext cx="47283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Казани на сегодняшний день активно развивается направление спорта - Фиджитал игры</a:t>
            </a:r>
            <a:r>
              <a:rPr b="1" lang="ru" sz="1000">
                <a:solidFill>
                  <a:srgbClr val="FF2F2D"/>
                </a:solidFill>
                <a:latin typeface="Montserrat"/>
                <a:ea typeface="Montserrat"/>
                <a:cs typeface="Montserrat"/>
                <a:sym typeface="Montserrat"/>
              </a:rPr>
              <a:t>*</a:t>
            </a: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 </a:t>
            </a: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2024 году, планируется набрать на участие около 256 команд и 2 тысячи участников.</a:t>
            </a:r>
            <a:endParaRPr sz="1000">
              <a:solidFill>
                <a:srgbClr val="FF2F2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26"/>
          <p:cNvSpPr txBox="1"/>
          <p:nvPr/>
        </p:nvSpPr>
        <p:spPr>
          <a:xfrm>
            <a:off x="0" y="4653850"/>
            <a:ext cx="7229100" cy="5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F2F2D"/>
                </a:solidFill>
                <a:latin typeface="Montserrat"/>
                <a:ea typeface="Montserrat"/>
                <a:cs typeface="Montserrat"/>
                <a:sym typeface="Montserrat"/>
              </a:rPr>
              <a:t>*</a:t>
            </a:r>
            <a:r>
              <a:rPr lang="ru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Сначала спортсмены соревнуются в симуляторе определенного вида спорта, а затем наступает пора сразиться в реальности с сохранением счета после первой стадии</a:t>
            </a:r>
            <a:endParaRPr sz="900"/>
          </a:p>
        </p:txBody>
      </p:sp>
      <p:sp>
        <p:nvSpPr>
          <p:cNvPr id="160" name="Google Shape;160;p26"/>
          <p:cNvSpPr txBox="1"/>
          <p:nvPr/>
        </p:nvSpPr>
        <p:spPr>
          <a:xfrm>
            <a:off x="2111475" y="1210838"/>
            <a:ext cx="4728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Аудитория киберспорта в России выросла до 15,4 млн человек. 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Как сообщили представители аналитической компании Nielsen Sports, рост аудитории в возрасте от 13 лет составил 28% за год.</a:t>
            </a:r>
            <a:endParaRPr sz="1000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26"/>
          <p:cNvSpPr txBox="1"/>
          <p:nvPr/>
        </p:nvSpPr>
        <p:spPr>
          <a:xfrm>
            <a:off x="2111675" y="3828150"/>
            <a:ext cx="4728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В 2022 г. 49% опрошенных регулярно занимались каким-либо видом физкультуры или спорта</a:t>
            </a:r>
            <a:endParaRPr sz="1000"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26"/>
          <p:cNvSpPr/>
          <p:nvPr/>
        </p:nvSpPr>
        <p:spPr>
          <a:xfrm>
            <a:off x="423153" y="3489123"/>
            <a:ext cx="1449170" cy="1054750"/>
          </a:xfrm>
          <a:custGeom>
            <a:rect b="b" l="l" r="r" t="t"/>
            <a:pathLst>
              <a:path extrusionOk="0" h="3245386" w="4458984">
                <a:moveTo>
                  <a:pt x="0" y="0"/>
                </a:moveTo>
                <a:lnTo>
                  <a:pt x="4458984" y="0"/>
                </a:lnTo>
                <a:lnTo>
                  <a:pt x="4458984" y="3245386"/>
                </a:lnTo>
                <a:lnTo>
                  <a:pt x="0" y="32453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/>
          <p:nvPr/>
        </p:nvSpPr>
        <p:spPr>
          <a:xfrm>
            <a:off x="514350" y="508713"/>
            <a:ext cx="834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Arimo"/>
                <a:ea typeface="Arimo"/>
                <a:cs typeface="Arimo"/>
                <a:sym typeface="Arimo"/>
              </a:rPr>
              <a:t>ЦЕЛЕВАЯ АУДИТОРИЯ</a:t>
            </a:r>
            <a:endParaRPr sz="700"/>
          </a:p>
        </p:txBody>
      </p:sp>
      <p:sp>
        <p:nvSpPr>
          <p:cNvPr id="168" name="Google Shape;168;p27"/>
          <p:cNvSpPr/>
          <p:nvPr/>
        </p:nvSpPr>
        <p:spPr>
          <a:xfrm>
            <a:off x="-5084" y="4774004"/>
            <a:ext cx="406813" cy="380095"/>
          </a:xfrm>
          <a:custGeom>
            <a:rect b="b" l="l" r="r" t="t"/>
            <a:pathLst>
              <a:path extrusionOk="0" h="1013587" w="1084834">
                <a:moveTo>
                  <a:pt x="0" y="0"/>
                </a:moveTo>
                <a:lnTo>
                  <a:pt x="1084834" y="0"/>
                </a:lnTo>
                <a:lnTo>
                  <a:pt x="1084834" y="1013587"/>
                </a:lnTo>
                <a:lnTo>
                  <a:pt x="0" y="1013587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</p:sp>
      <p:sp>
        <p:nvSpPr>
          <p:cNvPr id="169" name="Google Shape;169;p27"/>
          <p:cNvSpPr/>
          <p:nvPr/>
        </p:nvSpPr>
        <p:spPr>
          <a:xfrm>
            <a:off x="8788235" y="0"/>
            <a:ext cx="354901" cy="2088594"/>
          </a:xfrm>
          <a:custGeom>
            <a:rect b="b" l="l" r="r" t="t"/>
            <a:pathLst>
              <a:path extrusionOk="0" h="5569585" w="946404">
                <a:moveTo>
                  <a:pt x="0" y="0"/>
                </a:moveTo>
                <a:lnTo>
                  <a:pt x="946404" y="0"/>
                </a:lnTo>
                <a:lnTo>
                  <a:pt x="946404" y="5569585"/>
                </a:lnTo>
                <a:lnTo>
                  <a:pt x="0" y="5569585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170" name="Google Shape;170;p27"/>
          <p:cNvSpPr/>
          <p:nvPr/>
        </p:nvSpPr>
        <p:spPr>
          <a:xfrm>
            <a:off x="8788179" y="4333388"/>
            <a:ext cx="354901" cy="822007"/>
          </a:xfrm>
          <a:custGeom>
            <a:rect b="b" l="l" r="r" t="t"/>
            <a:pathLst>
              <a:path extrusionOk="0" h="2192020" w="946404">
                <a:moveTo>
                  <a:pt x="0" y="0"/>
                </a:moveTo>
                <a:lnTo>
                  <a:pt x="946404" y="0"/>
                </a:lnTo>
                <a:lnTo>
                  <a:pt x="946404" y="2192020"/>
                </a:lnTo>
                <a:lnTo>
                  <a:pt x="0" y="2192020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</p:sp>
      <p:sp>
        <p:nvSpPr>
          <p:cNvPr id="171" name="Google Shape;171;p27"/>
          <p:cNvSpPr/>
          <p:nvPr/>
        </p:nvSpPr>
        <p:spPr>
          <a:xfrm>
            <a:off x="8788179" y="2088579"/>
            <a:ext cx="354901" cy="1159478"/>
          </a:xfrm>
          <a:custGeom>
            <a:rect b="b" l="l" r="r" t="t"/>
            <a:pathLst>
              <a:path extrusionOk="0" h="3091942" w="946404">
                <a:moveTo>
                  <a:pt x="0" y="0"/>
                </a:moveTo>
                <a:lnTo>
                  <a:pt x="946404" y="0"/>
                </a:lnTo>
                <a:lnTo>
                  <a:pt x="946404" y="3091942"/>
                </a:lnTo>
                <a:lnTo>
                  <a:pt x="0" y="3091942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172" name="Google Shape;172;p27"/>
          <p:cNvSpPr/>
          <p:nvPr/>
        </p:nvSpPr>
        <p:spPr>
          <a:xfrm>
            <a:off x="8788179" y="3248117"/>
            <a:ext cx="354901" cy="1085088"/>
          </a:xfrm>
          <a:custGeom>
            <a:rect b="b" l="l" r="r" t="t"/>
            <a:pathLst>
              <a:path extrusionOk="0" h="2893568" w="946404">
                <a:moveTo>
                  <a:pt x="0" y="0"/>
                </a:moveTo>
                <a:lnTo>
                  <a:pt x="946404" y="0"/>
                </a:lnTo>
                <a:lnTo>
                  <a:pt x="946404" y="2893568"/>
                </a:lnTo>
                <a:lnTo>
                  <a:pt x="0" y="2893568"/>
                </a:lnTo>
                <a:close/>
              </a:path>
            </a:pathLst>
          </a:custGeom>
          <a:solidFill>
            <a:srgbClr val="ADDAE3"/>
          </a:solidFill>
          <a:ln>
            <a:noFill/>
          </a:ln>
        </p:spPr>
      </p:sp>
      <p:grpSp>
        <p:nvGrpSpPr>
          <p:cNvPr id="173" name="Google Shape;173;p27"/>
          <p:cNvGrpSpPr/>
          <p:nvPr/>
        </p:nvGrpSpPr>
        <p:grpSpPr>
          <a:xfrm>
            <a:off x="5043741" y="356400"/>
            <a:ext cx="687896" cy="687896"/>
            <a:chOff x="0" y="0"/>
            <a:chExt cx="1834388" cy="1834388"/>
          </a:xfrm>
        </p:grpSpPr>
        <p:sp>
          <p:nvSpPr>
            <p:cNvPr id="174" name="Google Shape;174;p27"/>
            <p:cNvSpPr/>
            <p:nvPr/>
          </p:nvSpPr>
          <p:spPr>
            <a:xfrm>
              <a:off x="0" y="0"/>
              <a:ext cx="1834388" cy="1834388"/>
            </a:xfrm>
            <a:custGeom>
              <a:rect b="b" l="l" r="r" t="t"/>
              <a:pathLst>
                <a:path extrusionOk="0" h="1834388" w="1834388">
                  <a:moveTo>
                    <a:pt x="0" y="0"/>
                  </a:moveTo>
                  <a:lnTo>
                    <a:pt x="1834388" y="0"/>
                  </a:lnTo>
                  <a:lnTo>
                    <a:pt x="1834388" y="1834388"/>
                  </a:lnTo>
                  <a:lnTo>
                    <a:pt x="0" y="1834388"/>
                  </a:lnTo>
                  <a:close/>
                </a:path>
              </a:pathLst>
            </a:custGeom>
            <a:solidFill>
              <a:srgbClr val="FCAF17"/>
            </a:solidFill>
            <a:ln>
              <a:noFill/>
            </a:ln>
          </p:spPr>
        </p:sp>
        <p:sp>
          <p:nvSpPr>
            <p:cNvPr id="175" name="Google Shape;175;p27"/>
            <p:cNvSpPr/>
            <p:nvPr/>
          </p:nvSpPr>
          <p:spPr>
            <a:xfrm>
              <a:off x="197099" y="197123"/>
              <a:ext cx="1439859" cy="1439859"/>
            </a:xfrm>
            <a:custGeom>
              <a:rect b="b" l="l" r="r" t="t"/>
              <a:pathLst>
                <a:path extrusionOk="0" h="1439859" w="1439859">
                  <a:moveTo>
                    <a:pt x="0" y="0"/>
                  </a:moveTo>
                  <a:lnTo>
                    <a:pt x="1439858" y="0"/>
                  </a:lnTo>
                  <a:lnTo>
                    <a:pt x="1439858" y="1439858"/>
                  </a:lnTo>
                  <a:lnTo>
                    <a:pt x="0" y="143985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76" name="Google Shape;176;p27"/>
          <p:cNvSpPr txBox="1"/>
          <p:nvPr/>
        </p:nvSpPr>
        <p:spPr>
          <a:xfrm>
            <a:off x="5992350" y="2968650"/>
            <a:ext cx="2794800" cy="15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7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Профессионал</a:t>
            </a:r>
            <a:endParaRPr sz="1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37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marR="0" rtl="0" algn="l">
              <a:lnSpc>
                <a:spcPct val="137958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Работает организатором мероприятий свыше 10 лет.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Требуется портфолио новых исполнителей для расширения команды</a:t>
            </a:r>
            <a:endParaRPr sz="1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7" name="Google Shape;177;p27"/>
          <p:cNvSpPr txBox="1"/>
          <p:nvPr/>
        </p:nvSpPr>
        <p:spPr>
          <a:xfrm>
            <a:off x="40632" y="4911225"/>
            <a:ext cx="315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3</a:t>
            </a:r>
            <a:endParaRPr sz="700"/>
          </a:p>
        </p:txBody>
      </p:sp>
      <p:sp>
        <p:nvSpPr>
          <p:cNvPr id="178" name="Google Shape;178;p27"/>
          <p:cNvSpPr txBox="1"/>
          <p:nvPr/>
        </p:nvSpPr>
        <p:spPr>
          <a:xfrm>
            <a:off x="401725" y="2968650"/>
            <a:ext cx="2794800" cy="17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Любитель</a:t>
            </a:r>
            <a:endParaRPr sz="11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Font typeface="Raleway"/>
              <a:buChar char="●"/>
            </a:pP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Первый раз ищет исполнителя или агентство для проведения спортивного мероприятия, свадьбы, дня рождения для себя или близких.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Font typeface="Raleway"/>
              <a:buChar char="●"/>
            </a:pP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Не знает к кому обратиться и сколько это будет стоить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3197538" y="2968650"/>
            <a:ext cx="2794800" cy="18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Начинающий организатор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Периодически</a:t>
            </a: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ищет исполнителей для проведения спортивного мероприятия, свадьбы, дня рождения на заказ.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Не сформирована команда для организации мероприятий. 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0" name="Google Shape;180;p27"/>
          <p:cNvSpPr/>
          <p:nvPr/>
        </p:nvSpPr>
        <p:spPr>
          <a:xfrm>
            <a:off x="782381" y="1161230"/>
            <a:ext cx="2033490" cy="1616624"/>
          </a:xfrm>
          <a:custGeom>
            <a:rect b="b" l="l" r="r" t="t"/>
            <a:pathLst>
              <a:path extrusionOk="0" h="3233248" w="4066979">
                <a:moveTo>
                  <a:pt x="0" y="0"/>
                </a:moveTo>
                <a:lnTo>
                  <a:pt x="4066979" y="0"/>
                </a:lnTo>
                <a:lnTo>
                  <a:pt x="4066979" y="3233248"/>
                </a:lnTo>
                <a:lnTo>
                  <a:pt x="0" y="32332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27"/>
          <p:cNvSpPr/>
          <p:nvPr/>
        </p:nvSpPr>
        <p:spPr>
          <a:xfrm>
            <a:off x="3791212" y="1161217"/>
            <a:ext cx="1628468" cy="1616624"/>
          </a:xfrm>
          <a:custGeom>
            <a:rect b="b" l="l" r="r" t="t"/>
            <a:pathLst>
              <a:path extrusionOk="0" h="3233248" w="3256935">
                <a:moveTo>
                  <a:pt x="0" y="0"/>
                </a:moveTo>
                <a:lnTo>
                  <a:pt x="3256935" y="0"/>
                </a:lnTo>
                <a:lnTo>
                  <a:pt x="3256935" y="3233248"/>
                </a:lnTo>
                <a:lnTo>
                  <a:pt x="0" y="32332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27"/>
          <p:cNvSpPr/>
          <p:nvPr/>
        </p:nvSpPr>
        <p:spPr>
          <a:xfrm>
            <a:off x="6786546" y="1096632"/>
            <a:ext cx="1206406" cy="1616624"/>
          </a:xfrm>
          <a:custGeom>
            <a:rect b="b" l="l" r="r" t="t"/>
            <a:pathLst>
              <a:path extrusionOk="0" h="3233248" w="2412812">
                <a:moveTo>
                  <a:pt x="0" y="0"/>
                </a:moveTo>
                <a:lnTo>
                  <a:pt x="2412811" y="0"/>
                </a:lnTo>
                <a:lnTo>
                  <a:pt x="2412811" y="3233248"/>
                </a:lnTo>
                <a:lnTo>
                  <a:pt x="0" y="32332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/>
          <p:nvPr/>
        </p:nvSpPr>
        <p:spPr>
          <a:xfrm>
            <a:off x="8788235" y="0"/>
            <a:ext cx="354901" cy="2088594"/>
          </a:xfrm>
          <a:custGeom>
            <a:rect b="b" l="l" r="r" t="t"/>
            <a:pathLst>
              <a:path extrusionOk="0" h="5569585" w="946404">
                <a:moveTo>
                  <a:pt x="0" y="0"/>
                </a:moveTo>
                <a:lnTo>
                  <a:pt x="946404" y="0"/>
                </a:lnTo>
                <a:lnTo>
                  <a:pt x="946404" y="5569585"/>
                </a:lnTo>
                <a:lnTo>
                  <a:pt x="0" y="5569585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188" name="Google Shape;188;p28"/>
          <p:cNvSpPr/>
          <p:nvPr/>
        </p:nvSpPr>
        <p:spPr>
          <a:xfrm>
            <a:off x="8788179" y="4333388"/>
            <a:ext cx="354901" cy="822007"/>
          </a:xfrm>
          <a:custGeom>
            <a:rect b="b" l="l" r="r" t="t"/>
            <a:pathLst>
              <a:path extrusionOk="0" h="2192020" w="946404">
                <a:moveTo>
                  <a:pt x="0" y="0"/>
                </a:moveTo>
                <a:lnTo>
                  <a:pt x="946404" y="0"/>
                </a:lnTo>
                <a:lnTo>
                  <a:pt x="946404" y="2192020"/>
                </a:lnTo>
                <a:lnTo>
                  <a:pt x="0" y="2192020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</p:sp>
      <p:sp>
        <p:nvSpPr>
          <p:cNvPr id="189" name="Google Shape;189;p28"/>
          <p:cNvSpPr/>
          <p:nvPr/>
        </p:nvSpPr>
        <p:spPr>
          <a:xfrm>
            <a:off x="8788179" y="2088579"/>
            <a:ext cx="354901" cy="1159478"/>
          </a:xfrm>
          <a:custGeom>
            <a:rect b="b" l="l" r="r" t="t"/>
            <a:pathLst>
              <a:path extrusionOk="0" h="3091942" w="946404">
                <a:moveTo>
                  <a:pt x="0" y="0"/>
                </a:moveTo>
                <a:lnTo>
                  <a:pt x="946404" y="0"/>
                </a:lnTo>
                <a:lnTo>
                  <a:pt x="946404" y="3091942"/>
                </a:lnTo>
                <a:lnTo>
                  <a:pt x="0" y="3091942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190" name="Google Shape;190;p28"/>
          <p:cNvSpPr/>
          <p:nvPr/>
        </p:nvSpPr>
        <p:spPr>
          <a:xfrm>
            <a:off x="8788179" y="3248117"/>
            <a:ext cx="354901" cy="1085088"/>
          </a:xfrm>
          <a:custGeom>
            <a:rect b="b" l="l" r="r" t="t"/>
            <a:pathLst>
              <a:path extrusionOk="0" h="2893568" w="946404">
                <a:moveTo>
                  <a:pt x="0" y="0"/>
                </a:moveTo>
                <a:lnTo>
                  <a:pt x="946404" y="0"/>
                </a:lnTo>
                <a:lnTo>
                  <a:pt x="946404" y="2893568"/>
                </a:lnTo>
                <a:lnTo>
                  <a:pt x="0" y="2893568"/>
                </a:lnTo>
                <a:close/>
              </a:path>
            </a:pathLst>
          </a:custGeom>
          <a:solidFill>
            <a:srgbClr val="ADDAE3"/>
          </a:solidFill>
          <a:ln>
            <a:noFill/>
          </a:ln>
        </p:spPr>
      </p:sp>
      <p:grpSp>
        <p:nvGrpSpPr>
          <p:cNvPr id="191" name="Google Shape;191;p28"/>
          <p:cNvGrpSpPr/>
          <p:nvPr/>
        </p:nvGrpSpPr>
        <p:grpSpPr>
          <a:xfrm>
            <a:off x="2813050" y="347750"/>
            <a:ext cx="687896" cy="687896"/>
            <a:chOff x="0" y="0"/>
            <a:chExt cx="1834388" cy="1834388"/>
          </a:xfrm>
        </p:grpSpPr>
        <p:sp>
          <p:nvSpPr>
            <p:cNvPr id="192" name="Google Shape;192;p28"/>
            <p:cNvSpPr/>
            <p:nvPr/>
          </p:nvSpPr>
          <p:spPr>
            <a:xfrm>
              <a:off x="0" y="0"/>
              <a:ext cx="1834388" cy="1834388"/>
            </a:xfrm>
            <a:custGeom>
              <a:rect b="b" l="l" r="r" t="t"/>
              <a:pathLst>
                <a:path extrusionOk="0" h="1834388" w="1834388">
                  <a:moveTo>
                    <a:pt x="0" y="0"/>
                  </a:moveTo>
                  <a:lnTo>
                    <a:pt x="1834388" y="0"/>
                  </a:lnTo>
                  <a:lnTo>
                    <a:pt x="1834388" y="1834388"/>
                  </a:lnTo>
                  <a:lnTo>
                    <a:pt x="0" y="1834388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</p:sp>
        <p:sp>
          <p:nvSpPr>
            <p:cNvPr id="193" name="Google Shape;193;p28"/>
            <p:cNvSpPr/>
            <p:nvPr/>
          </p:nvSpPr>
          <p:spPr>
            <a:xfrm>
              <a:off x="197085" y="197112"/>
              <a:ext cx="1439859" cy="1439859"/>
            </a:xfrm>
            <a:custGeom>
              <a:rect b="b" l="l" r="r" t="t"/>
              <a:pathLst>
                <a:path extrusionOk="0" h="1439859" w="1439859">
                  <a:moveTo>
                    <a:pt x="0" y="0"/>
                  </a:moveTo>
                  <a:lnTo>
                    <a:pt x="1439859" y="0"/>
                  </a:lnTo>
                  <a:lnTo>
                    <a:pt x="1439859" y="1439859"/>
                  </a:lnTo>
                  <a:lnTo>
                    <a:pt x="0" y="143985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94" name="Google Shape;194;p28"/>
          <p:cNvSpPr txBox="1"/>
          <p:nvPr/>
        </p:nvSpPr>
        <p:spPr>
          <a:xfrm>
            <a:off x="514350" y="500063"/>
            <a:ext cx="4597400" cy="535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Arimo"/>
                <a:ea typeface="Arimo"/>
                <a:cs typeface="Arimo"/>
                <a:sym typeface="Arimo"/>
              </a:rPr>
              <a:t>ПРОБЛЕМА</a:t>
            </a:r>
            <a:endParaRPr sz="700"/>
          </a:p>
        </p:txBody>
      </p:sp>
      <p:sp>
        <p:nvSpPr>
          <p:cNvPr id="195" name="Google Shape;195;p28"/>
          <p:cNvSpPr txBox="1"/>
          <p:nvPr/>
        </p:nvSpPr>
        <p:spPr>
          <a:xfrm>
            <a:off x="611550" y="2927600"/>
            <a:ext cx="45003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latin typeface="Raleway"/>
                <a:ea typeface="Raleway"/>
                <a:cs typeface="Raleway"/>
                <a:sym typeface="Raleway"/>
              </a:rPr>
              <a:t>Начинающие и профессионалы испытывают с</a:t>
            </a:r>
            <a:r>
              <a:rPr b="0" i="1"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ложность выбора среди множества агентств и услуг, и необходимость найти доверенные и надежные варианты.</a:t>
            </a:r>
            <a:endParaRPr i="1" sz="700"/>
          </a:p>
        </p:txBody>
      </p:sp>
      <p:grpSp>
        <p:nvGrpSpPr>
          <p:cNvPr id="196" name="Google Shape;196;p28"/>
          <p:cNvGrpSpPr/>
          <p:nvPr/>
        </p:nvGrpSpPr>
        <p:grpSpPr>
          <a:xfrm>
            <a:off x="-9" y="4775313"/>
            <a:ext cx="406813" cy="380095"/>
            <a:chOff x="-5084" y="4364288"/>
            <a:chExt cx="406813" cy="380095"/>
          </a:xfrm>
        </p:grpSpPr>
        <p:sp>
          <p:nvSpPr>
            <p:cNvPr id="197" name="Google Shape;197;p28"/>
            <p:cNvSpPr/>
            <p:nvPr/>
          </p:nvSpPr>
          <p:spPr>
            <a:xfrm>
              <a:off x="-5084" y="4364288"/>
              <a:ext cx="406813" cy="380095"/>
            </a:xfrm>
            <a:custGeom>
              <a:rect b="b" l="l" r="r" t="t"/>
              <a:pathLst>
                <a:path extrusionOk="0" h="1013587" w="1084834">
                  <a:moveTo>
                    <a:pt x="0" y="0"/>
                  </a:moveTo>
                  <a:lnTo>
                    <a:pt x="1084834" y="0"/>
                  </a:lnTo>
                  <a:lnTo>
                    <a:pt x="1084834" y="1013587"/>
                  </a:lnTo>
                  <a:lnTo>
                    <a:pt x="0" y="1013587"/>
                  </a:lnTo>
                  <a:close/>
                </a:path>
              </a:pathLst>
            </a:custGeom>
            <a:solidFill>
              <a:srgbClr val="DBE6FD"/>
            </a:solidFill>
            <a:ln>
              <a:noFill/>
            </a:ln>
          </p:spPr>
        </p:sp>
        <p:sp>
          <p:nvSpPr>
            <p:cNvPr id="198" name="Google Shape;198;p28"/>
            <p:cNvSpPr txBox="1"/>
            <p:nvPr/>
          </p:nvSpPr>
          <p:spPr>
            <a:xfrm>
              <a:off x="40632" y="4501509"/>
              <a:ext cx="315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FFFFFF"/>
                  </a:solidFill>
                </a:rPr>
                <a:t>4</a:t>
              </a:r>
              <a:endParaRPr sz="700"/>
            </a:p>
          </p:txBody>
        </p:sp>
      </p:grpSp>
      <p:sp>
        <p:nvSpPr>
          <p:cNvPr id="199" name="Google Shape;199;p28"/>
          <p:cNvSpPr txBox="1"/>
          <p:nvPr/>
        </p:nvSpPr>
        <p:spPr>
          <a:xfrm>
            <a:off x="611550" y="2088575"/>
            <a:ext cx="45003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latin typeface="Raleway"/>
                <a:ea typeface="Raleway"/>
                <a:cs typeface="Raleway"/>
                <a:sym typeface="Raleway"/>
              </a:rPr>
              <a:t>Ограниченность бюджета заставляет любителей и начинающих очень долго и упорно искать подходящие предложения. </a:t>
            </a:r>
            <a:endParaRPr i="1" sz="700"/>
          </a:p>
        </p:txBody>
      </p:sp>
      <p:sp>
        <p:nvSpPr>
          <p:cNvPr id="200" name="Google Shape;200;p28"/>
          <p:cNvSpPr txBox="1"/>
          <p:nvPr/>
        </p:nvSpPr>
        <p:spPr>
          <a:xfrm>
            <a:off x="514350" y="1189575"/>
            <a:ext cx="78483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По результатам проведённых глубинных интервью (6 человек) мы выяснили, что целевая аудитория сталкивается со следующими сложностями: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/>
          <p:nvPr/>
        </p:nvSpPr>
        <p:spPr>
          <a:xfrm>
            <a:off x="514350" y="515134"/>
            <a:ext cx="459740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Arimo"/>
                <a:ea typeface="Arimo"/>
                <a:cs typeface="Arimo"/>
                <a:sym typeface="Arimo"/>
              </a:rPr>
              <a:t>РЕШЕНИЕ</a:t>
            </a:r>
            <a:endParaRPr sz="700"/>
          </a:p>
        </p:txBody>
      </p:sp>
      <p:sp>
        <p:nvSpPr>
          <p:cNvPr id="206" name="Google Shape;206;p29"/>
          <p:cNvSpPr/>
          <p:nvPr/>
        </p:nvSpPr>
        <p:spPr>
          <a:xfrm>
            <a:off x="-5084" y="4774004"/>
            <a:ext cx="406813" cy="380095"/>
          </a:xfrm>
          <a:custGeom>
            <a:rect b="b" l="l" r="r" t="t"/>
            <a:pathLst>
              <a:path extrusionOk="0" h="1013587" w="1084834">
                <a:moveTo>
                  <a:pt x="0" y="0"/>
                </a:moveTo>
                <a:lnTo>
                  <a:pt x="1084834" y="0"/>
                </a:lnTo>
                <a:lnTo>
                  <a:pt x="1084834" y="1013587"/>
                </a:lnTo>
                <a:lnTo>
                  <a:pt x="0" y="1013587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</p:sp>
      <p:sp>
        <p:nvSpPr>
          <p:cNvPr id="207" name="Google Shape;207;p29"/>
          <p:cNvSpPr txBox="1"/>
          <p:nvPr/>
        </p:nvSpPr>
        <p:spPr>
          <a:xfrm>
            <a:off x="40632" y="4911225"/>
            <a:ext cx="315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5</a:t>
            </a:r>
            <a:endParaRPr sz="700"/>
          </a:p>
        </p:txBody>
      </p:sp>
      <p:sp>
        <p:nvSpPr>
          <p:cNvPr id="208" name="Google Shape;208;p29"/>
          <p:cNvSpPr/>
          <p:nvPr/>
        </p:nvSpPr>
        <p:spPr>
          <a:xfrm>
            <a:off x="8788235" y="0"/>
            <a:ext cx="354901" cy="2088594"/>
          </a:xfrm>
          <a:custGeom>
            <a:rect b="b" l="l" r="r" t="t"/>
            <a:pathLst>
              <a:path extrusionOk="0" h="5569585" w="946404">
                <a:moveTo>
                  <a:pt x="0" y="0"/>
                </a:moveTo>
                <a:lnTo>
                  <a:pt x="946404" y="0"/>
                </a:lnTo>
                <a:lnTo>
                  <a:pt x="946404" y="5569585"/>
                </a:lnTo>
                <a:lnTo>
                  <a:pt x="0" y="5569585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209" name="Google Shape;209;p29"/>
          <p:cNvSpPr/>
          <p:nvPr/>
        </p:nvSpPr>
        <p:spPr>
          <a:xfrm>
            <a:off x="8788179" y="4333388"/>
            <a:ext cx="354901" cy="822007"/>
          </a:xfrm>
          <a:custGeom>
            <a:rect b="b" l="l" r="r" t="t"/>
            <a:pathLst>
              <a:path extrusionOk="0" h="2192020" w="946404">
                <a:moveTo>
                  <a:pt x="0" y="0"/>
                </a:moveTo>
                <a:lnTo>
                  <a:pt x="946404" y="0"/>
                </a:lnTo>
                <a:lnTo>
                  <a:pt x="946404" y="2192020"/>
                </a:lnTo>
                <a:lnTo>
                  <a:pt x="0" y="2192020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</p:sp>
      <p:sp>
        <p:nvSpPr>
          <p:cNvPr id="210" name="Google Shape;210;p29"/>
          <p:cNvSpPr/>
          <p:nvPr/>
        </p:nvSpPr>
        <p:spPr>
          <a:xfrm>
            <a:off x="8788179" y="2088579"/>
            <a:ext cx="354901" cy="1159478"/>
          </a:xfrm>
          <a:custGeom>
            <a:rect b="b" l="l" r="r" t="t"/>
            <a:pathLst>
              <a:path extrusionOk="0" h="3091942" w="946404">
                <a:moveTo>
                  <a:pt x="0" y="0"/>
                </a:moveTo>
                <a:lnTo>
                  <a:pt x="946404" y="0"/>
                </a:lnTo>
                <a:lnTo>
                  <a:pt x="946404" y="3091942"/>
                </a:lnTo>
                <a:lnTo>
                  <a:pt x="0" y="3091942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211" name="Google Shape;211;p29"/>
          <p:cNvSpPr/>
          <p:nvPr/>
        </p:nvSpPr>
        <p:spPr>
          <a:xfrm>
            <a:off x="8788179" y="3248117"/>
            <a:ext cx="354901" cy="1085088"/>
          </a:xfrm>
          <a:custGeom>
            <a:rect b="b" l="l" r="r" t="t"/>
            <a:pathLst>
              <a:path extrusionOk="0" h="2893568" w="946404">
                <a:moveTo>
                  <a:pt x="0" y="0"/>
                </a:moveTo>
                <a:lnTo>
                  <a:pt x="946404" y="0"/>
                </a:lnTo>
                <a:lnTo>
                  <a:pt x="946404" y="2893568"/>
                </a:lnTo>
                <a:lnTo>
                  <a:pt x="0" y="2893568"/>
                </a:lnTo>
                <a:close/>
              </a:path>
            </a:pathLst>
          </a:custGeom>
          <a:solidFill>
            <a:srgbClr val="ADDAE3"/>
          </a:solidFill>
          <a:ln>
            <a:noFill/>
          </a:ln>
        </p:spPr>
      </p:sp>
      <p:sp>
        <p:nvSpPr>
          <p:cNvPr id="212" name="Google Shape;212;p29"/>
          <p:cNvSpPr txBox="1"/>
          <p:nvPr/>
        </p:nvSpPr>
        <p:spPr>
          <a:xfrm>
            <a:off x="514351" y="1414650"/>
            <a:ext cx="4057800" cy="28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Мы делаем портал для организации мероприятий, на котором будут следующие функции: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AutoNum type="arabicPeriod"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Выбор агентств и подрядчиков с актуальными прайс-листами и промо-материалами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AutoNum type="arabicPeriod"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Конструктор мероприятий (возможность собрать, например, спортивное мероприятие “по кирпичикам”: выбрать ведущего, световика и звуковика на одной странице)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AutoNum type="arabicPeriod"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Раздел “Для начинающих” с обучающими материалами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AutoNum type="arabicPeriod"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Личный кабинет с возможностью контроля забронированных мероприятий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3" name="Google Shape;213;p29"/>
          <p:cNvSpPr/>
          <p:nvPr/>
        </p:nvSpPr>
        <p:spPr>
          <a:xfrm>
            <a:off x="3030325" y="1231388"/>
            <a:ext cx="5675847" cy="2873839"/>
          </a:xfrm>
          <a:custGeom>
            <a:rect b="b" l="l" r="r" t="t"/>
            <a:pathLst>
              <a:path extrusionOk="0" h="8452467" w="14278861">
                <a:moveTo>
                  <a:pt x="0" y="0"/>
                </a:moveTo>
                <a:lnTo>
                  <a:pt x="14278861" y="0"/>
                </a:lnTo>
                <a:lnTo>
                  <a:pt x="14278861" y="8452467"/>
                </a:lnTo>
                <a:lnTo>
                  <a:pt x="0" y="84524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56966"/>
            </a:stretch>
          </a:blipFill>
          <a:ln>
            <a:noFill/>
          </a:ln>
        </p:spPr>
      </p:sp>
      <p:grpSp>
        <p:nvGrpSpPr>
          <p:cNvPr id="214" name="Google Shape;214;p29"/>
          <p:cNvGrpSpPr/>
          <p:nvPr/>
        </p:nvGrpSpPr>
        <p:grpSpPr>
          <a:xfrm>
            <a:off x="2599166" y="298722"/>
            <a:ext cx="687896" cy="687896"/>
            <a:chOff x="0" y="0"/>
            <a:chExt cx="1834388" cy="1834388"/>
          </a:xfrm>
        </p:grpSpPr>
        <p:sp>
          <p:nvSpPr>
            <p:cNvPr id="215" name="Google Shape;215;p29"/>
            <p:cNvSpPr/>
            <p:nvPr/>
          </p:nvSpPr>
          <p:spPr>
            <a:xfrm>
              <a:off x="0" y="0"/>
              <a:ext cx="1834388" cy="1834388"/>
            </a:xfrm>
            <a:custGeom>
              <a:rect b="b" l="l" r="r" t="t"/>
              <a:pathLst>
                <a:path extrusionOk="0" h="1834388" w="1834388">
                  <a:moveTo>
                    <a:pt x="0" y="0"/>
                  </a:moveTo>
                  <a:lnTo>
                    <a:pt x="1834388" y="0"/>
                  </a:lnTo>
                  <a:lnTo>
                    <a:pt x="1834388" y="1834388"/>
                  </a:lnTo>
                  <a:lnTo>
                    <a:pt x="0" y="1834388"/>
                  </a:lnTo>
                  <a:close/>
                </a:path>
              </a:pathLst>
            </a:custGeom>
            <a:solidFill>
              <a:srgbClr val="FCAF17"/>
            </a:solidFill>
            <a:ln>
              <a:noFill/>
            </a:ln>
          </p:spPr>
        </p:sp>
        <p:sp>
          <p:nvSpPr>
            <p:cNvPr id="216" name="Google Shape;216;p29"/>
            <p:cNvSpPr/>
            <p:nvPr/>
          </p:nvSpPr>
          <p:spPr>
            <a:xfrm>
              <a:off x="197075" y="197112"/>
              <a:ext cx="1439859" cy="1439859"/>
            </a:xfrm>
            <a:custGeom>
              <a:rect b="b" l="l" r="r" t="t"/>
              <a:pathLst>
                <a:path extrusionOk="0" h="1439859" w="1439859">
                  <a:moveTo>
                    <a:pt x="0" y="0"/>
                  </a:moveTo>
                  <a:lnTo>
                    <a:pt x="1439858" y="0"/>
                  </a:lnTo>
                  <a:lnTo>
                    <a:pt x="1439858" y="1439859"/>
                  </a:lnTo>
                  <a:lnTo>
                    <a:pt x="0" y="143985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pic>
        <p:nvPicPr>
          <p:cNvPr id="217" name="Google Shape;21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79725" y="1574163"/>
            <a:ext cx="3608303" cy="1756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0"/>
          <p:cNvSpPr txBox="1"/>
          <p:nvPr/>
        </p:nvSpPr>
        <p:spPr>
          <a:xfrm>
            <a:off x="514350" y="515134"/>
            <a:ext cx="459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Arimo"/>
                <a:ea typeface="Arimo"/>
                <a:cs typeface="Arimo"/>
                <a:sym typeface="Arimo"/>
              </a:rPr>
              <a:t>РЕШЕНИЕ</a:t>
            </a:r>
            <a:endParaRPr sz="700"/>
          </a:p>
        </p:txBody>
      </p:sp>
      <p:sp>
        <p:nvSpPr>
          <p:cNvPr id="223" name="Google Shape;223;p30"/>
          <p:cNvSpPr/>
          <p:nvPr/>
        </p:nvSpPr>
        <p:spPr>
          <a:xfrm>
            <a:off x="-5084" y="4774004"/>
            <a:ext cx="406813" cy="380095"/>
          </a:xfrm>
          <a:custGeom>
            <a:rect b="b" l="l" r="r" t="t"/>
            <a:pathLst>
              <a:path extrusionOk="0" h="1013587" w="1084834">
                <a:moveTo>
                  <a:pt x="0" y="0"/>
                </a:moveTo>
                <a:lnTo>
                  <a:pt x="1084834" y="0"/>
                </a:lnTo>
                <a:lnTo>
                  <a:pt x="1084834" y="1013587"/>
                </a:lnTo>
                <a:lnTo>
                  <a:pt x="0" y="1013587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</p:sp>
      <p:sp>
        <p:nvSpPr>
          <p:cNvPr id="224" name="Google Shape;224;p30"/>
          <p:cNvSpPr txBox="1"/>
          <p:nvPr/>
        </p:nvSpPr>
        <p:spPr>
          <a:xfrm>
            <a:off x="40632" y="4911225"/>
            <a:ext cx="315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5</a:t>
            </a:r>
            <a:endParaRPr sz="700"/>
          </a:p>
        </p:txBody>
      </p:sp>
      <p:sp>
        <p:nvSpPr>
          <p:cNvPr id="225" name="Google Shape;225;p30"/>
          <p:cNvSpPr/>
          <p:nvPr/>
        </p:nvSpPr>
        <p:spPr>
          <a:xfrm>
            <a:off x="8788235" y="0"/>
            <a:ext cx="354901" cy="2088594"/>
          </a:xfrm>
          <a:custGeom>
            <a:rect b="b" l="l" r="r" t="t"/>
            <a:pathLst>
              <a:path extrusionOk="0" h="5569585" w="946404">
                <a:moveTo>
                  <a:pt x="0" y="0"/>
                </a:moveTo>
                <a:lnTo>
                  <a:pt x="946404" y="0"/>
                </a:lnTo>
                <a:lnTo>
                  <a:pt x="946404" y="5569585"/>
                </a:lnTo>
                <a:lnTo>
                  <a:pt x="0" y="5569585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226" name="Google Shape;226;p30"/>
          <p:cNvSpPr/>
          <p:nvPr/>
        </p:nvSpPr>
        <p:spPr>
          <a:xfrm>
            <a:off x="8788179" y="4333388"/>
            <a:ext cx="354901" cy="822007"/>
          </a:xfrm>
          <a:custGeom>
            <a:rect b="b" l="l" r="r" t="t"/>
            <a:pathLst>
              <a:path extrusionOk="0" h="2192020" w="946404">
                <a:moveTo>
                  <a:pt x="0" y="0"/>
                </a:moveTo>
                <a:lnTo>
                  <a:pt x="946404" y="0"/>
                </a:lnTo>
                <a:lnTo>
                  <a:pt x="946404" y="2192020"/>
                </a:lnTo>
                <a:lnTo>
                  <a:pt x="0" y="2192020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</p:sp>
      <p:sp>
        <p:nvSpPr>
          <p:cNvPr id="227" name="Google Shape;227;p30"/>
          <p:cNvSpPr/>
          <p:nvPr/>
        </p:nvSpPr>
        <p:spPr>
          <a:xfrm>
            <a:off x="8788179" y="2088579"/>
            <a:ext cx="354901" cy="1159478"/>
          </a:xfrm>
          <a:custGeom>
            <a:rect b="b" l="l" r="r" t="t"/>
            <a:pathLst>
              <a:path extrusionOk="0" h="3091942" w="946404">
                <a:moveTo>
                  <a:pt x="0" y="0"/>
                </a:moveTo>
                <a:lnTo>
                  <a:pt x="946404" y="0"/>
                </a:lnTo>
                <a:lnTo>
                  <a:pt x="946404" y="3091942"/>
                </a:lnTo>
                <a:lnTo>
                  <a:pt x="0" y="3091942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228" name="Google Shape;228;p30"/>
          <p:cNvSpPr/>
          <p:nvPr/>
        </p:nvSpPr>
        <p:spPr>
          <a:xfrm>
            <a:off x="8788179" y="3248117"/>
            <a:ext cx="354901" cy="1085088"/>
          </a:xfrm>
          <a:custGeom>
            <a:rect b="b" l="l" r="r" t="t"/>
            <a:pathLst>
              <a:path extrusionOk="0" h="2893568" w="946404">
                <a:moveTo>
                  <a:pt x="0" y="0"/>
                </a:moveTo>
                <a:lnTo>
                  <a:pt x="946404" y="0"/>
                </a:lnTo>
                <a:lnTo>
                  <a:pt x="946404" y="2893568"/>
                </a:lnTo>
                <a:lnTo>
                  <a:pt x="0" y="2893568"/>
                </a:lnTo>
                <a:close/>
              </a:path>
            </a:pathLst>
          </a:custGeom>
          <a:solidFill>
            <a:srgbClr val="ADDAE3"/>
          </a:solidFill>
          <a:ln>
            <a:noFill/>
          </a:ln>
        </p:spPr>
      </p:sp>
      <p:sp>
        <p:nvSpPr>
          <p:cNvPr id="229" name="Google Shape;229;p30"/>
          <p:cNvSpPr txBox="1"/>
          <p:nvPr/>
        </p:nvSpPr>
        <p:spPr>
          <a:xfrm>
            <a:off x="514341" y="1307397"/>
            <a:ext cx="3792900" cy="38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Мы делаем портал для организации мероприятий, на котором будут следующие функции: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eriod"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Выбор агентств и подрядчиков с актуальными прайс-листами и промо-материалами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eriod"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Конструктор мероприятий (возможность собрать, например, спортивное мероприятие “по кирпичикам”: выбрать ведущего, световика и звуковика на одной странице)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eriod"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Раздел “Для начинающих” с обучающими материалами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30" name="Google Shape;230;p30"/>
          <p:cNvGrpSpPr/>
          <p:nvPr/>
        </p:nvGrpSpPr>
        <p:grpSpPr>
          <a:xfrm>
            <a:off x="3060964" y="1163534"/>
            <a:ext cx="5354573" cy="3169675"/>
            <a:chOff x="0" y="0"/>
            <a:chExt cx="14278861" cy="8452467"/>
          </a:xfrm>
        </p:grpSpPr>
        <p:sp>
          <p:nvSpPr>
            <p:cNvPr id="231" name="Google Shape;231;p30"/>
            <p:cNvSpPr/>
            <p:nvPr/>
          </p:nvSpPr>
          <p:spPr>
            <a:xfrm>
              <a:off x="0" y="0"/>
              <a:ext cx="14278861" cy="8452467"/>
            </a:xfrm>
            <a:custGeom>
              <a:rect b="b" l="l" r="r" t="t"/>
              <a:pathLst>
                <a:path extrusionOk="0" h="8452467" w="14278861">
                  <a:moveTo>
                    <a:pt x="0" y="0"/>
                  </a:moveTo>
                  <a:lnTo>
                    <a:pt x="14278861" y="0"/>
                  </a:lnTo>
                  <a:lnTo>
                    <a:pt x="14278861" y="8452467"/>
                  </a:lnTo>
                  <a:lnTo>
                    <a:pt x="0" y="84524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56968"/>
              </a:stretch>
            </a:blipFill>
            <a:ln>
              <a:noFill/>
            </a:ln>
          </p:spPr>
        </p:sp>
        <p:sp>
          <p:nvSpPr>
            <p:cNvPr id="232" name="Google Shape;232;p30"/>
            <p:cNvSpPr/>
            <p:nvPr/>
          </p:nvSpPr>
          <p:spPr>
            <a:xfrm>
              <a:off x="4912800" y="1067323"/>
              <a:ext cx="9016397" cy="5126269"/>
            </a:xfrm>
            <a:custGeom>
              <a:rect b="b" l="l" r="r" t="t"/>
              <a:pathLst>
                <a:path extrusionOk="0" h="5126269" w="9016397">
                  <a:moveTo>
                    <a:pt x="0" y="0"/>
                  </a:moveTo>
                  <a:lnTo>
                    <a:pt x="9016397" y="0"/>
                  </a:lnTo>
                  <a:lnTo>
                    <a:pt x="9016397" y="5126269"/>
                  </a:lnTo>
                  <a:lnTo>
                    <a:pt x="0" y="51262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7269" r="-7269" t="0"/>
              </a:stretch>
            </a:blipFill>
            <a:ln>
              <a:noFill/>
            </a:ln>
          </p:spPr>
        </p:sp>
      </p:grpSp>
      <p:grpSp>
        <p:nvGrpSpPr>
          <p:cNvPr id="233" name="Google Shape;233;p30"/>
          <p:cNvGrpSpPr/>
          <p:nvPr/>
        </p:nvGrpSpPr>
        <p:grpSpPr>
          <a:xfrm>
            <a:off x="2599166" y="298722"/>
            <a:ext cx="687896" cy="687896"/>
            <a:chOff x="0" y="0"/>
            <a:chExt cx="1834388" cy="1834388"/>
          </a:xfrm>
        </p:grpSpPr>
        <p:sp>
          <p:nvSpPr>
            <p:cNvPr id="234" name="Google Shape;234;p30"/>
            <p:cNvSpPr/>
            <p:nvPr/>
          </p:nvSpPr>
          <p:spPr>
            <a:xfrm>
              <a:off x="0" y="0"/>
              <a:ext cx="1834388" cy="1834388"/>
            </a:xfrm>
            <a:custGeom>
              <a:rect b="b" l="l" r="r" t="t"/>
              <a:pathLst>
                <a:path extrusionOk="0" h="1834388" w="1834388">
                  <a:moveTo>
                    <a:pt x="0" y="0"/>
                  </a:moveTo>
                  <a:lnTo>
                    <a:pt x="1834388" y="0"/>
                  </a:lnTo>
                  <a:lnTo>
                    <a:pt x="1834388" y="1834388"/>
                  </a:lnTo>
                  <a:lnTo>
                    <a:pt x="0" y="1834388"/>
                  </a:lnTo>
                  <a:close/>
                </a:path>
              </a:pathLst>
            </a:custGeom>
            <a:solidFill>
              <a:srgbClr val="FCAF17"/>
            </a:solidFill>
            <a:ln>
              <a:noFill/>
            </a:ln>
          </p:spPr>
        </p:sp>
        <p:sp>
          <p:nvSpPr>
            <p:cNvPr id="235" name="Google Shape;235;p30"/>
            <p:cNvSpPr/>
            <p:nvPr/>
          </p:nvSpPr>
          <p:spPr>
            <a:xfrm>
              <a:off x="197075" y="197112"/>
              <a:ext cx="1439859" cy="1439859"/>
            </a:xfrm>
            <a:custGeom>
              <a:rect b="b" l="l" r="r" t="t"/>
              <a:pathLst>
                <a:path extrusionOk="0" h="1439859" w="1439859">
                  <a:moveTo>
                    <a:pt x="0" y="0"/>
                  </a:moveTo>
                  <a:lnTo>
                    <a:pt x="1439858" y="0"/>
                  </a:lnTo>
                  <a:lnTo>
                    <a:pt x="1439858" y="1439859"/>
                  </a:lnTo>
                  <a:lnTo>
                    <a:pt x="0" y="143985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pic>
        <p:nvPicPr>
          <p:cNvPr id="236" name="Google Shape;236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2450" y="1045488"/>
            <a:ext cx="8599101" cy="3052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"/>
          <p:cNvSpPr/>
          <p:nvPr/>
        </p:nvSpPr>
        <p:spPr>
          <a:xfrm>
            <a:off x="-5084" y="4774004"/>
            <a:ext cx="406813" cy="380095"/>
          </a:xfrm>
          <a:custGeom>
            <a:rect b="b" l="l" r="r" t="t"/>
            <a:pathLst>
              <a:path extrusionOk="0" h="1013587" w="1084834">
                <a:moveTo>
                  <a:pt x="0" y="0"/>
                </a:moveTo>
                <a:lnTo>
                  <a:pt x="1084834" y="0"/>
                </a:lnTo>
                <a:lnTo>
                  <a:pt x="1084834" y="1013587"/>
                </a:lnTo>
                <a:lnTo>
                  <a:pt x="0" y="1013587"/>
                </a:lnTo>
                <a:close/>
              </a:path>
            </a:pathLst>
          </a:custGeom>
          <a:solidFill>
            <a:srgbClr val="DBE6FD"/>
          </a:solidFill>
          <a:ln>
            <a:noFill/>
          </a:ln>
        </p:spPr>
      </p:sp>
      <p:sp>
        <p:nvSpPr>
          <p:cNvPr id="242" name="Google Shape;242;p31"/>
          <p:cNvSpPr/>
          <p:nvPr/>
        </p:nvSpPr>
        <p:spPr>
          <a:xfrm>
            <a:off x="5982976" y="2147316"/>
            <a:ext cx="2607304" cy="2057400"/>
          </a:xfrm>
          <a:custGeom>
            <a:rect b="b" l="l" r="r" t="t"/>
            <a:pathLst>
              <a:path extrusionOk="0" h="4114800" w="5214608">
                <a:moveTo>
                  <a:pt x="0" y="0"/>
                </a:moveTo>
                <a:lnTo>
                  <a:pt x="5214608" y="0"/>
                </a:lnTo>
                <a:lnTo>
                  <a:pt x="52146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3" name="Google Shape;243;p31"/>
          <p:cNvSpPr txBox="1"/>
          <p:nvPr/>
        </p:nvSpPr>
        <p:spPr>
          <a:xfrm>
            <a:off x="514350" y="500063"/>
            <a:ext cx="7917800" cy="928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Arimo"/>
                <a:ea typeface="Arimo"/>
                <a:cs typeface="Arimo"/>
                <a:sym typeface="Arimo"/>
              </a:rPr>
              <a:t>ЦЕННОСТЬ, ЦЕННОСТНОЕ ПРЕДЛОЖЕНИЕ</a:t>
            </a:r>
            <a:endParaRPr sz="700"/>
          </a:p>
        </p:txBody>
      </p:sp>
      <p:sp>
        <p:nvSpPr>
          <p:cNvPr id="244" name="Google Shape;244;p31"/>
          <p:cNvSpPr txBox="1"/>
          <p:nvPr/>
        </p:nvSpPr>
        <p:spPr>
          <a:xfrm>
            <a:off x="514350" y="1747407"/>
            <a:ext cx="54687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Мы, компания</a:t>
            </a:r>
            <a:r>
              <a:rPr b="0" i="0"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EventZone,</a:t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помогаем </a:t>
            </a:r>
            <a:r>
              <a:rPr b="0" i="0"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физическим лицам (25-45 лет) и предпринимателям, которые находятся в Казани</a:t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в ситуации,</a:t>
            </a:r>
            <a:r>
              <a:rPr b="0" i="0"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когда необходимо быстро и качественно организовать спортивное или развлекательное мероприятие</a:t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проблему</a:t>
            </a:r>
            <a:r>
              <a:rPr b="0" i="0"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поиска подрядчиков</a:t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с помощью</a:t>
            </a:r>
            <a:r>
              <a:rPr b="0" i="0"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систематизации всех исполнителей в одном месте с актуальными прайс-листами и отзывами</a:t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и получать</a:t>
            </a:r>
            <a:r>
              <a:rPr b="0" i="0"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ценность в оптимизации времени и денег.</a:t>
            </a:r>
            <a:endParaRPr sz="700"/>
          </a:p>
        </p:txBody>
      </p:sp>
      <p:sp>
        <p:nvSpPr>
          <p:cNvPr id="245" name="Google Shape;245;p31"/>
          <p:cNvSpPr txBox="1"/>
          <p:nvPr/>
        </p:nvSpPr>
        <p:spPr>
          <a:xfrm>
            <a:off x="40632" y="4911225"/>
            <a:ext cx="315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6</a:t>
            </a:r>
            <a:endParaRPr sz="700"/>
          </a:p>
        </p:txBody>
      </p:sp>
      <p:sp>
        <p:nvSpPr>
          <p:cNvPr id="246" name="Google Shape;246;p31"/>
          <p:cNvSpPr/>
          <p:nvPr/>
        </p:nvSpPr>
        <p:spPr>
          <a:xfrm>
            <a:off x="8788235" y="0"/>
            <a:ext cx="354901" cy="2088594"/>
          </a:xfrm>
          <a:custGeom>
            <a:rect b="b" l="l" r="r" t="t"/>
            <a:pathLst>
              <a:path extrusionOk="0" h="5569585" w="946404">
                <a:moveTo>
                  <a:pt x="0" y="0"/>
                </a:moveTo>
                <a:lnTo>
                  <a:pt x="946404" y="0"/>
                </a:lnTo>
                <a:lnTo>
                  <a:pt x="946404" y="5569585"/>
                </a:lnTo>
                <a:lnTo>
                  <a:pt x="0" y="5569585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247" name="Google Shape;247;p31"/>
          <p:cNvSpPr/>
          <p:nvPr/>
        </p:nvSpPr>
        <p:spPr>
          <a:xfrm>
            <a:off x="8788179" y="4333388"/>
            <a:ext cx="354901" cy="822007"/>
          </a:xfrm>
          <a:custGeom>
            <a:rect b="b" l="l" r="r" t="t"/>
            <a:pathLst>
              <a:path extrusionOk="0" h="2192020" w="946404">
                <a:moveTo>
                  <a:pt x="0" y="0"/>
                </a:moveTo>
                <a:lnTo>
                  <a:pt x="946404" y="0"/>
                </a:lnTo>
                <a:lnTo>
                  <a:pt x="946404" y="2192020"/>
                </a:lnTo>
                <a:lnTo>
                  <a:pt x="0" y="2192020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</p:sp>
      <p:sp>
        <p:nvSpPr>
          <p:cNvPr id="248" name="Google Shape;248;p31"/>
          <p:cNvSpPr/>
          <p:nvPr/>
        </p:nvSpPr>
        <p:spPr>
          <a:xfrm>
            <a:off x="8788179" y="2088579"/>
            <a:ext cx="354901" cy="1159478"/>
          </a:xfrm>
          <a:custGeom>
            <a:rect b="b" l="l" r="r" t="t"/>
            <a:pathLst>
              <a:path extrusionOk="0" h="3091942" w="946404">
                <a:moveTo>
                  <a:pt x="0" y="0"/>
                </a:moveTo>
                <a:lnTo>
                  <a:pt x="946404" y="0"/>
                </a:lnTo>
                <a:lnTo>
                  <a:pt x="946404" y="3091942"/>
                </a:lnTo>
                <a:lnTo>
                  <a:pt x="0" y="3091942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249" name="Google Shape;249;p31"/>
          <p:cNvSpPr/>
          <p:nvPr/>
        </p:nvSpPr>
        <p:spPr>
          <a:xfrm>
            <a:off x="8788179" y="3248117"/>
            <a:ext cx="354901" cy="1085088"/>
          </a:xfrm>
          <a:custGeom>
            <a:rect b="b" l="l" r="r" t="t"/>
            <a:pathLst>
              <a:path extrusionOk="0" h="2893568" w="946404">
                <a:moveTo>
                  <a:pt x="0" y="0"/>
                </a:moveTo>
                <a:lnTo>
                  <a:pt x="946404" y="0"/>
                </a:lnTo>
                <a:lnTo>
                  <a:pt x="946404" y="2893568"/>
                </a:lnTo>
                <a:lnTo>
                  <a:pt x="0" y="2893568"/>
                </a:lnTo>
                <a:close/>
              </a:path>
            </a:pathLst>
          </a:custGeom>
          <a:solidFill>
            <a:srgbClr val="ADDAE3"/>
          </a:solid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2"/>
          <p:cNvSpPr/>
          <p:nvPr/>
        </p:nvSpPr>
        <p:spPr>
          <a:xfrm>
            <a:off x="-5084" y="4774004"/>
            <a:ext cx="406813" cy="380095"/>
          </a:xfrm>
          <a:custGeom>
            <a:rect b="b" l="l" r="r" t="t"/>
            <a:pathLst>
              <a:path extrusionOk="0" h="1013587" w="1084834">
                <a:moveTo>
                  <a:pt x="0" y="0"/>
                </a:moveTo>
                <a:lnTo>
                  <a:pt x="1084834" y="0"/>
                </a:lnTo>
                <a:lnTo>
                  <a:pt x="1084834" y="1013587"/>
                </a:lnTo>
                <a:lnTo>
                  <a:pt x="0" y="1013587"/>
                </a:lnTo>
                <a:close/>
              </a:path>
            </a:pathLst>
          </a:custGeom>
          <a:solidFill>
            <a:srgbClr val="DBE6FD"/>
          </a:solidFill>
          <a:ln>
            <a:noFill/>
          </a:ln>
        </p:spPr>
      </p:sp>
      <p:sp>
        <p:nvSpPr>
          <p:cNvPr id="255" name="Google Shape;255;p32"/>
          <p:cNvSpPr/>
          <p:nvPr/>
        </p:nvSpPr>
        <p:spPr>
          <a:xfrm>
            <a:off x="8788235" y="0"/>
            <a:ext cx="354901" cy="2088594"/>
          </a:xfrm>
          <a:custGeom>
            <a:rect b="b" l="l" r="r" t="t"/>
            <a:pathLst>
              <a:path extrusionOk="0" h="5569585" w="946404">
                <a:moveTo>
                  <a:pt x="0" y="0"/>
                </a:moveTo>
                <a:lnTo>
                  <a:pt x="946404" y="0"/>
                </a:lnTo>
                <a:lnTo>
                  <a:pt x="946404" y="5569585"/>
                </a:lnTo>
                <a:lnTo>
                  <a:pt x="0" y="5569585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256" name="Google Shape;256;p32"/>
          <p:cNvSpPr/>
          <p:nvPr/>
        </p:nvSpPr>
        <p:spPr>
          <a:xfrm>
            <a:off x="8788179" y="4333388"/>
            <a:ext cx="354901" cy="822007"/>
          </a:xfrm>
          <a:custGeom>
            <a:rect b="b" l="l" r="r" t="t"/>
            <a:pathLst>
              <a:path extrusionOk="0" h="2192020" w="946404">
                <a:moveTo>
                  <a:pt x="0" y="0"/>
                </a:moveTo>
                <a:lnTo>
                  <a:pt x="946404" y="0"/>
                </a:lnTo>
                <a:lnTo>
                  <a:pt x="946404" y="2192020"/>
                </a:lnTo>
                <a:lnTo>
                  <a:pt x="0" y="2192020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</p:sp>
      <p:sp>
        <p:nvSpPr>
          <p:cNvPr id="257" name="Google Shape;257;p32"/>
          <p:cNvSpPr/>
          <p:nvPr/>
        </p:nvSpPr>
        <p:spPr>
          <a:xfrm>
            <a:off x="8788179" y="2088579"/>
            <a:ext cx="354901" cy="1159478"/>
          </a:xfrm>
          <a:custGeom>
            <a:rect b="b" l="l" r="r" t="t"/>
            <a:pathLst>
              <a:path extrusionOk="0" h="3091942" w="946404">
                <a:moveTo>
                  <a:pt x="0" y="0"/>
                </a:moveTo>
                <a:lnTo>
                  <a:pt x="946404" y="0"/>
                </a:lnTo>
                <a:lnTo>
                  <a:pt x="946404" y="3091942"/>
                </a:lnTo>
                <a:lnTo>
                  <a:pt x="0" y="3091942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258" name="Google Shape;258;p32"/>
          <p:cNvSpPr/>
          <p:nvPr/>
        </p:nvSpPr>
        <p:spPr>
          <a:xfrm>
            <a:off x="8788179" y="3248117"/>
            <a:ext cx="354901" cy="1085088"/>
          </a:xfrm>
          <a:custGeom>
            <a:rect b="b" l="l" r="r" t="t"/>
            <a:pathLst>
              <a:path extrusionOk="0" h="2893568" w="946404">
                <a:moveTo>
                  <a:pt x="0" y="0"/>
                </a:moveTo>
                <a:lnTo>
                  <a:pt x="946404" y="0"/>
                </a:lnTo>
                <a:lnTo>
                  <a:pt x="946404" y="2893568"/>
                </a:lnTo>
                <a:lnTo>
                  <a:pt x="0" y="2893568"/>
                </a:lnTo>
                <a:close/>
              </a:path>
            </a:pathLst>
          </a:custGeom>
          <a:solidFill>
            <a:srgbClr val="ADDAE3"/>
          </a:solidFill>
          <a:ln>
            <a:noFill/>
          </a:ln>
        </p:spPr>
      </p:sp>
      <p:sp>
        <p:nvSpPr>
          <p:cNvPr id="259" name="Google Shape;259;p32"/>
          <p:cNvSpPr txBox="1"/>
          <p:nvPr/>
        </p:nvSpPr>
        <p:spPr>
          <a:xfrm>
            <a:off x="40632" y="4911225"/>
            <a:ext cx="315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7</a:t>
            </a:r>
            <a:endParaRPr sz="700"/>
          </a:p>
        </p:txBody>
      </p:sp>
      <p:grpSp>
        <p:nvGrpSpPr>
          <p:cNvPr id="260" name="Google Shape;260;p32"/>
          <p:cNvGrpSpPr/>
          <p:nvPr/>
        </p:nvGrpSpPr>
        <p:grpSpPr>
          <a:xfrm>
            <a:off x="514350" y="512275"/>
            <a:ext cx="5149606" cy="532003"/>
            <a:chOff x="0" y="-28575"/>
            <a:chExt cx="15595416" cy="1418675"/>
          </a:xfrm>
        </p:grpSpPr>
        <p:sp>
          <p:nvSpPr>
            <p:cNvPr id="261" name="Google Shape;261;p32"/>
            <p:cNvSpPr/>
            <p:nvPr/>
          </p:nvSpPr>
          <p:spPr>
            <a:xfrm>
              <a:off x="0" y="28533"/>
              <a:ext cx="4182364" cy="1361567"/>
            </a:xfrm>
            <a:custGeom>
              <a:rect b="b" l="l" r="r" t="t"/>
              <a:pathLst>
                <a:path extrusionOk="0" h="1361567" w="4182364">
                  <a:moveTo>
                    <a:pt x="0" y="0"/>
                  </a:moveTo>
                  <a:lnTo>
                    <a:pt x="4182364" y="0"/>
                  </a:lnTo>
                  <a:lnTo>
                    <a:pt x="4182364" y="1361567"/>
                  </a:lnTo>
                  <a:lnTo>
                    <a:pt x="0" y="1361567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</p:sp>
        <p:sp>
          <p:nvSpPr>
            <p:cNvPr id="262" name="Google Shape;262;p32"/>
            <p:cNvSpPr txBox="1"/>
            <p:nvPr/>
          </p:nvSpPr>
          <p:spPr>
            <a:xfrm>
              <a:off x="30516" y="-28575"/>
              <a:ext cx="15564900" cy="123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3000" u="none" cap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РЫНОК</a:t>
              </a:r>
              <a:endParaRPr sz="700"/>
            </a:p>
          </p:txBody>
        </p:sp>
      </p:grpSp>
      <p:sp>
        <p:nvSpPr>
          <p:cNvPr id="263" name="Google Shape;263;p32"/>
          <p:cNvSpPr txBox="1"/>
          <p:nvPr/>
        </p:nvSpPr>
        <p:spPr>
          <a:xfrm>
            <a:off x="514350" y="1313025"/>
            <a:ext cx="4863300" cy="3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98450" lvl="0" marL="4572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100"/>
              <a:buFont typeface="Raleway"/>
              <a:buChar char="●"/>
            </a:pPr>
            <a:r>
              <a:rPr b="0" i="0" lang="ru" sz="1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Мы</a:t>
            </a:r>
            <a:r>
              <a:rPr b="0" i="0" lang="ru" sz="1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работаем на рынке B2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С и B2B</a:t>
            </a:r>
            <a:endParaRPr sz="600"/>
          </a:p>
          <a:p>
            <a:pPr indent="-298450" lvl="0" marL="4572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100"/>
              <a:buFont typeface="Raleway"/>
              <a:buChar char="●"/>
            </a:pP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PAM - начинающие организаторы 2090 и любители 400 000 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100"/>
              <a:buFont typeface="Raleway"/>
              <a:buChar char="●"/>
            </a:pP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Начинающий организатор проводит 3 мероприятия в месяц и его средний чек составляет 3000 рублей. Любители проводят в среднем 22 500 мероприятий в месяц, а их средний чек составляет 2000 рублей</a:t>
            </a:r>
            <a:endParaRPr b="1"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100"/>
              <a:buFont typeface="Raleway"/>
              <a:buChar char="●"/>
            </a:pP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1) 3 000 * 12 = 36 000 * 3 = 118 000 *  2 090 = 246 620 000</a:t>
            </a:r>
            <a:endParaRPr b="1"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100"/>
              <a:buFont typeface="Raleway"/>
              <a:buChar char="●"/>
            </a:pP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1) 2000 * 12 = 24 000 * 22 500 = 540 000 000</a:t>
            </a:r>
            <a:endParaRPr b="1"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TAM - 850 * 36 000 = 30 600 000; 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9000 * 24 000 = 216 000 000 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SAM - 561 * 36 000 = 20 196 000; 5940 * 24 000 = 142 560 000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SOM - 56 * 36 000 = 2 016 000; 594 * 24 000 = 14 256 000</a:t>
            </a:r>
            <a:endParaRPr b="1"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64" name="Google Shape;264;p32"/>
          <p:cNvGrpSpPr/>
          <p:nvPr/>
        </p:nvGrpSpPr>
        <p:grpSpPr>
          <a:xfrm>
            <a:off x="5075797" y="1332482"/>
            <a:ext cx="3548826" cy="3178005"/>
            <a:chOff x="206792" y="718875"/>
            <a:chExt cx="4557959" cy="4037100"/>
          </a:xfrm>
        </p:grpSpPr>
        <p:sp>
          <p:nvSpPr>
            <p:cNvPr id="265" name="Google Shape;265;p32"/>
            <p:cNvSpPr txBox="1"/>
            <p:nvPr/>
          </p:nvSpPr>
          <p:spPr>
            <a:xfrm>
              <a:off x="206791" y="3134756"/>
              <a:ext cx="618000" cy="114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CE215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66" name="Google Shape;266;p32"/>
            <p:cNvSpPr/>
            <p:nvPr/>
          </p:nvSpPr>
          <p:spPr>
            <a:xfrm>
              <a:off x="658950" y="718875"/>
              <a:ext cx="4105800" cy="4037100"/>
            </a:xfrm>
            <a:prstGeom prst="ellipse">
              <a:avLst/>
            </a:prstGeom>
            <a:solidFill>
              <a:srgbClr val="999999"/>
            </a:solidFill>
            <a:ln cap="flat" cmpd="sng" w="9525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32"/>
            <p:cNvSpPr/>
            <p:nvPr/>
          </p:nvSpPr>
          <p:spPr>
            <a:xfrm>
              <a:off x="956400" y="1352950"/>
              <a:ext cx="3510900" cy="3402900"/>
            </a:xfrm>
            <a:prstGeom prst="ellipse">
              <a:avLst/>
            </a:prstGeom>
            <a:solidFill>
              <a:srgbClr val="A2C4C9"/>
            </a:solidFill>
            <a:ln cap="flat" cmpd="sng" w="9525">
              <a:solidFill>
                <a:srgbClr val="8888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32"/>
            <p:cNvSpPr/>
            <p:nvPr/>
          </p:nvSpPr>
          <p:spPr>
            <a:xfrm>
              <a:off x="1364700" y="1994475"/>
              <a:ext cx="2694300" cy="2761500"/>
            </a:xfrm>
            <a:prstGeom prst="ellipse">
              <a:avLst/>
            </a:prstGeom>
            <a:solidFill>
              <a:srgbClr val="083B6A"/>
            </a:solidFill>
            <a:ln cap="flat" cmpd="sng" w="9525">
              <a:solidFill>
                <a:srgbClr val="083B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32"/>
            <p:cNvSpPr/>
            <p:nvPr/>
          </p:nvSpPr>
          <p:spPr>
            <a:xfrm>
              <a:off x="1702500" y="2685900"/>
              <a:ext cx="2018700" cy="2070000"/>
            </a:xfrm>
            <a:prstGeom prst="ellipse">
              <a:avLst/>
            </a:prstGeom>
            <a:solidFill>
              <a:srgbClr val="D74B4B"/>
            </a:solidFill>
            <a:ln cap="flat" cmpd="sng" w="9525">
              <a:solidFill>
                <a:srgbClr val="D74B4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32"/>
            <p:cNvSpPr txBox="1"/>
            <p:nvPr/>
          </p:nvSpPr>
          <p:spPr>
            <a:xfrm>
              <a:off x="2316756" y="780950"/>
              <a:ext cx="790200" cy="30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FFFF"/>
                  </a:solidFill>
                  <a:highlight>
                    <a:srgbClr val="CE2155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PAM</a:t>
              </a:r>
              <a:endParaRPr sz="800">
                <a:solidFill>
                  <a:srgbClr val="FFFFFF"/>
                </a:solidFill>
                <a:highlight>
                  <a:srgbClr val="CE2155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71" name="Google Shape;271;p32"/>
            <p:cNvSpPr txBox="1"/>
            <p:nvPr/>
          </p:nvSpPr>
          <p:spPr>
            <a:xfrm>
              <a:off x="2316756" y="1443613"/>
              <a:ext cx="790200" cy="30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TAM</a:t>
              </a:r>
              <a:endParaRPr sz="11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72" name="Google Shape;272;p32"/>
            <p:cNvSpPr txBox="1"/>
            <p:nvPr/>
          </p:nvSpPr>
          <p:spPr>
            <a:xfrm>
              <a:off x="2316756" y="2057113"/>
              <a:ext cx="790200" cy="32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SAM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73" name="Google Shape;273;p32"/>
            <p:cNvSpPr txBox="1"/>
            <p:nvPr/>
          </p:nvSpPr>
          <p:spPr>
            <a:xfrm>
              <a:off x="2316756" y="3134738"/>
              <a:ext cx="790200" cy="32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SOM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74" name="Google Shape;274;p32"/>
            <p:cNvSpPr txBox="1"/>
            <p:nvPr/>
          </p:nvSpPr>
          <p:spPr>
            <a:xfrm>
              <a:off x="1874975" y="1051500"/>
              <a:ext cx="1790400" cy="34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786 620 000 </a:t>
              </a:r>
              <a:r>
                <a:rPr b="1" lang="ru" sz="13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75" name="Google Shape;275;p32"/>
            <p:cNvSpPr txBox="1"/>
            <p:nvPr/>
          </p:nvSpPr>
          <p:spPr>
            <a:xfrm>
              <a:off x="1816650" y="1717975"/>
              <a:ext cx="1790400" cy="34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246 600 000 </a:t>
              </a:r>
              <a:r>
                <a:rPr b="1" lang="ru" sz="13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76" name="Google Shape;276;p32"/>
            <p:cNvSpPr txBox="1"/>
            <p:nvPr/>
          </p:nvSpPr>
          <p:spPr>
            <a:xfrm>
              <a:off x="1924450" y="2363725"/>
              <a:ext cx="1682700" cy="34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162 756 000 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77" name="Google Shape;277;p32"/>
            <p:cNvSpPr txBox="1"/>
            <p:nvPr/>
          </p:nvSpPr>
          <p:spPr>
            <a:xfrm>
              <a:off x="1870500" y="3450200"/>
              <a:ext cx="1682700" cy="34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16 272 000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3"/>
          <p:cNvSpPr/>
          <p:nvPr/>
        </p:nvSpPr>
        <p:spPr>
          <a:xfrm>
            <a:off x="-5084" y="4774004"/>
            <a:ext cx="406813" cy="380095"/>
          </a:xfrm>
          <a:custGeom>
            <a:rect b="b" l="l" r="r" t="t"/>
            <a:pathLst>
              <a:path extrusionOk="0" h="1013587" w="1084834">
                <a:moveTo>
                  <a:pt x="0" y="0"/>
                </a:moveTo>
                <a:lnTo>
                  <a:pt x="1084834" y="0"/>
                </a:lnTo>
                <a:lnTo>
                  <a:pt x="1084834" y="1013587"/>
                </a:lnTo>
                <a:lnTo>
                  <a:pt x="0" y="1013587"/>
                </a:lnTo>
                <a:close/>
              </a:path>
            </a:pathLst>
          </a:custGeom>
          <a:solidFill>
            <a:srgbClr val="DBE6FD"/>
          </a:solidFill>
          <a:ln>
            <a:noFill/>
          </a:ln>
        </p:spPr>
      </p:sp>
      <p:grpSp>
        <p:nvGrpSpPr>
          <p:cNvPr id="283" name="Google Shape;283;p33"/>
          <p:cNvGrpSpPr/>
          <p:nvPr/>
        </p:nvGrpSpPr>
        <p:grpSpPr>
          <a:xfrm>
            <a:off x="514350" y="503634"/>
            <a:ext cx="2846689" cy="532016"/>
            <a:chOff x="0" y="-28575"/>
            <a:chExt cx="7591171" cy="1418708"/>
          </a:xfrm>
        </p:grpSpPr>
        <p:sp>
          <p:nvSpPr>
            <p:cNvPr id="284" name="Google Shape;284;p33"/>
            <p:cNvSpPr/>
            <p:nvPr/>
          </p:nvSpPr>
          <p:spPr>
            <a:xfrm>
              <a:off x="0" y="14267"/>
              <a:ext cx="7591171" cy="1361567"/>
            </a:xfrm>
            <a:custGeom>
              <a:rect b="b" l="l" r="r" t="t"/>
              <a:pathLst>
                <a:path extrusionOk="0" h="1361567" w="7591171">
                  <a:moveTo>
                    <a:pt x="0" y="0"/>
                  </a:moveTo>
                  <a:lnTo>
                    <a:pt x="7591171" y="0"/>
                  </a:lnTo>
                  <a:lnTo>
                    <a:pt x="7591171" y="1361567"/>
                  </a:lnTo>
                  <a:lnTo>
                    <a:pt x="0" y="1361567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</p:sp>
        <p:sp>
          <p:nvSpPr>
            <p:cNvPr id="285" name="Google Shape;285;p33"/>
            <p:cNvSpPr txBox="1"/>
            <p:nvPr/>
          </p:nvSpPr>
          <p:spPr>
            <a:xfrm>
              <a:off x="77731" y="-28575"/>
              <a:ext cx="7435733" cy="14187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3000" u="none" cap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КОНКУРЕНТЫ</a:t>
              </a:r>
              <a:endParaRPr sz="700"/>
            </a:p>
          </p:txBody>
        </p:sp>
      </p:grpSp>
      <p:sp>
        <p:nvSpPr>
          <p:cNvPr id="286" name="Google Shape;286;p33"/>
          <p:cNvSpPr/>
          <p:nvPr/>
        </p:nvSpPr>
        <p:spPr>
          <a:xfrm>
            <a:off x="8788235" y="0"/>
            <a:ext cx="354901" cy="2088594"/>
          </a:xfrm>
          <a:custGeom>
            <a:rect b="b" l="l" r="r" t="t"/>
            <a:pathLst>
              <a:path extrusionOk="0" h="5569585" w="946404">
                <a:moveTo>
                  <a:pt x="0" y="0"/>
                </a:moveTo>
                <a:lnTo>
                  <a:pt x="946404" y="0"/>
                </a:lnTo>
                <a:lnTo>
                  <a:pt x="946404" y="5569585"/>
                </a:lnTo>
                <a:lnTo>
                  <a:pt x="0" y="5569585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287" name="Google Shape;287;p33"/>
          <p:cNvSpPr/>
          <p:nvPr/>
        </p:nvSpPr>
        <p:spPr>
          <a:xfrm>
            <a:off x="8788179" y="4333388"/>
            <a:ext cx="354901" cy="822007"/>
          </a:xfrm>
          <a:custGeom>
            <a:rect b="b" l="l" r="r" t="t"/>
            <a:pathLst>
              <a:path extrusionOk="0" h="2192020" w="946404">
                <a:moveTo>
                  <a:pt x="0" y="0"/>
                </a:moveTo>
                <a:lnTo>
                  <a:pt x="946404" y="0"/>
                </a:lnTo>
                <a:lnTo>
                  <a:pt x="946404" y="2192020"/>
                </a:lnTo>
                <a:lnTo>
                  <a:pt x="0" y="2192020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</p:sp>
      <p:sp>
        <p:nvSpPr>
          <p:cNvPr id="288" name="Google Shape;288;p33"/>
          <p:cNvSpPr/>
          <p:nvPr/>
        </p:nvSpPr>
        <p:spPr>
          <a:xfrm>
            <a:off x="8788179" y="2088579"/>
            <a:ext cx="354901" cy="1159478"/>
          </a:xfrm>
          <a:custGeom>
            <a:rect b="b" l="l" r="r" t="t"/>
            <a:pathLst>
              <a:path extrusionOk="0" h="3091942" w="946404">
                <a:moveTo>
                  <a:pt x="0" y="0"/>
                </a:moveTo>
                <a:lnTo>
                  <a:pt x="946404" y="0"/>
                </a:lnTo>
                <a:lnTo>
                  <a:pt x="946404" y="3091942"/>
                </a:lnTo>
                <a:lnTo>
                  <a:pt x="0" y="3091942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289" name="Google Shape;289;p33"/>
          <p:cNvSpPr/>
          <p:nvPr/>
        </p:nvSpPr>
        <p:spPr>
          <a:xfrm>
            <a:off x="8788179" y="3248117"/>
            <a:ext cx="354901" cy="1085088"/>
          </a:xfrm>
          <a:custGeom>
            <a:rect b="b" l="l" r="r" t="t"/>
            <a:pathLst>
              <a:path extrusionOk="0" h="2893568" w="946404">
                <a:moveTo>
                  <a:pt x="0" y="0"/>
                </a:moveTo>
                <a:lnTo>
                  <a:pt x="946404" y="0"/>
                </a:lnTo>
                <a:lnTo>
                  <a:pt x="946404" y="2893568"/>
                </a:lnTo>
                <a:lnTo>
                  <a:pt x="0" y="2893568"/>
                </a:lnTo>
                <a:close/>
              </a:path>
            </a:pathLst>
          </a:custGeom>
          <a:solidFill>
            <a:srgbClr val="ADDAE3"/>
          </a:solidFill>
          <a:ln>
            <a:noFill/>
          </a:ln>
        </p:spPr>
      </p:sp>
      <p:graphicFrame>
        <p:nvGraphicFramePr>
          <p:cNvPr id="290" name="Google Shape;290;p33"/>
          <p:cNvGraphicFramePr/>
          <p:nvPr/>
        </p:nvGraphicFramePr>
        <p:xfrm>
          <a:off x="691545" y="127025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{19F00474-3D85-49B7-9055-EBF7DD510B91}</a:tableStyleId>
              </a:tblPr>
              <a:tblGrid>
                <a:gridCol w="3113650"/>
                <a:gridCol w="509200"/>
                <a:gridCol w="1112250"/>
                <a:gridCol w="1167050"/>
                <a:gridCol w="1039275"/>
                <a:gridCol w="819475"/>
              </a:tblGrid>
              <a:tr h="484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Платформа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Авито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Яндекс Услуги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Concepto Event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Inblack Group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EventZone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</a:tr>
              <a:tr h="353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Конструктор мероприятий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3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Рекомендации по организации мероприятий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3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Отзывы клиентов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3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Широкий ассортимент услуг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3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Виртуальный 3D тур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cap="none" strike="noStrike">
                          <a:solidFill>
                            <a:srgbClr val="01010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1" name="Google Shape;291;p33"/>
          <p:cNvSpPr/>
          <p:nvPr/>
        </p:nvSpPr>
        <p:spPr>
          <a:xfrm>
            <a:off x="6686775" y="3595850"/>
            <a:ext cx="1765675" cy="1415624"/>
          </a:xfrm>
          <a:custGeom>
            <a:rect b="b" l="l" r="r" t="t"/>
            <a:pathLst>
              <a:path extrusionOk="0" h="2775734" w="3084149">
                <a:moveTo>
                  <a:pt x="0" y="0"/>
                </a:moveTo>
                <a:lnTo>
                  <a:pt x="3084149" y="0"/>
                </a:lnTo>
                <a:lnTo>
                  <a:pt x="3084149" y="2775734"/>
                </a:lnTo>
                <a:lnTo>
                  <a:pt x="0" y="27757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2" name="Google Shape;292;p33"/>
          <p:cNvSpPr txBox="1"/>
          <p:nvPr/>
        </p:nvSpPr>
        <p:spPr>
          <a:xfrm>
            <a:off x="40632" y="4911225"/>
            <a:ext cx="315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8</a:t>
            </a:r>
            <a:endParaRPr sz="7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4"/>
          <p:cNvSpPr/>
          <p:nvPr/>
        </p:nvSpPr>
        <p:spPr>
          <a:xfrm>
            <a:off x="-5084" y="4774004"/>
            <a:ext cx="406813" cy="380095"/>
          </a:xfrm>
          <a:custGeom>
            <a:rect b="b" l="l" r="r" t="t"/>
            <a:pathLst>
              <a:path extrusionOk="0" h="1013587" w="1084834">
                <a:moveTo>
                  <a:pt x="0" y="0"/>
                </a:moveTo>
                <a:lnTo>
                  <a:pt x="1084834" y="0"/>
                </a:lnTo>
                <a:lnTo>
                  <a:pt x="1084834" y="1013587"/>
                </a:lnTo>
                <a:lnTo>
                  <a:pt x="0" y="1013587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298" name="Google Shape;298;p34"/>
          <p:cNvSpPr/>
          <p:nvPr/>
        </p:nvSpPr>
        <p:spPr>
          <a:xfrm>
            <a:off x="514350" y="520525"/>
            <a:ext cx="3524679" cy="594598"/>
          </a:xfrm>
          <a:custGeom>
            <a:rect b="b" l="l" r="r" t="t"/>
            <a:pathLst>
              <a:path extrusionOk="0" h="1585595" w="9399143">
                <a:moveTo>
                  <a:pt x="0" y="0"/>
                </a:moveTo>
                <a:lnTo>
                  <a:pt x="9399143" y="0"/>
                </a:lnTo>
                <a:lnTo>
                  <a:pt x="9399143" y="1585595"/>
                </a:lnTo>
                <a:lnTo>
                  <a:pt x="0" y="1585595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299" name="Google Shape;299;p34"/>
          <p:cNvSpPr/>
          <p:nvPr/>
        </p:nvSpPr>
        <p:spPr>
          <a:xfrm>
            <a:off x="8788235" y="0"/>
            <a:ext cx="354901" cy="2088594"/>
          </a:xfrm>
          <a:custGeom>
            <a:rect b="b" l="l" r="r" t="t"/>
            <a:pathLst>
              <a:path extrusionOk="0" h="5569585" w="946404">
                <a:moveTo>
                  <a:pt x="0" y="0"/>
                </a:moveTo>
                <a:lnTo>
                  <a:pt x="946404" y="0"/>
                </a:lnTo>
                <a:lnTo>
                  <a:pt x="946404" y="5569585"/>
                </a:lnTo>
                <a:lnTo>
                  <a:pt x="0" y="5569585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300" name="Google Shape;300;p34"/>
          <p:cNvSpPr/>
          <p:nvPr/>
        </p:nvSpPr>
        <p:spPr>
          <a:xfrm>
            <a:off x="8788179" y="4333388"/>
            <a:ext cx="354901" cy="822007"/>
          </a:xfrm>
          <a:custGeom>
            <a:rect b="b" l="l" r="r" t="t"/>
            <a:pathLst>
              <a:path extrusionOk="0" h="2192020" w="946404">
                <a:moveTo>
                  <a:pt x="0" y="0"/>
                </a:moveTo>
                <a:lnTo>
                  <a:pt x="946404" y="0"/>
                </a:lnTo>
                <a:lnTo>
                  <a:pt x="946404" y="2192020"/>
                </a:lnTo>
                <a:lnTo>
                  <a:pt x="0" y="2192020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</p:sp>
      <p:sp>
        <p:nvSpPr>
          <p:cNvPr id="301" name="Google Shape;301;p34"/>
          <p:cNvSpPr/>
          <p:nvPr/>
        </p:nvSpPr>
        <p:spPr>
          <a:xfrm>
            <a:off x="8788179" y="2088579"/>
            <a:ext cx="354901" cy="1159478"/>
          </a:xfrm>
          <a:custGeom>
            <a:rect b="b" l="l" r="r" t="t"/>
            <a:pathLst>
              <a:path extrusionOk="0" h="3091942" w="946404">
                <a:moveTo>
                  <a:pt x="0" y="0"/>
                </a:moveTo>
                <a:lnTo>
                  <a:pt x="946404" y="0"/>
                </a:lnTo>
                <a:lnTo>
                  <a:pt x="946404" y="3091942"/>
                </a:lnTo>
                <a:lnTo>
                  <a:pt x="0" y="3091942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302" name="Google Shape;302;p34"/>
          <p:cNvSpPr/>
          <p:nvPr/>
        </p:nvSpPr>
        <p:spPr>
          <a:xfrm>
            <a:off x="8788179" y="3248117"/>
            <a:ext cx="354901" cy="1085088"/>
          </a:xfrm>
          <a:custGeom>
            <a:rect b="b" l="l" r="r" t="t"/>
            <a:pathLst>
              <a:path extrusionOk="0" h="2893568" w="946404">
                <a:moveTo>
                  <a:pt x="0" y="0"/>
                </a:moveTo>
                <a:lnTo>
                  <a:pt x="946404" y="0"/>
                </a:lnTo>
                <a:lnTo>
                  <a:pt x="946404" y="2893568"/>
                </a:lnTo>
                <a:lnTo>
                  <a:pt x="0" y="2893568"/>
                </a:lnTo>
                <a:close/>
              </a:path>
            </a:pathLst>
          </a:custGeom>
          <a:solidFill>
            <a:srgbClr val="ADDAE3"/>
          </a:solidFill>
          <a:ln>
            <a:noFill/>
          </a:ln>
        </p:spPr>
      </p:sp>
      <p:sp>
        <p:nvSpPr>
          <p:cNvPr id="303" name="Google Shape;303;p34"/>
          <p:cNvSpPr/>
          <p:nvPr/>
        </p:nvSpPr>
        <p:spPr>
          <a:xfrm>
            <a:off x="1027727" y="1585125"/>
            <a:ext cx="2497947" cy="2057400"/>
          </a:xfrm>
          <a:custGeom>
            <a:rect b="b" l="l" r="r" t="t"/>
            <a:pathLst>
              <a:path extrusionOk="0" h="4114800" w="4995894">
                <a:moveTo>
                  <a:pt x="0" y="0"/>
                </a:moveTo>
                <a:lnTo>
                  <a:pt x="4995894" y="0"/>
                </a:lnTo>
                <a:lnTo>
                  <a:pt x="49958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4" name="Google Shape;304;p34"/>
          <p:cNvSpPr/>
          <p:nvPr/>
        </p:nvSpPr>
        <p:spPr>
          <a:xfrm>
            <a:off x="5057747" y="1612666"/>
            <a:ext cx="2761818" cy="2002319"/>
          </a:xfrm>
          <a:custGeom>
            <a:rect b="b" l="l" r="r" t="t"/>
            <a:pathLst>
              <a:path extrusionOk="0" h="4004637" w="5523637">
                <a:moveTo>
                  <a:pt x="0" y="0"/>
                </a:moveTo>
                <a:lnTo>
                  <a:pt x="5523637" y="0"/>
                </a:lnTo>
                <a:lnTo>
                  <a:pt x="5523637" y="4004637"/>
                </a:lnTo>
                <a:lnTo>
                  <a:pt x="0" y="40046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5" name="Google Shape;305;p34"/>
          <p:cNvSpPr txBox="1"/>
          <p:nvPr/>
        </p:nvSpPr>
        <p:spPr>
          <a:xfrm>
            <a:off x="40632" y="4911225"/>
            <a:ext cx="315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9</a:t>
            </a:r>
            <a:endParaRPr sz="700"/>
          </a:p>
        </p:txBody>
      </p:sp>
      <p:sp>
        <p:nvSpPr>
          <p:cNvPr id="306" name="Google Shape;306;p34"/>
          <p:cNvSpPr txBox="1"/>
          <p:nvPr/>
        </p:nvSpPr>
        <p:spPr>
          <a:xfrm>
            <a:off x="560061" y="500063"/>
            <a:ext cx="4564275" cy="5693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30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БИЗНЕС-МОДЕЛЬ</a:t>
            </a:r>
            <a:endParaRPr sz="700"/>
          </a:p>
        </p:txBody>
      </p:sp>
      <p:sp>
        <p:nvSpPr>
          <p:cNvPr id="307" name="Google Shape;307;p34"/>
          <p:cNvSpPr txBox="1"/>
          <p:nvPr/>
        </p:nvSpPr>
        <p:spPr>
          <a:xfrm>
            <a:off x="874637" y="3642525"/>
            <a:ext cx="28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Комиссионная</a:t>
            </a:r>
            <a:endParaRPr sz="700">
              <a:solidFill>
                <a:schemeClr val="dk1"/>
              </a:solidFill>
            </a:endParaRPr>
          </a:p>
        </p:txBody>
      </p:sp>
      <p:sp>
        <p:nvSpPr>
          <p:cNvPr id="308" name="Google Shape;308;p34"/>
          <p:cNvSpPr txBox="1"/>
          <p:nvPr/>
        </p:nvSpPr>
        <p:spPr>
          <a:xfrm>
            <a:off x="5362713" y="3642525"/>
            <a:ext cx="2151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Рекламная</a:t>
            </a:r>
            <a:endParaRPr sz="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5"/>
          <p:cNvSpPr/>
          <p:nvPr/>
        </p:nvSpPr>
        <p:spPr>
          <a:xfrm>
            <a:off x="-5084" y="4774004"/>
            <a:ext cx="406813" cy="380095"/>
          </a:xfrm>
          <a:custGeom>
            <a:rect b="b" l="l" r="r" t="t"/>
            <a:pathLst>
              <a:path extrusionOk="0" h="1013587" w="1084834">
                <a:moveTo>
                  <a:pt x="0" y="0"/>
                </a:moveTo>
                <a:lnTo>
                  <a:pt x="1084834" y="0"/>
                </a:lnTo>
                <a:lnTo>
                  <a:pt x="1084834" y="1013587"/>
                </a:lnTo>
                <a:lnTo>
                  <a:pt x="0" y="1013587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314" name="Google Shape;314;p35"/>
          <p:cNvSpPr/>
          <p:nvPr/>
        </p:nvSpPr>
        <p:spPr>
          <a:xfrm>
            <a:off x="514350" y="520525"/>
            <a:ext cx="3524679" cy="594598"/>
          </a:xfrm>
          <a:custGeom>
            <a:rect b="b" l="l" r="r" t="t"/>
            <a:pathLst>
              <a:path extrusionOk="0" h="1585595" w="9399143">
                <a:moveTo>
                  <a:pt x="0" y="0"/>
                </a:moveTo>
                <a:lnTo>
                  <a:pt x="9399143" y="0"/>
                </a:lnTo>
                <a:lnTo>
                  <a:pt x="9399143" y="1585595"/>
                </a:lnTo>
                <a:lnTo>
                  <a:pt x="0" y="1585595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315" name="Google Shape;315;p35"/>
          <p:cNvSpPr/>
          <p:nvPr/>
        </p:nvSpPr>
        <p:spPr>
          <a:xfrm>
            <a:off x="8788235" y="0"/>
            <a:ext cx="354901" cy="2088594"/>
          </a:xfrm>
          <a:custGeom>
            <a:rect b="b" l="l" r="r" t="t"/>
            <a:pathLst>
              <a:path extrusionOk="0" h="5569585" w="946404">
                <a:moveTo>
                  <a:pt x="0" y="0"/>
                </a:moveTo>
                <a:lnTo>
                  <a:pt x="946404" y="0"/>
                </a:lnTo>
                <a:lnTo>
                  <a:pt x="946404" y="5569585"/>
                </a:lnTo>
                <a:lnTo>
                  <a:pt x="0" y="5569585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316" name="Google Shape;316;p35"/>
          <p:cNvSpPr/>
          <p:nvPr/>
        </p:nvSpPr>
        <p:spPr>
          <a:xfrm>
            <a:off x="8788179" y="4333388"/>
            <a:ext cx="354901" cy="822007"/>
          </a:xfrm>
          <a:custGeom>
            <a:rect b="b" l="l" r="r" t="t"/>
            <a:pathLst>
              <a:path extrusionOk="0" h="2192020" w="946404">
                <a:moveTo>
                  <a:pt x="0" y="0"/>
                </a:moveTo>
                <a:lnTo>
                  <a:pt x="946404" y="0"/>
                </a:lnTo>
                <a:lnTo>
                  <a:pt x="946404" y="2192020"/>
                </a:lnTo>
                <a:lnTo>
                  <a:pt x="0" y="2192020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</p:sp>
      <p:sp>
        <p:nvSpPr>
          <p:cNvPr id="317" name="Google Shape;317;p35"/>
          <p:cNvSpPr/>
          <p:nvPr/>
        </p:nvSpPr>
        <p:spPr>
          <a:xfrm>
            <a:off x="8788179" y="2088579"/>
            <a:ext cx="354901" cy="1159478"/>
          </a:xfrm>
          <a:custGeom>
            <a:rect b="b" l="l" r="r" t="t"/>
            <a:pathLst>
              <a:path extrusionOk="0" h="3091942" w="946404">
                <a:moveTo>
                  <a:pt x="0" y="0"/>
                </a:moveTo>
                <a:lnTo>
                  <a:pt x="946404" y="0"/>
                </a:lnTo>
                <a:lnTo>
                  <a:pt x="946404" y="3091942"/>
                </a:lnTo>
                <a:lnTo>
                  <a:pt x="0" y="3091942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318" name="Google Shape;318;p35"/>
          <p:cNvSpPr/>
          <p:nvPr/>
        </p:nvSpPr>
        <p:spPr>
          <a:xfrm>
            <a:off x="8788179" y="3248117"/>
            <a:ext cx="354901" cy="1085088"/>
          </a:xfrm>
          <a:custGeom>
            <a:rect b="b" l="l" r="r" t="t"/>
            <a:pathLst>
              <a:path extrusionOk="0" h="2893568" w="946404">
                <a:moveTo>
                  <a:pt x="0" y="0"/>
                </a:moveTo>
                <a:lnTo>
                  <a:pt x="946404" y="0"/>
                </a:lnTo>
                <a:lnTo>
                  <a:pt x="946404" y="2893568"/>
                </a:lnTo>
                <a:lnTo>
                  <a:pt x="0" y="2893568"/>
                </a:lnTo>
                <a:close/>
              </a:path>
            </a:pathLst>
          </a:custGeom>
          <a:solidFill>
            <a:srgbClr val="ADDAE3"/>
          </a:solidFill>
          <a:ln>
            <a:noFill/>
          </a:ln>
        </p:spPr>
      </p:sp>
      <p:sp>
        <p:nvSpPr>
          <p:cNvPr id="319" name="Google Shape;319;p35"/>
          <p:cNvSpPr txBox="1"/>
          <p:nvPr/>
        </p:nvSpPr>
        <p:spPr>
          <a:xfrm>
            <a:off x="40632" y="4911225"/>
            <a:ext cx="315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9</a:t>
            </a:r>
            <a:endParaRPr sz="700"/>
          </a:p>
        </p:txBody>
      </p:sp>
      <p:sp>
        <p:nvSpPr>
          <p:cNvPr id="320" name="Google Shape;320;p35"/>
          <p:cNvSpPr txBox="1"/>
          <p:nvPr/>
        </p:nvSpPr>
        <p:spPr>
          <a:xfrm>
            <a:off x="560061" y="500063"/>
            <a:ext cx="4564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30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БИЗНЕС-МОДЕЛЬ</a:t>
            </a:r>
            <a:endParaRPr sz="700"/>
          </a:p>
        </p:txBody>
      </p:sp>
      <p:sp>
        <p:nvSpPr>
          <p:cNvPr id="321" name="Google Shape;321;p35"/>
          <p:cNvSpPr txBox="1"/>
          <p:nvPr/>
        </p:nvSpPr>
        <p:spPr>
          <a:xfrm>
            <a:off x="1281308" y="1513913"/>
            <a:ext cx="6581400" cy="1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</a:t>
            </a: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Мы будем делать WEB-приложение для агрегации агентств и исполнителей для проведения спортивных и развлекательных мероприятий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</a:t>
            </a: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Это будет стоить </a:t>
            </a: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1209205.25 рублей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</a:t>
            </a: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Бизнес-модель: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6"/>
          <p:cNvSpPr txBox="1"/>
          <p:nvPr/>
        </p:nvSpPr>
        <p:spPr>
          <a:xfrm>
            <a:off x="514350" y="530663"/>
            <a:ext cx="4564275" cy="5136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sz="700"/>
          </a:p>
        </p:txBody>
      </p:sp>
      <p:sp>
        <p:nvSpPr>
          <p:cNvPr id="327" name="Google Shape;327;p36"/>
          <p:cNvSpPr/>
          <p:nvPr/>
        </p:nvSpPr>
        <p:spPr>
          <a:xfrm>
            <a:off x="8788235" y="0"/>
            <a:ext cx="354901" cy="2088594"/>
          </a:xfrm>
          <a:custGeom>
            <a:rect b="b" l="l" r="r" t="t"/>
            <a:pathLst>
              <a:path extrusionOk="0" h="5569585" w="946404">
                <a:moveTo>
                  <a:pt x="0" y="0"/>
                </a:moveTo>
                <a:lnTo>
                  <a:pt x="946404" y="0"/>
                </a:lnTo>
                <a:lnTo>
                  <a:pt x="946404" y="5569585"/>
                </a:lnTo>
                <a:lnTo>
                  <a:pt x="0" y="5569585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328" name="Google Shape;328;p36"/>
          <p:cNvSpPr/>
          <p:nvPr/>
        </p:nvSpPr>
        <p:spPr>
          <a:xfrm>
            <a:off x="8788179" y="4333388"/>
            <a:ext cx="354901" cy="822007"/>
          </a:xfrm>
          <a:custGeom>
            <a:rect b="b" l="l" r="r" t="t"/>
            <a:pathLst>
              <a:path extrusionOk="0" h="2192020" w="946404">
                <a:moveTo>
                  <a:pt x="0" y="0"/>
                </a:moveTo>
                <a:lnTo>
                  <a:pt x="946404" y="0"/>
                </a:lnTo>
                <a:lnTo>
                  <a:pt x="946404" y="2192020"/>
                </a:lnTo>
                <a:lnTo>
                  <a:pt x="0" y="2192020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</p:sp>
      <p:sp>
        <p:nvSpPr>
          <p:cNvPr id="329" name="Google Shape;329;p36"/>
          <p:cNvSpPr/>
          <p:nvPr/>
        </p:nvSpPr>
        <p:spPr>
          <a:xfrm>
            <a:off x="8788179" y="2088579"/>
            <a:ext cx="354901" cy="1159478"/>
          </a:xfrm>
          <a:custGeom>
            <a:rect b="b" l="l" r="r" t="t"/>
            <a:pathLst>
              <a:path extrusionOk="0" h="3091942" w="946404">
                <a:moveTo>
                  <a:pt x="0" y="0"/>
                </a:moveTo>
                <a:lnTo>
                  <a:pt x="946404" y="0"/>
                </a:lnTo>
                <a:lnTo>
                  <a:pt x="946404" y="3091942"/>
                </a:lnTo>
                <a:lnTo>
                  <a:pt x="0" y="3091942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330" name="Google Shape;330;p36"/>
          <p:cNvSpPr/>
          <p:nvPr/>
        </p:nvSpPr>
        <p:spPr>
          <a:xfrm>
            <a:off x="8788179" y="3248117"/>
            <a:ext cx="354901" cy="1085088"/>
          </a:xfrm>
          <a:custGeom>
            <a:rect b="b" l="l" r="r" t="t"/>
            <a:pathLst>
              <a:path extrusionOk="0" h="2893568" w="946404">
                <a:moveTo>
                  <a:pt x="0" y="0"/>
                </a:moveTo>
                <a:lnTo>
                  <a:pt x="946404" y="0"/>
                </a:lnTo>
                <a:lnTo>
                  <a:pt x="946404" y="2893568"/>
                </a:lnTo>
                <a:lnTo>
                  <a:pt x="0" y="2893568"/>
                </a:lnTo>
                <a:close/>
              </a:path>
            </a:pathLst>
          </a:custGeom>
          <a:solidFill>
            <a:srgbClr val="ADDAE3"/>
          </a:solidFill>
          <a:ln>
            <a:noFill/>
          </a:ln>
        </p:spPr>
      </p:sp>
      <p:graphicFrame>
        <p:nvGraphicFramePr>
          <p:cNvPr id="331" name="Google Shape;331;p36"/>
          <p:cNvGraphicFramePr/>
          <p:nvPr/>
        </p:nvGraphicFramePr>
        <p:xfrm>
          <a:off x="655078" y="107784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{19F00474-3D85-49B7-9055-EBF7DD510B91}</a:tableStyleId>
              </a:tblPr>
              <a:tblGrid>
                <a:gridCol w="973800"/>
                <a:gridCol w="2233975"/>
                <a:gridCol w="4626075"/>
              </a:tblGrid>
              <a:tr h="324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Период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Действие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Результат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</a:tr>
              <a:tr h="510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8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18 сентября - 21 сентября 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Участие в МП “Дизайн-спринт”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Сформулирована идея стартапа для проекта на рынке SportNet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21 сентября - 24 сентября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Анализ целевой аудитории и её потребностей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Создание структурированной ЦА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7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25 сентября - 30 сентября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Анализ конкурентов, выявление сильных и слабых мест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Сформированы идеи и выявлены необходимые функции портала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9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 октября - 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6 октября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Выявление конкурентных преимуществ проекта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Добавление дополнительных функций портала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7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7 октября - 13 октября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Структурирование всех функций и механик сайта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Создание BPMN-модели для портала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9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13 октября - 25 октября 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Анализ возможного UX/UI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Создание модели сайта в Figma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7"/>
          <p:cNvSpPr txBox="1"/>
          <p:nvPr/>
        </p:nvSpPr>
        <p:spPr>
          <a:xfrm>
            <a:off x="502529" y="309581"/>
            <a:ext cx="4564275" cy="5693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Arimo"/>
                <a:ea typeface="Arimo"/>
                <a:cs typeface="Arimo"/>
                <a:sym typeface="Arimo"/>
              </a:rPr>
              <a:t>КОМАНДА СТАРТАПА</a:t>
            </a:r>
            <a:endParaRPr sz="700"/>
          </a:p>
        </p:txBody>
      </p:sp>
      <p:graphicFrame>
        <p:nvGraphicFramePr>
          <p:cNvPr id="337" name="Google Shape;337;p37"/>
          <p:cNvGraphicFramePr/>
          <p:nvPr/>
        </p:nvGraphicFramePr>
        <p:xfrm>
          <a:off x="793750" y="11711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{19F00474-3D85-49B7-9055-EBF7DD510B91}</a:tableStyleId>
              </a:tblPr>
              <a:tblGrid>
                <a:gridCol w="2518850"/>
                <a:gridCol w="2676425"/>
                <a:gridCol w="2361200"/>
              </a:tblGrid>
              <a:tr h="319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РОЛЬ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ФАМИЛИЯ ИМЯ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Экспертиза команды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</a:tr>
              <a:tr h="1154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ЛИДЕР (CEO)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Кононов Евгений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опыт руководства группой в ВУЗе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200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эксперт в контекстной рекламе</a:t>
                      </a:r>
                      <a:endParaRPr sz="700"/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опыт в проведении мероприятий</a:t>
                      </a:r>
                      <a:endParaRPr sz="700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4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ДИЗАЙНЕР </a:t>
                      </a: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(frontend)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Майбук Валерий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опыт разработки сайтов и дизайна UI/UX 3 года 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РАЗРАБОТЧИК (backend)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Буланов Егор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опыт в проектировании БД и системном проектировании</a:t>
                      </a:r>
                      <a:endParaRPr sz="600" u="none" cap="none" strike="noStrike"/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38" name="Google Shape;338;p37"/>
          <p:cNvSpPr/>
          <p:nvPr/>
        </p:nvSpPr>
        <p:spPr>
          <a:xfrm>
            <a:off x="-5084" y="4774004"/>
            <a:ext cx="406813" cy="380095"/>
          </a:xfrm>
          <a:custGeom>
            <a:rect b="b" l="l" r="r" t="t"/>
            <a:pathLst>
              <a:path extrusionOk="0" h="1013587" w="1084834">
                <a:moveTo>
                  <a:pt x="0" y="0"/>
                </a:moveTo>
                <a:lnTo>
                  <a:pt x="1084834" y="0"/>
                </a:lnTo>
                <a:lnTo>
                  <a:pt x="1084834" y="1013587"/>
                </a:lnTo>
                <a:lnTo>
                  <a:pt x="0" y="1013587"/>
                </a:lnTo>
                <a:close/>
              </a:path>
            </a:pathLst>
          </a:custGeom>
          <a:solidFill>
            <a:srgbClr val="DBE6FD"/>
          </a:solidFill>
          <a:ln>
            <a:noFill/>
          </a:ln>
        </p:spPr>
      </p:sp>
      <p:sp>
        <p:nvSpPr>
          <p:cNvPr id="339" name="Google Shape;339;p37"/>
          <p:cNvSpPr txBox="1"/>
          <p:nvPr/>
        </p:nvSpPr>
        <p:spPr>
          <a:xfrm>
            <a:off x="40632" y="4911225"/>
            <a:ext cx="315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11</a:t>
            </a:r>
            <a:endParaRPr sz="700"/>
          </a:p>
        </p:txBody>
      </p:sp>
      <p:sp>
        <p:nvSpPr>
          <p:cNvPr id="340" name="Google Shape;340;p37"/>
          <p:cNvSpPr/>
          <p:nvPr/>
        </p:nvSpPr>
        <p:spPr>
          <a:xfrm>
            <a:off x="8788235" y="0"/>
            <a:ext cx="354901" cy="2088594"/>
          </a:xfrm>
          <a:custGeom>
            <a:rect b="b" l="l" r="r" t="t"/>
            <a:pathLst>
              <a:path extrusionOk="0" h="5569585" w="946404">
                <a:moveTo>
                  <a:pt x="0" y="0"/>
                </a:moveTo>
                <a:lnTo>
                  <a:pt x="946404" y="0"/>
                </a:lnTo>
                <a:lnTo>
                  <a:pt x="946404" y="5569585"/>
                </a:lnTo>
                <a:lnTo>
                  <a:pt x="0" y="5569585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341" name="Google Shape;341;p37"/>
          <p:cNvSpPr/>
          <p:nvPr/>
        </p:nvSpPr>
        <p:spPr>
          <a:xfrm>
            <a:off x="8788179" y="4333388"/>
            <a:ext cx="354901" cy="822007"/>
          </a:xfrm>
          <a:custGeom>
            <a:rect b="b" l="l" r="r" t="t"/>
            <a:pathLst>
              <a:path extrusionOk="0" h="2192020" w="946404">
                <a:moveTo>
                  <a:pt x="0" y="0"/>
                </a:moveTo>
                <a:lnTo>
                  <a:pt x="946404" y="0"/>
                </a:lnTo>
                <a:lnTo>
                  <a:pt x="946404" y="2192020"/>
                </a:lnTo>
                <a:lnTo>
                  <a:pt x="0" y="2192020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</p:sp>
      <p:sp>
        <p:nvSpPr>
          <p:cNvPr id="342" name="Google Shape;342;p37"/>
          <p:cNvSpPr/>
          <p:nvPr/>
        </p:nvSpPr>
        <p:spPr>
          <a:xfrm>
            <a:off x="8788179" y="2088579"/>
            <a:ext cx="354901" cy="1159478"/>
          </a:xfrm>
          <a:custGeom>
            <a:rect b="b" l="l" r="r" t="t"/>
            <a:pathLst>
              <a:path extrusionOk="0" h="3091942" w="946404">
                <a:moveTo>
                  <a:pt x="0" y="0"/>
                </a:moveTo>
                <a:lnTo>
                  <a:pt x="946404" y="0"/>
                </a:lnTo>
                <a:lnTo>
                  <a:pt x="946404" y="3091942"/>
                </a:lnTo>
                <a:lnTo>
                  <a:pt x="0" y="3091942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343" name="Google Shape;343;p37"/>
          <p:cNvSpPr/>
          <p:nvPr/>
        </p:nvSpPr>
        <p:spPr>
          <a:xfrm>
            <a:off x="8788179" y="3248117"/>
            <a:ext cx="354901" cy="1085088"/>
          </a:xfrm>
          <a:custGeom>
            <a:rect b="b" l="l" r="r" t="t"/>
            <a:pathLst>
              <a:path extrusionOk="0" h="2893568" w="946404">
                <a:moveTo>
                  <a:pt x="0" y="0"/>
                </a:moveTo>
                <a:lnTo>
                  <a:pt x="946404" y="0"/>
                </a:lnTo>
                <a:lnTo>
                  <a:pt x="946404" y="2893568"/>
                </a:lnTo>
                <a:lnTo>
                  <a:pt x="0" y="2893568"/>
                </a:lnTo>
                <a:close/>
              </a:path>
            </a:pathLst>
          </a:custGeom>
          <a:solidFill>
            <a:srgbClr val="ADDAE3"/>
          </a:solidFill>
          <a:ln>
            <a:noFill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8"/>
          <p:cNvSpPr txBox="1"/>
          <p:nvPr/>
        </p:nvSpPr>
        <p:spPr>
          <a:xfrm>
            <a:off x="514350" y="495300"/>
            <a:ext cx="4597400" cy="509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800" u="none" cap="none" strike="noStrike">
                <a:solidFill>
                  <a:srgbClr val="8F00FF"/>
                </a:solidFill>
                <a:latin typeface="Arimo"/>
                <a:ea typeface="Arimo"/>
                <a:cs typeface="Arimo"/>
                <a:sym typeface="Arimo"/>
              </a:rPr>
              <a:t>ПЛАНЫ РАЗВИТИЯ</a:t>
            </a:r>
            <a:endParaRPr sz="700"/>
          </a:p>
        </p:txBody>
      </p:sp>
      <p:sp>
        <p:nvSpPr>
          <p:cNvPr id="349" name="Google Shape;349;p38"/>
          <p:cNvSpPr/>
          <p:nvPr/>
        </p:nvSpPr>
        <p:spPr>
          <a:xfrm>
            <a:off x="-5084" y="4774004"/>
            <a:ext cx="406813" cy="380095"/>
          </a:xfrm>
          <a:custGeom>
            <a:rect b="b" l="l" r="r" t="t"/>
            <a:pathLst>
              <a:path extrusionOk="0" h="1013587" w="1084834">
                <a:moveTo>
                  <a:pt x="0" y="0"/>
                </a:moveTo>
                <a:lnTo>
                  <a:pt x="1084834" y="0"/>
                </a:lnTo>
                <a:lnTo>
                  <a:pt x="1084834" y="1013587"/>
                </a:lnTo>
                <a:lnTo>
                  <a:pt x="0" y="1013587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grpSp>
        <p:nvGrpSpPr>
          <p:cNvPr id="350" name="Google Shape;350;p38"/>
          <p:cNvGrpSpPr/>
          <p:nvPr/>
        </p:nvGrpSpPr>
        <p:grpSpPr>
          <a:xfrm>
            <a:off x="4043132" y="316850"/>
            <a:ext cx="687896" cy="687896"/>
            <a:chOff x="0" y="0"/>
            <a:chExt cx="1834388" cy="1834388"/>
          </a:xfrm>
        </p:grpSpPr>
        <p:sp>
          <p:nvSpPr>
            <p:cNvPr id="351" name="Google Shape;351;p38"/>
            <p:cNvSpPr/>
            <p:nvPr/>
          </p:nvSpPr>
          <p:spPr>
            <a:xfrm>
              <a:off x="0" y="0"/>
              <a:ext cx="1834388" cy="1834388"/>
            </a:xfrm>
            <a:custGeom>
              <a:rect b="b" l="l" r="r" t="t"/>
              <a:pathLst>
                <a:path extrusionOk="0" h="1834388" w="1834388">
                  <a:moveTo>
                    <a:pt x="0" y="0"/>
                  </a:moveTo>
                  <a:lnTo>
                    <a:pt x="1834388" y="0"/>
                  </a:lnTo>
                  <a:lnTo>
                    <a:pt x="1834388" y="1834388"/>
                  </a:lnTo>
                  <a:lnTo>
                    <a:pt x="0" y="1834388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</p:sp>
        <p:sp>
          <p:nvSpPr>
            <p:cNvPr id="352" name="Google Shape;352;p38"/>
            <p:cNvSpPr/>
            <p:nvPr/>
          </p:nvSpPr>
          <p:spPr>
            <a:xfrm>
              <a:off x="197059" y="197112"/>
              <a:ext cx="1439859" cy="1439859"/>
            </a:xfrm>
            <a:custGeom>
              <a:rect b="b" l="l" r="r" t="t"/>
              <a:pathLst>
                <a:path extrusionOk="0" h="1439859" w="1439859">
                  <a:moveTo>
                    <a:pt x="0" y="0"/>
                  </a:moveTo>
                  <a:lnTo>
                    <a:pt x="1439858" y="0"/>
                  </a:lnTo>
                  <a:lnTo>
                    <a:pt x="1439858" y="1439859"/>
                  </a:lnTo>
                  <a:lnTo>
                    <a:pt x="0" y="143985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53" name="Google Shape;353;p38"/>
          <p:cNvSpPr/>
          <p:nvPr/>
        </p:nvSpPr>
        <p:spPr>
          <a:xfrm>
            <a:off x="8788235" y="0"/>
            <a:ext cx="354901" cy="2088594"/>
          </a:xfrm>
          <a:custGeom>
            <a:rect b="b" l="l" r="r" t="t"/>
            <a:pathLst>
              <a:path extrusionOk="0" h="5569585" w="946404">
                <a:moveTo>
                  <a:pt x="0" y="0"/>
                </a:moveTo>
                <a:lnTo>
                  <a:pt x="946404" y="0"/>
                </a:lnTo>
                <a:lnTo>
                  <a:pt x="946404" y="5569585"/>
                </a:lnTo>
                <a:lnTo>
                  <a:pt x="0" y="5569585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354" name="Google Shape;354;p38"/>
          <p:cNvSpPr/>
          <p:nvPr/>
        </p:nvSpPr>
        <p:spPr>
          <a:xfrm>
            <a:off x="8788179" y="4333388"/>
            <a:ext cx="354901" cy="822007"/>
          </a:xfrm>
          <a:custGeom>
            <a:rect b="b" l="l" r="r" t="t"/>
            <a:pathLst>
              <a:path extrusionOk="0" h="2192020" w="946404">
                <a:moveTo>
                  <a:pt x="0" y="0"/>
                </a:moveTo>
                <a:lnTo>
                  <a:pt x="946404" y="0"/>
                </a:lnTo>
                <a:lnTo>
                  <a:pt x="946404" y="2192020"/>
                </a:lnTo>
                <a:lnTo>
                  <a:pt x="0" y="2192020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</p:sp>
      <p:sp>
        <p:nvSpPr>
          <p:cNvPr id="355" name="Google Shape;355;p38"/>
          <p:cNvSpPr/>
          <p:nvPr/>
        </p:nvSpPr>
        <p:spPr>
          <a:xfrm>
            <a:off x="8788179" y="2088579"/>
            <a:ext cx="354901" cy="1159478"/>
          </a:xfrm>
          <a:custGeom>
            <a:rect b="b" l="l" r="r" t="t"/>
            <a:pathLst>
              <a:path extrusionOk="0" h="3091942" w="946404">
                <a:moveTo>
                  <a:pt x="0" y="0"/>
                </a:moveTo>
                <a:lnTo>
                  <a:pt x="946404" y="0"/>
                </a:lnTo>
                <a:lnTo>
                  <a:pt x="946404" y="3091942"/>
                </a:lnTo>
                <a:lnTo>
                  <a:pt x="0" y="3091942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356" name="Google Shape;356;p38"/>
          <p:cNvSpPr/>
          <p:nvPr/>
        </p:nvSpPr>
        <p:spPr>
          <a:xfrm>
            <a:off x="8788179" y="3248117"/>
            <a:ext cx="354901" cy="1085088"/>
          </a:xfrm>
          <a:custGeom>
            <a:rect b="b" l="l" r="r" t="t"/>
            <a:pathLst>
              <a:path extrusionOk="0" h="2893568" w="946404">
                <a:moveTo>
                  <a:pt x="0" y="0"/>
                </a:moveTo>
                <a:lnTo>
                  <a:pt x="946404" y="0"/>
                </a:lnTo>
                <a:lnTo>
                  <a:pt x="946404" y="2893568"/>
                </a:lnTo>
                <a:lnTo>
                  <a:pt x="0" y="2893568"/>
                </a:lnTo>
                <a:close/>
              </a:path>
            </a:pathLst>
          </a:custGeom>
          <a:solidFill>
            <a:srgbClr val="ADDAE3"/>
          </a:solidFill>
          <a:ln>
            <a:noFill/>
          </a:ln>
        </p:spPr>
      </p:sp>
      <p:graphicFrame>
        <p:nvGraphicFramePr>
          <p:cNvPr id="357" name="Google Shape;357;p38"/>
          <p:cNvGraphicFramePr/>
          <p:nvPr/>
        </p:nvGraphicFramePr>
        <p:xfrm>
          <a:off x="759888" y="121264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{19F00474-3D85-49B7-9055-EBF7DD510B91}</a:tableStyleId>
              </a:tblPr>
              <a:tblGrid>
                <a:gridCol w="2311300"/>
                <a:gridCol w="1604875"/>
                <a:gridCol w="3338200"/>
              </a:tblGrid>
              <a:tr h="328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ЧТО ДЕЛАЕМ</a:t>
                      </a:r>
                      <a:endParaRPr sz="6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СРОК</a:t>
                      </a:r>
                      <a:endParaRPr sz="6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ОТВЕТСТВЕННЫЙ</a:t>
                      </a:r>
                      <a:endParaRPr sz="6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</a:tr>
              <a:tr h="487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0000"/>
                        </a:lnSpc>
                        <a:spcBef>
                          <a:spcPts val="5600"/>
                        </a:spcBef>
                        <a:spcAft>
                          <a:spcPts val="2300"/>
                        </a:spcAft>
                        <a:buSzPts val="1100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Технический аудит и исправление ошибок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 2023</a:t>
                      </a:r>
                      <a:endParaRPr sz="6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Буланов Егор, Кононов Евгений, Майбук Валерий</a:t>
                      </a:r>
                      <a:endParaRPr sz="6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7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UX и юзабилити</a:t>
                      </a:r>
                      <a:endParaRPr sz="6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январь 2024</a:t>
                      </a:r>
                      <a:endParaRPr sz="6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Майбук Валерий</a:t>
                      </a:r>
                      <a:endParaRPr sz="6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Продумать стратегии продвижения и масштабирования</a:t>
                      </a:r>
                      <a:endParaRPr sz="6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февраль 2024</a:t>
                      </a:r>
                      <a:endParaRPr sz="6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Буланов Егор, Кононов Евгений</a:t>
                      </a:r>
                      <a:endParaRPr sz="6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58" name="Google Shape;358;p38"/>
          <p:cNvSpPr/>
          <p:nvPr/>
        </p:nvSpPr>
        <p:spPr>
          <a:xfrm>
            <a:off x="6321106" y="2516979"/>
            <a:ext cx="2286444" cy="2128472"/>
          </a:xfrm>
          <a:custGeom>
            <a:rect b="b" l="l" r="r" t="t"/>
            <a:pathLst>
              <a:path extrusionOk="0" h="4256943" w="4572888">
                <a:moveTo>
                  <a:pt x="0" y="0"/>
                </a:moveTo>
                <a:lnTo>
                  <a:pt x="4572888" y="0"/>
                </a:lnTo>
                <a:lnTo>
                  <a:pt x="4572888" y="4256943"/>
                </a:lnTo>
                <a:lnTo>
                  <a:pt x="0" y="42569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9" name="Google Shape;359;p38"/>
          <p:cNvSpPr txBox="1"/>
          <p:nvPr/>
        </p:nvSpPr>
        <p:spPr>
          <a:xfrm>
            <a:off x="40632" y="4911225"/>
            <a:ext cx="315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12</a:t>
            </a:r>
            <a:endParaRPr sz="7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9"/>
          <p:cNvSpPr txBox="1"/>
          <p:nvPr/>
        </p:nvSpPr>
        <p:spPr>
          <a:xfrm>
            <a:off x="514350" y="500063"/>
            <a:ext cx="4597400" cy="7977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Arimo"/>
                <a:ea typeface="Arimo"/>
                <a:cs typeface="Arimo"/>
                <a:sym typeface="Arimo"/>
              </a:rPr>
              <a:t>КОНТАКТЫ ЛИДЕРА</a:t>
            </a:r>
            <a:endParaRPr sz="700"/>
          </a:p>
        </p:txBody>
      </p:sp>
      <p:sp>
        <p:nvSpPr>
          <p:cNvPr id="365" name="Google Shape;365;p39"/>
          <p:cNvSpPr/>
          <p:nvPr/>
        </p:nvSpPr>
        <p:spPr>
          <a:xfrm>
            <a:off x="-5084" y="4774004"/>
            <a:ext cx="406813" cy="380095"/>
          </a:xfrm>
          <a:custGeom>
            <a:rect b="b" l="l" r="r" t="t"/>
            <a:pathLst>
              <a:path extrusionOk="0" h="1013587" w="1084834">
                <a:moveTo>
                  <a:pt x="0" y="0"/>
                </a:moveTo>
                <a:lnTo>
                  <a:pt x="1084834" y="0"/>
                </a:lnTo>
                <a:lnTo>
                  <a:pt x="1084834" y="1013587"/>
                </a:lnTo>
                <a:lnTo>
                  <a:pt x="0" y="1013587"/>
                </a:lnTo>
                <a:close/>
              </a:path>
            </a:pathLst>
          </a:custGeom>
          <a:solidFill>
            <a:srgbClr val="FBB3C1"/>
          </a:solidFill>
          <a:ln>
            <a:noFill/>
          </a:ln>
        </p:spPr>
      </p:sp>
      <p:grpSp>
        <p:nvGrpSpPr>
          <p:cNvPr id="366" name="Google Shape;366;p39"/>
          <p:cNvGrpSpPr/>
          <p:nvPr/>
        </p:nvGrpSpPr>
        <p:grpSpPr>
          <a:xfrm>
            <a:off x="4495893" y="218200"/>
            <a:ext cx="687896" cy="687896"/>
            <a:chOff x="0" y="0"/>
            <a:chExt cx="1834388" cy="1834388"/>
          </a:xfrm>
        </p:grpSpPr>
        <p:sp>
          <p:nvSpPr>
            <p:cNvPr id="367" name="Google Shape;367;p39"/>
            <p:cNvSpPr/>
            <p:nvPr/>
          </p:nvSpPr>
          <p:spPr>
            <a:xfrm>
              <a:off x="0" y="0"/>
              <a:ext cx="1834388" cy="1834388"/>
            </a:xfrm>
            <a:custGeom>
              <a:rect b="b" l="l" r="r" t="t"/>
              <a:pathLst>
                <a:path extrusionOk="0" h="1834388" w="1834388">
                  <a:moveTo>
                    <a:pt x="0" y="0"/>
                  </a:moveTo>
                  <a:lnTo>
                    <a:pt x="1834388" y="0"/>
                  </a:lnTo>
                  <a:lnTo>
                    <a:pt x="1834388" y="1834388"/>
                  </a:lnTo>
                  <a:lnTo>
                    <a:pt x="0" y="1834388"/>
                  </a:lnTo>
                  <a:close/>
                </a:path>
              </a:pathLst>
            </a:custGeom>
            <a:solidFill>
              <a:srgbClr val="FD493D"/>
            </a:solidFill>
            <a:ln>
              <a:noFill/>
            </a:ln>
          </p:spPr>
        </p:sp>
        <p:sp>
          <p:nvSpPr>
            <p:cNvPr id="368" name="Google Shape;368;p39"/>
            <p:cNvSpPr/>
            <p:nvPr/>
          </p:nvSpPr>
          <p:spPr>
            <a:xfrm>
              <a:off x="197288" y="197299"/>
              <a:ext cx="1439859" cy="1439859"/>
            </a:xfrm>
            <a:custGeom>
              <a:rect b="b" l="l" r="r" t="t"/>
              <a:pathLst>
                <a:path extrusionOk="0" h="1439859" w="1439859">
                  <a:moveTo>
                    <a:pt x="0" y="0"/>
                  </a:moveTo>
                  <a:lnTo>
                    <a:pt x="1439859" y="0"/>
                  </a:lnTo>
                  <a:lnTo>
                    <a:pt x="1439859" y="1439858"/>
                  </a:lnTo>
                  <a:lnTo>
                    <a:pt x="0" y="143985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69" name="Google Shape;369;p39"/>
          <p:cNvSpPr/>
          <p:nvPr/>
        </p:nvSpPr>
        <p:spPr>
          <a:xfrm>
            <a:off x="8788235" y="0"/>
            <a:ext cx="354901" cy="2088594"/>
          </a:xfrm>
          <a:custGeom>
            <a:rect b="b" l="l" r="r" t="t"/>
            <a:pathLst>
              <a:path extrusionOk="0" h="5569585" w="946404">
                <a:moveTo>
                  <a:pt x="0" y="0"/>
                </a:moveTo>
                <a:lnTo>
                  <a:pt x="946404" y="0"/>
                </a:lnTo>
                <a:lnTo>
                  <a:pt x="946404" y="5569585"/>
                </a:lnTo>
                <a:lnTo>
                  <a:pt x="0" y="5569585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</p:sp>
      <p:sp>
        <p:nvSpPr>
          <p:cNvPr id="370" name="Google Shape;370;p39"/>
          <p:cNvSpPr/>
          <p:nvPr/>
        </p:nvSpPr>
        <p:spPr>
          <a:xfrm>
            <a:off x="8788179" y="4333388"/>
            <a:ext cx="354901" cy="822007"/>
          </a:xfrm>
          <a:custGeom>
            <a:rect b="b" l="l" r="r" t="t"/>
            <a:pathLst>
              <a:path extrusionOk="0" h="2192020" w="946404">
                <a:moveTo>
                  <a:pt x="0" y="0"/>
                </a:moveTo>
                <a:lnTo>
                  <a:pt x="946404" y="0"/>
                </a:lnTo>
                <a:lnTo>
                  <a:pt x="946404" y="2192020"/>
                </a:lnTo>
                <a:lnTo>
                  <a:pt x="0" y="2192020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</p:sp>
      <p:sp>
        <p:nvSpPr>
          <p:cNvPr id="371" name="Google Shape;371;p39"/>
          <p:cNvSpPr/>
          <p:nvPr/>
        </p:nvSpPr>
        <p:spPr>
          <a:xfrm>
            <a:off x="8788179" y="2088579"/>
            <a:ext cx="354901" cy="1159478"/>
          </a:xfrm>
          <a:custGeom>
            <a:rect b="b" l="l" r="r" t="t"/>
            <a:pathLst>
              <a:path extrusionOk="0" h="3091942" w="946404">
                <a:moveTo>
                  <a:pt x="0" y="0"/>
                </a:moveTo>
                <a:lnTo>
                  <a:pt x="946404" y="0"/>
                </a:lnTo>
                <a:lnTo>
                  <a:pt x="946404" y="3091942"/>
                </a:lnTo>
                <a:lnTo>
                  <a:pt x="0" y="3091942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</p:sp>
      <p:sp>
        <p:nvSpPr>
          <p:cNvPr id="372" name="Google Shape;372;p39"/>
          <p:cNvSpPr/>
          <p:nvPr/>
        </p:nvSpPr>
        <p:spPr>
          <a:xfrm>
            <a:off x="8788179" y="3248117"/>
            <a:ext cx="354901" cy="1085088"/>
          </a:xfrm>
          <a:custGeom>
            <a:rect b="b" l="l" r="r" t="t"/>
            <a:pathLst>
              <a:path extrusionOk="0" h="2893568" w="946404">
                <a:moveTo>
                  <a:pt x="0" y="0"/>
                </a:moveTo>
                <a:lnTo>
                  <a:pt x="946404" y="0"/>
                </a:lnTo>
                <a:lnTo>
                  <a:pt x="946404" y="2893568"/>
                </a:lnTo>
                <a:lnTo>
                  <a:pt x="0" y="2893568"/>
                </a:lnTo>
                <a:close/>
              </a:path>
            </a:pathLst>
          </a:custGeom>
          <a:solidFill>
            <a:srgbClr val="ADDAE3"/>
          </a:solidFill>
          <a:ln>
            <a:noFill/>
          </a:ln>
        </p:spPr>
      </p:sp>
      <p:sp>
        <p:nvSpPr>
          <p:cNvPr id="373" name="Google Shape;373;p39"/>
          <p:cNvSpPr txBox="1"/>
          <p:nvPr/>
        </p:nvSpPr>
        <p:spPr>
          <a:xfrm>
            <a:off x="5111750" y="4019444"/>
            <a:ext cx="2955508" cy="5897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79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7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Зона вашего комфорта в организации мероприятий.</a:t>
            </a:r>
            <a:endParaRPr sz="700"/>
          </a:p>
        </p:txBody>
      </p:sp>
      <p:sp>
        <p:nvSpPr>
          <p:cNvPr id="374" name="Google Shape;374;p39"/>
          <p:cNvSpPr txBox="1"/>
          <p:nvPr/>
        </p:nvSpPr>
        <p:spPr>
          <a:xfrm>
            <a:off x="40632" y="4911225"/>
            <a:ext cx="315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13</a:t>
            </a:r>
            <a:endParaRPr sz="700"/>
          </a:p>
        </p:txBody>
      </p:sp>
      <p:sp>
        <p:nvSpPr>
          <p:cNvPr id="375" name="Google Shape;375;p39"/>
          <p:cNvSpPr/>
          <p:nvPr/>
        </p:nvSpPr>
        <p:spPr>
          <a:xfrm>
            <a:off x="-634221" y="906100"/>
            <a:ext cx="6225716" cy="8287143"/>
          </a:xfrm>
          <a:custGeom>
            <a:rect b="b" l="l" r="r" t="t"/>
            <a:pathLst>
              <a:path extrusionOk="0" h="16574285" w="12451431">
                <a:moveTo>
                  <a:pt x="0" y="0"/>
                </a:moveTo>
                <a:lnTo>
                  <a:pt x="12451431" y="0"/>
                </a:lnTo>
                <a:lnTo>
                  <a:pt x="12451431" y="16574285"/>
                </a:lnTo>
                <a:lnTo>
                  <a:pt x="0" y="165742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6" name="Google Shape;376;p39"/>
          <p:cNvSpPr/>
          <p:nvPr/>
        </p:nvSpPr>
        <p:spPr>
          <a:xfrm>
            <a:off x="1460933" y="4611731"/>
            <a:ext cx="324547" cy="324547"/>
          </a:xfrm>
          <a:custGeom>
            <a:rect b="b" l="l" r="r" t="t"/>
            <a:pathLst>
              <a:path extrusionOk="0" h="649095" w="649095">
                <a:moveTo>
                  <a:pt x="0" y="0"/>
                </a:moveTo>
                <a:lnTo>
                  <a:pt x="649094" y="0"/>
                </a:lnTo>
                <a:lnTo>
                  <a:pt x="649094" y="649094"/>
                </a:lnTo>
                <a:lnTo>
                  <a:pt x="0" y="6490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7" name="Google Shape;377;p39"/>
          <p:cNvSpPr/>
          <p:nvPr/>
        </p:nvSpPr>
        <p:spPr>
          <a:xfrm>
            <a:off x="1064097" y="2016739"/>
            <a:ext cx="1499739" cy="1499739"/>
          </a:xfrm>
          <a:custGeom>
            <a:rect b="b" l="l" r="r" t="t"/>
            <a:pathLst>
              <a:path extrusionOk="0" h="2999478" w="2999478">
                <a:moveTo>
                  <a:pt x="0" y="0"/>
                </a:moveTo>
                <a:lnTo>
                  <a:pt x="2999478" y="0"/>
                </a:lnTo>
                <a:lnTo>
                  <a:pt x="2999478" y="2999478"/>
                </a:lnTo>
                <a:lnTo>
                  <a:pt x="0" y="29994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6663" l="0" r="0" t="-16664"/>
            </a:stretch>
          </a:blipFill>
          <a:ln cap="sq" cmpd="sng" w="1905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78" name="Google Shape;378;p39"/>
          <p:cNvSpPr/>
          <p:nvPr/>
        </p:nvSpPr>
        <p:spPr>
          <a:xfrm>
            <a:off x="1510975" y="4110872"/>
            <a:ext cx="236514" cy="324547"/>
          </a:xfrm>
          <a:custGeom>
            <a:rect b="b" l="l" r="r" t="t"/>
            <a:pathLst>
              <a:path extrusionOk="0" h="649095" w="473028">
                <a:moveTo>
                  <a:pt x="0" y="0"/>
                </a:moveTo>
                <a:lnTo>
                  <a:pt x="473028" y="0"/>
                </a:lnTo>
                <a:lnTo>
                  <a:pt x="473028" y="649095"/>
                </a:lnTo>
                <a:lnTo>
                  <a:pt x="0" y="6490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9" name="Google Shape;379;p39"/>
          <p:cNvSpPr txBox="1"/>
          <p:nvPr/>
        </p:nvSpPr>
        <p:spPr>
          <a:xfrm>
            <a:off x="2749643" y="2382942"/>
            <a:ext cx="1581368" cy="730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000" u="none" cap="none" strike="noStrike">
                <a:solidFill>
                  <a:srgbClr val="000000"/>
                </a:solidFill>
                <a:latin typeface="Alegreya Sans Medium"/>
                <a:ea typeface="Alegreya Sans Medium"/>
                <a:cs typeface="Alegreya Sans Medium"/>
                <a:sym typeface="Alegreya Sans Medium"/>
              </a:rPr>
              <a:t>Кононов Евгений</a:t>
            </a:r>
            <a:endParaRPr sz="700"/>
          </a:p>
        </p:txBody>
      </p:sp>
      <p:sp>
        <p:nvSpPr>
          <p:cNvPr id="380" name="Google Shape;380;p39"/>
          <p:cNvSpPr txBox="1"/>
          <p:nvPr/>
        </p:nvSpPr>
        <p:spPr>
          <a:xfrm>
            <a:off x="1813967" y="4135076"/>
            <a:ext cx="1329333" cy="2333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300" u="none" cap="none" strike="noStrike">
                <a:solidFill>
                  <a:srgbClr val="000000"/>
                </a:solidFill>
                <a:latin typeface="Alegreya Sans"/>
                <a:ea typeface="Alegreya Sans"/>
                <a:cs typeface="Alegreya Sans"/>
                <a:sym typeface="Alegreya Sans"/>
              </a:rPr>
              <a:t>+7 (927) 24-54-320</a:t>
            </a:r>
            <a:endParaRPr sz="700"/>
          </a:p>
        </p:txBody>
      </p:sp>
      <p:sp>
        <p:nvSpPr>
          <p:cNvPr id="381" name="Google Shape;381;p39"/>
          <p:cNvSpPr txBox="1"/>
          <p:nvPr/>
        </p:nvSpPr>
        <p:spPr>
          <a:xfrm>
            <a:off x="1865796" y="4643035"/>
            <a:ext cx="1225674" cy="2333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legreya Sans"/>
                <a:ea typeface="Alegreya Sans"/>
                <a:cs typeface="Alegreya Sans"/>
                <a:sym typeface="Alegreya Sans"/>
              </a:rPr>
              <a:t>@eternal_geniuz</a:t>
            </a:r>
            <a:endParaRPr sz="700"/>
          </a:p>
        </p:txBody>
      </p:sp>
      <p:sp>
        <p:nvSpPr>
          <p:cNvPr id="382" name="Google Shape;382;p39"/>
          <p:cNvSpPr txBox="1"/>
          <p:nvPr/>
        </p:nvSpPr>
        <p:spPr>
          <a:xfrm>
            <a:off x="1623206" y="3721002"/>
            <a:ext cx="1503536" cy="2333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legreya Sans"/>
                <a:ea typeface="Alegreya Sans"/>
                <a:cs typeface="Alegreya Sans"/>
                <a:sym typeface="Alegreya Sans"/>
              </a:rPr>
              <a:t>Контакты для связи:</a:t>
            </a:r>
            <a:endParaRPr sz="700"/>
          </a:p>
        </p:txBody>
      </p:sp>
      <p:sp>
        <p:nvSpPr>
          <p:cNvPr id="383" name="Google Shape;383;p39"/>
          <p:cNvSpPr/>
          <p:nvPr/>
        </p:nvSpPr>
        <p:spPr>
          <a:xfrm>
            <a:off x="5427414" y="1689989"/>
            <a:ext cx="2264380" cy="2264380"/>
          </a:xfrm>
          <a:custGeom>
            <a:rect b="b" l="l" r="r" t="t"/>
            <a:pathLst>
              <a:path extrusionOk="0" h="4528759" w="4528759">
                <a:moveTo>
                  <a:pt x="0" y="0"/>
                </a:moveTo>
                <a:lnTo>
                  <a:pt x="4528759" y="0"/>
                </a:lnTo>
                <a:lnTo>
                  <a:pt x="4528759" y="4528758"/>
                </a:lnTo>
                <a:lnTo>
                  <a:pt x="0" y="45287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4" name="Google Shape;384;p39"/>
          <p:cNvSpPr txBox="1"/>
          <p:nvPr/>
        </p:nvSpPr>
        <p:spPr>
          <a:xfrm>
            <a:off x="5111750" y="1259750"/>
            <a:ext cx="2955508" cy="2945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79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7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Ссылка на макет Figma</a:t>
            </a:r>
            <a:endParaRPr sz="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