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7" r:id="rId2"/>
    <p:sldId id="474" r:id="rId3"/>
    <p:sldId id="258" r:id="rId4"/>
    <p:sldId id="259" r:id="rId5"/>
    <p:sldId id="470" r:id="rId6"/>
    <p:sldId id="260" r:id="rId7"/>
    <p:sldId id="261" r:id="rId8"/>
    <p:sldId id="476" r:id="rId9"/>
    <p:sldId id="475" r:id="rId10"/>
    <p:sldId id="262" r:id="rId11"/>
    <p:sldId id="471" r:id="rId12"/>
  </p:sldIdLst>
  <p:sldSz cx="9144000" cy="5143500" type="screen16x9"/>
  <p:notesSz cx="6858000" cy="9144000"/>
  <p:embeddedFontLst>
    <p:embeddedFont>
      <p:font typeface="Nunito" pitchFamily="2" charset="-52"/>
      <p:regular r:id="rId14"/>
      <p:bold r:id="rId15"/>
      <p:italic r:id="rId16"/>
      <p:boldItalic r:id="rId17"/>
    </p:embeddedFont>
    <p:embeddedFont>
      <p:font typeface="Tahoma" panose="020B0604030504040204" pitchFamily="34" charset="0"/>
      <p:regular r:id="rId18"/>
      <p:bold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Михаил Виницкий" initials="МВ" lastIdx="1" clrIdx="0">
    <p:extLst>
      <p:ext uri="{19B8F6BF-5375-455C-9EA6-DF929625EA0E}">
        <p15:presenceInfo xmlns:p15="http://schemas.microsoft.com/office/powerpoint/2012/main" userId="0f4e6ccf4bfc99e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256" autoAdjust="0"/>
  </p:normalViewPr>
  <p:slideViewPr>
    <p:cSldViewPr snapToGrid="0">
      <p:cViewPr varScale="1">
        <p:scale>
          <a:sx n="114" d="100"/>
          <a:sy n="114" d="100"/>
        </p:scale>
        <p:origin x="562" y="10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Данный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3">
                  <a:extLst>
                    <a:ext uri="{A12FA001-AC4F-418D-AE19-62706E023703}">
                      <ahyp:hlinkClr xmlns:ahyp="http://schemas.microsoft.com/office/drawing/2018/hyperlinkcolor" val="tx"/>
                    </a:ext>
                  </a:extLst>
                </a:hlinkClick>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dirty="0">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заполнять паспорт проекта </a:t>
            </a:r>
            <a:r>
              <a:rPr lang="ru" u="sng" dirty="0">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Ошибки при заполнении паспорта проекта </a:t>
            </a:r>
            <a:r>
              <a:rPr lang="ru" u="sng" dirty="0">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которую вы решаете, не существует в вакууме.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возникает не на пустом месте.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dirty="0">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Мы используем такой шаблон формулировки решения, но не настаиваем на нем: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из описания вашего решения должно быть понятно следующее: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чья проблема решается</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это за проблема</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представляет собой ваше решение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чем оно лучше аналогичных</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Например</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Для </a:t>
            </a:r>
            <a:r>
              <a:rPr lang="ru" b="1" dirty="0">
                <a:solidFill>
                  <a:schemeClr val="dk1"/>
                </a:solidFill>
                <a:latin typeface="Nunito"/>
                <a:ea typeface="Nunito"/>
                <a:cs typeface="Nunito"/>
                <a:sym typeface="Nunito"/>
              </a:rPr>
              <a:t>&lt;мам с колясками&gt;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которым нужно </a:t>
            </a:r>
            <a:r>
              <a:rPr lang="ru" b="1" dirty="0">
                <a:solidFill>
                  <a:schemeClr val="dk1"/>
                </a:solidFill>
                <a:latin typeface="Nunito"/>
                <a:ea typeface="Nunito"/>
                <a:cs typeface="Nunito"/>
                <a:sym typeface="Nunito"/>
              </a:rPr>
              <a:t>&lt;два раза в день гулять с ребенком&gt;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наше </a:t>
            </a:r>
            <a:r>
              <a:rPr lang="ru" b="1" dirty="0">
                <a:solidFill>
                  <a:schemeClr val="dk1"/>
                </a:solidFill>
                <a:latin typeface="Nunito"/>
                <a:ea typeface="Nunito"/>
                <a:cs typeface="Nunito"/>
                <a:sym typeface="Nunito"/>
              </a:rPr>
              <a:t>&lt;мобильное приложение&gt;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будет </a:t>
            </a:r>
            <a:r>
              <a:rPr lang="ru" b="1" dirty="0">
                <a:solidFill>
                  <a:schemeClr val="dk1"/>
                </a:solidFill>
                <a:latin typeface="Nunito"/>
                <a:ea typeface="Nunito"/>
                <a:cs typeface="Nunito"/>
                <a:sym typeface="Nunito"/>
              </a:rPr>
              <a:t>&lt;строить удобные и интересные пешеходные маршруты прогулок&gt;.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В отличие от </a:t>
            </a:r>
            <a:r>
              <a:rPr lang="ru" b="1" dirty="0">
                <a:solidFill>
                  <a:schemeClr val="dk1"/>
                </a:solidFill>
                <a:latin typeface="Nunito"/>
                <a:ea typeface="Nunito"/>
                <a:cs typeface="Nunito"/>
                <a:sym typeface="Nunito"/>
              </a:rPr>
              <a:t>&lt;Яндекс.Карт, Google Maps и 2Gis&gt;</a:t>
            </a:r>
            <a:r>
              <a:rPr lang="ru" dirty="0">
                <a:solidFill>
                  <a:schemeClr val="dk1"/>
                </a:solidFill>
                <a:latin typeface="Nunito"/>
                <a:ea typeface="Nunito"/>
                <a:cs typeface="Nunito"/>
                <a:sym typeface="Nunito"/>
              </a:rPr>
              <a:t>, наше приложение будет лучше тем,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что </a:t>
            </a:r>
            <a:r>
              <a:rPr lang="ru" b="1" dirty="0">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dirty="0">
              <a:solidFill>
                <a:schemeClr val="dk1"/>
              </a:solidFill>
              <a:latin typeface="Nunito"/>
              <a:ea typeface="Nunito"/>
              <a:cs typeface="Nunito"/>
              <a:sym typeface="Nunito"/>
            </a:endParaRPr>
          </a:p>
          <a:p>
            <a:pPr marL="0" lvl="0" indent="0" algn="l" rtl="0">
              <a:spcBef>
                <a:spcPts val="120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3F48D3-E4C5-3247-5017-8AF0C751849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56835FF-71C7-067B-84BE-04E294ACE040}"/>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F4AFDB5-4AD8-993A-0C43-00D4B587C7D5}"/>
              </a:ext>
            </a:extLst>
          </p:cNvPr>
          <p:cNvSpPr>
            <a:spLocks noGrp="1"/>
          </p:cNvSpPr>
          <p:nvPr>
            <p:ph type="dt" sz="half" idx="10"/>
          </p:nvPr>
        </p:nvSpPr>
        <p:spPr/>
        <p:txBody>
          <a:bodyPr/>
          <a:lstStyle/>
          <a:p>
            <a:fld id="{9DFC1B49-9145-4484-8EDD-8BFD9E8F0C3E}" type="datetimeFigureOut">
              <a:rPr lang="ru-RU" smtClean="0"/>
              <a:t>20.11.2023</a:t>
            </a:fld>
            <a:endParaRPr lang="ru-RU"/>
          </a:p>
        </p:txBody>
      </p:sp>
      <p:sp>
        <p:nvSpPr>
          <p:cNvPr id="5" name="Нижний колонтитул 4">
            <a:extLst>
              <a:ext uri="{FF2B5EF4-FFF2-40B4-BE49-F238E27FC236}">
                <a16:creationId xmlns:a16="http://schemas.microsoft.com/office/drawing/2014/main" id="{F9369B62-69B0-087C-63E3-4036D6C6545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D8C09E2-143E-C00C-0C83-64661465C35F}"/>
              </a:ext>
            </a:extLst>
          </p:cNvPr>
          <p:cNvSpPr>
            <a:spLocks noGrp="1"/>
          </p:cNvSpPr>
          <p:nvPr>
            <p:ph type="sldNum" sz="quarter" idx="12"/>
          </p:nvPr>
        </p:nvSpPr>
        <p:spPr/>
        <p:txBody>
          <a:bodyPr/>
          <a:lstStyle/>
          <a:p>
            <a:fld id="{7AC05A30-E135-44D5-87D7-0DF3F2927CD8}" type="slidenum">
              <a:rPr lang="ru-RU" smtClean="0"/>
              <a:t>‹#›</a:t>
            </a:fld>
            <a:endParaRPr lang="ru-RU"/>
          </a:p>
        </p:txBody>
      </p:sp>
    </p:spTree>
    <p:extLst>
      <p:ext uri="{BB962C8B-B14F-4D97-AF65-F5344CB8AC3E}">
        <p14:creationId xmlns:p14="http://schemas.microsoft.com/office/powerpoint/2010/main" val="1641818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11700" y="865162"/>
            <a:ext cx="8520600" cy="1017031"/>
          </a:xfrm>
          <a:prstGeom prst="rect">
            <a:avLst/>
          </a:prstGeom>
        </p:spPr>
        <p:txBody>
          <a:bodyPr spcFirstLastPara="1" wrap="square" lIns="91425" tIns="91425" rIns="91425" bIns="91425" anchor="b" anchorCtr="0">
            <a:normAutofit/>
          </a:bodyPr>
          <a:lstStyle/>
          <a:p>
            <a:pPr>
              <a:defRPr/>
            </a:pPr>
            <a:r>
              <a:rPr lang="en-US" sz="5400"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Driver’s Security</a:t>
            </a:r>
            <a:endParaRPr lang="ru-RU" sz="5400"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endParaRPr>
          </a:p>
        </p:txBody>
      </p:sp>
      <p:sp>
        <p:nvSpPr>
          <p:cNvPr id="61" name="Google Shape;61;p14"/>
          <p:cNvSpPr txBox="1">
            <a:spLocks noGrp="1"/>
          </p:cNvSpPr>
          <p:nvPr>
            <p:ph type="subTitle" idx="1"/>
          </p:nvPr>
        </p:nvSpPr>
        <p:spPr>
          <a:xfrm>
            <a:off x="311700" y="3142477"/>
            <a:ext cx="8520600" cy="626527"/>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RU" dirty="0">
                <a:solidFill>
                  <a:schemeClr val="tx1"/>
                </a:solidFill>
                <a:latin typeface="Tahoma" panose="020B0604030504040204" pitchFamily="34" charset="0"/>
                <a:ea typeface="Tahoma" panose="020B0604030504040204" pitchFamily="34" charset="0"/>
                <a:cs typeface="Tahoma" panose="020B0604030504040204" pitchFamily="34" charset="0"/>
              </a:rPr>
              <a:t>СПбГУТ</a:t>
            </a:r>
            <a:endParaRPr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62" name="Google Shape;62;p14"/>
          <p:cNvSpPr txBox="1">
            <a:spLocks noGrp="1"/>
          </p:cNvSpPr>
          <p:nvPr>
            <p:ph type="subTitle" idx="1"/>
          </p:nvPr>
        </p:nvSpPr>
        <p:spPr>
          <a:xfrm>
            <a:off x="311700" y="416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a:solidFill>
                  <a:schemeClr val="tx1"/>
                </a:solidFill>
                <a:latin typeface="Tahoma" panose="020B0604030504040204" pitchFamily="34" charset="0"/>
                <a:ea typeface="Tahoma" panose="020B0604030504040204" pitchFamily="34" charset="0"/>
                <a:cs typeface="Tahoma" panose="020B0604030504040204" pitchFamily="34" charset="0"/>
              </a:rPr>
              <a:t>Инициативная разработка</a:t>
            </a:r>
            <a:endParaRPr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 name="Google Shape;60;p14">
            <a:extLst>
              <a:ext uri="{FF2B5EF4-FFF2-40B4-BE49-F238E27FC236}">
                <a16:creationId xmlns:a16="http://schemas.microsoft.com/office/drawing/2014/main" id="{1BB35C0A-6EDB-83AF-E5C2-ED6B2674268B}"/>
              </a:ext>
            </a:extLst>
          </p:cNvPr>
          <p:cNvSpPr txBox="1">
            <a:spLocks/>
          </p:cNvSpPr>
          <p:nvPr/>
        </p:nvSpPr>
        <p:spPr>
          <a:xfrm>
            <a:off x="311700" y="1954757"/>
            <a:ext cx="8520600" cy="792600"/>
          </a:xfrm>
          <a:prstGeom prst="rect">
            <a:avLst/>
          </a:prstGeom>
          <a:noFill/>
          <a:ln>
            <a:noFill/>
          </a:ln>
        </p:spPr>
        <p:txBody>
          <a:bodyPr spcFirstLastPara="1" wrap="square" lIns="91425" tIns="91425" rIns="91425" bIns="91425" anchor="b" anchorCtr="0">
            <a:normAutofit fontScale="40000" lnSpcReduction="2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defRPr/>
            </a:pPr>
            <a:r>
              <a:rPr lang="ru-RU" sz="5400"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Интеллектуальная система предлагает новый уровень комфорта и безопасности водителю</a:t>
            </a:r>
          </a:p>
        </p:txBody>
      </p:sp>
      <p:pic>
        <p:nvPicPr>
          <p:cNvPr id="3" name="Рисунок 2">
            <a:extLst>
              <a:ext uri="{FF2B5EF4-FFF2-40B4-BE49-F238E27FC236}">
                <a16:creationId xmlns:a16="http://schemas.microsoft.com/office/drawing/2014/main" id="{AC71D6D3-9495-9A82-4BA6-69288F075A62}"/>
              </a:ext>
            </a:extLst>
          </p:cNvPr>
          <p:cNvPicPr>
            <a:picLocks noChangeAspect="1"/>
          </p:cNvPicPr>
          <p:nvPr/>
        </p:nvPicPr>
        <p:blipFill>
          <a:blip r:embed="rId3"/>
          <a:stretch>
            <a:fillRect/>
          </a:stretch>
        </p:blipFill>
        <p:spPr>
          <a:xfrm>
            <a:off x="0" y="-40548"/>
            <a:ext cx="1518485" cy="10170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67;p15">
            <a:extLst>
              <a:ext uri="{FF2B5EF4-FFF2-40B4-BE49-F238E27FC236}">
                <a16:creationId xmlns:a16="http://schemas.microsoft.com/office/drawing/2014/main" id="{C9BDFF89-D17C-E925-CDB1-5F62F21EF985}"/>
              </a:ext>
            </a:extLst>
          </p:cNvPr>
          <p:cNvSpPr txBox="1">
            <a:spLocks noGrp="1"/>
          </p:cNvSpPr>
          <p:nvPr>
            <p:ph type="title"/>
          </p:nvPr>
        </p:nvSpPr>
        <p:spPr>
          <a:xfrm>
            <a:off x="311700" y="309292"/>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	</a:t>
            </a:r>
            <a:r>
              <a:rPr lang="ru-RU"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Актуальность</a:t>
            </a:r>
            <a:endParaRPr dirty="0"/>
          </a:p>
        </p:txBody>
      </p:sp>
      <p:sp>
        <p:nvSpPr>
          <p:cNvPr id="4" name="Google Shape;68;p15">
            <a:extLst>
              <a:ext uri="{FF2B5EF4-FFF2-40B4-BE49-F238E27FC236}">
                <a16:creationId xmlns:a16="http://schemas.microsoft.com/office/drawing/2014/main" id="{B65A3148-1598-EA3B-F28D-EFB8AE34EE71}"/>
              </a:ext>
            </a:extLst>
          </p:cNvPr>
          <p:cNvSpPr txBox="1">
            <a:spLocks/>
          </p:cNvSpPr>
          <p:nvPr/>
        </p:nvSpPr>
        <p:spPr>
          <a:xfrm>
            <a:off x="311700" y="1317367"/>
            <a:ext cx="8520600" cy="3416400"/>
          </a:xfrm>
          <a:prstGeom prst="rect">
            <a:avLst/>
          </a:prstGeom>
        </p:spPr>
        <p:txBody>
          <a:bodyPr spcFirstLastPara="1" wrap="square" lIns="91425" tIns="91425" rIns="91425" bIns="91425" anchor="t" anchorCtr="0">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14300">
              <a:defRPr/>
            </a:pP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На мировом рынке лидеры </a:t>
            </a:r>
            <a:r>
              <a:rPr lang="en-US" sz="1800" dirty="0">
                <a:solidFill>
                  <a:schemeClr val="tx1"/>
                </a:solidFill>
                <a:latin typeface="Tahoma" panose="020B0604030504040204" pitchFamily="34" charset="0"/>
                <a:ea typeface="Tahoma" panose="020B0604030504040204" pitchFamily="34" charset="0"/>
                <a:cs typeface="Tahoma" panose="020B0604030504040204" pitchFamily="34" charset="0"/>
              </a:rPr>
              <a:t>IT </a:t>
            </a: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сектора, а также ведущие автопроизводители создают и внедряют собственные системы </a:t>
            </a:r>
            <a:r>
              <a:rPr lang="en-US" sz="1800" dirty="0">
                <a:solidFill>
                  <a:schemeClr val="tx1"/>
                </a:solidFill>
                <a:latin typeface="Tahoma" panose="020B0604030504040204" pitchFamily="34" charset="0"/>
                <a:ea typeface="Tahoma" panose="020B0604030504040204" pitchFamily="34" charset="0"/>
                <a:cs typeface="Tahoma" panose="020B0604030504040204" pitchFamily="34" charset="0"/>
              </a:rPr>
              <a:t>ADAS </a:t>
            </a: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с использованием передовых технологических решений.</a:t>
            </a:r>
          </a:p>
          <a:p>
            <a:pPr marL="114300">
              <a:defRPr/>
            </a:pPr>
            <a:endParaRPr lang="ru-RU"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114300">
              <a:defRPr/>
            </a:pP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В связи со сложившейся в России конъюнктурой, внедрение зарубежных систем либо невозможно технически, либо финансово нецелесообразно.</a:t>
            </a:r>
          </a:p>
          <a:p>
            <a:pPr marL="114300">
              <a:defRPr/>
            </a:pPr>
            <a:endParaRPr lang="ru-RU"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114300">
              <a:defRPr/>
            </a:pP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На данный момент отечественный рынок подобных систем находится на первоначальном этапе развития и открыт для новых компаний с инновационными решениями.</a:t>
            </a:r>
          </a:p>
          <a:p>
            <a:pPr marL="114300">
              <a:defRPr/>
            </a:pPr>
            <a:endParaRPr lang="ru-RU"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114300">
              <a:defRPr/>
            </a:pP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 </a:t>
            </a:r>
            <a:endParaRPr lang="ru-RU"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73881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51699"/>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	</a:t>
            </a:r>
            <a:r>
              <a:rPr lang="ru-RU"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Пользователь и проблема</a:t>
            </a:r>
            <a:endParaRPr dirty="0"/>
          </a:p>
        </p:txBody>
      </p:sp>
      <p:sp>
        <p:nvSpPr>
          <p:cNvPr id="68" name="Google Shape;68;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114300" indent="0">
              <a:buNone/>
              <a:defRPr/>
            </a:pP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Пользователи:</a:t>
            </a:r>
          </a:p>
          <a:p>
            <a:pPr>
              <a:defRPr/>
            </a:pP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Отечественные автопроизводители</a:t>
            </a:r>
          </a:p>
          <a:p>
            <a:pPr>
              <a:defRPr/>
            </a:pPr>
            <a:r>
              <a:rPr lang="ru-RU" dirty="0">
                <a:solidFill>
                  <a:schemeClr val="tx1"/>
                </a:solidFill>
                <a:latin typeface="Tahoma" panose="020B0604030504040204" pitchFamily="34" charset="0"/>
                <a:ea typeface="Tahoma" panose="020B0604030504040204" pitchFamily="34" charset="0"/>
                <a:cs typeface="Tahoma" panose="020B0604030504040204" pitchFamily="34" charset="0"/>
              </a:rPr>
              <a:t>Водитель</a:t>
            </a:r>
            <a:endParaRPr lang="ru-RU"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114300" indent="0">
              <a:buNone/>
              <a:defRPr/>
            </a:pP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Проблемы:</a:t>
            </a:r>
          </a:p>
          <a:p>
            <a:pPr>
              <a:defRPr/>
            </a:pP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Объекты, появляющиеся из мертвых зон (пешеходы, велосипеды, автомобили)</a:t>
            </a:r>
          </a:p>
          <a:p>
            <a:pPr>
              <a:defRPr/>
            </a:pP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Незамеченные дорожные знаки</a:t>
            </a:r>
          </a:p>
          <a:p>
            <a:pPr>
              <a:defRPr/>
            </a:pP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Пониженное внимание во время нахождения в пробке и трассе со скоростным движением</a:t>
            </a:r>
          </a:p>
          <a:p>
            <a:pPr>
              <a:defRPr/>
            </a:pPr>
            <a:r>
              <a:rPr lang="ru-RU" sz="1800" dirty="0">
                <a:solidFill>
                  <a:schemeClr val="tx1"/>
                </a:solidFill>
                <a:latin typeface="Tahoma" panose="020B0604030504040204" pitchFamily="34" charset="0"/>
                <a:ea typeface="Tahoma" panose="020B0604030504040204" pitchFamily="34" charset="0"/>
                <a:cs typeface="Tahoma" panose="020B0604030504040204" pitchFamily="34" charset="0"/>
              </a:rPr>
              <a:t>Сложность распознавания объектов в темное время суток </a:t>
            </a:r>
          </a:p>
          <a:p>
            <a:pPr marL="0" lvl="0" indent="0" algn="l" rtl="0">
              <a:spcBef>
                <a:spcPts val="0"/>
              </a:spcBef>
              <a:spcAft>
                <a:spcPts val="1200"/>
              </a:spcAft>
              <a:buNone/>
            </a:pPr>
            <a:endParaRPr lang="ru-RU"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 name="Номер слайда 3">
            <a:extLst>
              <a:ext uri="{FF2B5EF4-FFF2-40B4-BE49-F238E27FC236}">
                <a16:creationId xmlns:a16="http://schemas.microsoft.com/office/drawing/2014/main" id="{B5ED1697-E0F9-2260-FE9E-1CBD83D0E30D}"/>
              </a:ext>
            </a:extLst>
          </p:cNvPr>
          <p:cNvSpPr>
            <a:spLocks noGrp="1"/>
          </p:cNvSpPr>
          <p:nvPr>
            <p:ph type="sldNum" sz="quarter" idx="12"/>
          </p:nvPr>
        </p:nvSpPr>
        <p:spPr>
          <a:xfrm>
            <a:off x="8472458" y="4663217"/>
            <a:ext cx="548700" cy="393600"/>
          </a:xfrm>
        </p:spPr>
        <p:txBody>
          <a:bodyPr/>
          <a:lstStyle/>
          <a:p>
            <a:pPr>
              <a:defRPr/>
            </a:pPr>
            <a:fld id="{DF087BD8-93E2-4ED9-B92B-22E18E5941DD}" type="slidenum">
              <a:rPr lang="ru-RU" smtClean="0"/>
              <a:t>3</a:t>
            </a:fld>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	</a:t>
            </a:r>
            <a:r>
              <a:rPr lang="ru-RU"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Как уже решается проблема</a:t>
            </a:r>
            <a:endParaRPr dirty="0"/>
          </a:p>
        </p:txBody>
      </p:sp>
      <p:graphicFrame>
        <p:nvGraphicFramePr>
          <p:cNvPr id="5" name="Таблица 4">
            <a:extLst>
              <a:ext uri="{FF2B5EF4-FFF2-40B4-BE49-F238E27FC236}">
                <a16:creationId xmlns:a16="http://schemas.microsoft.com/office/drawing/2014/main" id="{357A05CE-C247-457A-5C8B-82F8C414BB8E}"/>
              </a:ext>
            </a:extLst>
          </p:cNvPr>
          <p:cNvGraphicFramePr>
            <a:graphicFrameLocks noGrp="1"/>
          </p:cNvGraphicFramePr>
          <p:nvPr>
            <p:extLst>
              <p:ext uri="{D42A27DB-BD31-4B8C-83A1-F6EECF244321}">
                <p14:modId xmlns:p14="http://schemas.microsoft.com/office/powerpoint/2010/main" val="2011421369"/>
              </p:ext>
            </p:extLst>
          </p:nvPr>
        </p:nvGraphicFramePr>
        <p:xfrm>
          <a:off x="193618" y="1128252"/>
          <a:ext cx="8520600" cy="3796018"/>
        </p:xfrm>
        <a:graphic>
          <a:graphicData uri="http://schemas.openxmlformats.org/drawingml/2006/table">
            <a:tbl>
              <a:tblPr firstRow="1" bandRow="1"/>
              <a:tblGrid>
                <a:gridCol w="2130150">
                  <a:extLst>
                    <a:ext uri="{9D8B030D-6E8A-4147-A177-3AD203B41FA5}">
                      <a16:colId xmlns:a16="http://schemas.microsoft.com/office/drawing/2014/main" val="3505950152"/>
                    </a:ext>
                  </a:extLst>
                </a:gridCol>
                <a:gridCol w="2130150">
                  <a:extLst>
                    <a:ext uri="{9D8B030D-6E8A-4147-A177-3AD203B41FA5}">
                      <a16:colId xmlns:a16="http://schemas.microsoft.com/office/drawing/2014/main" val="3009879056"/>
                    </a:ext>
                  </a:extLst>
                </a:gridCol>
                <a:gridCol w="2130150">
                  <a:extLst>
                    <a:ext uri="{9D8B030D-6E8A-4147-A177-3AD203B41FA5}">
                      <a16:colId xmlns:a16="http://schemas.microsoft.com/office/drawing/2014/main" val="3114220045"/>
                    </a:ext>
                  </a:extLst>
                </a:gridCol>
                <a:gridCol w="2130150">
                  <a:extLst>
                    <a:ext uri="{9D8B030D-6E8A-4147-A177-3AD203B41FA5}">
                      <a16:colId xmlns:a16="http://schemas.microsoft.com/office/drawing/2014/main" val="82788064"/>
                    </a:ext>
                  </a:extLst>
                </a:gridCol>
              </a:tblGrid>
              <a:tr h="629131">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endParaRPr lang="ru-RU" dirty="0">
                        <a:latin typeface="Tahoma" panose="020B0604030504040204" pitchFamily="34" charset="0"/>
                        <a:ea typeface="Tahoma" panose="020B0604030504040204" pitchFamily="34" charset="0"/>
                        <a:cs typeface="Tahoma" panose="020B0604030504040204" pitchFamily="34" charset="0"/>
                      </a:endParaRPr>
                    </a:p>
                  </a:txBody>
                  <a:tcP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endParaRPr lang="ru-RU" dirty="0">
                        <a:latin typeface="Tahoma" panose="020B0604030504040204" pitchFamily="34" charset="0"/>
                        <a:ea typeface="Tahoma" panose="020B0604030504040204" pitchFamily="34" charset="0"/>
                        <a:cs typeface="Tahoma" panose="020B0604030504040204" pitchFamily="34" charset="0"/>
                      </a:endParaRPr>
                    </a:p>
                  </a:txBody>
                  <a:tcP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endParaRPr lang="ru-RU" dirty="0">
                        <a:latin typeface="Tahoma" panose="020B0604030504040204" pitchFamily="34" charset="0"/>
                        <a:ea typeface="Tahoma" panose="020B0604030504040204" pitchFamily="34" charset="0"/>
                        <a:cs typeface="Tahoma" panose="020B0604030504040204" pitchFamily="34" charset="0"/>
                      </a:endParaRPr>
                    </a:p>
                  </a:txBody>
                  <a:tcP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endParaRPr lang="ru-RU" dirty="0">
                        <a:latin typeface="Tahoma" panose="020B0604030504040204" pitchFamily="34" charset="0"/>
                        <a:ea typeface="Tahoma" panose="020B0604030504040204" pitchFamily="34" charset="0"/>
                        <a:cs typeface="Tahoma" panose="020B0604030504040204" pitchFamily="34" charset="0"/>
                      </a:endParaRPr>
                    </a:p>
                  </a:txBody>
                  <a:tcP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4236449635"/>
                  </a:ext>
                </a:extLst>
              </a:tr>
              <a:tr h="883346">
                <a:tc>
                  <a:txBody>
                    <a:bodyPr/>
                    <a:lstStyle/>
                    <a:p>
                      <a:pPr algn="ctr"/>
                      <a:r>
                        <a:rPr lang="ru-RU" sz="1200" dirty="0">
                          <a:latin typeface="Tahoma" panose="020B0604030504040204" pitchFamily="34" charset="0"/>
                          <a:ea typeface="Tahoma" panose="020B0604030504040204" pitchFamily="34" charset="0"/>
                          <a:cs typeface="Tahoma" panose="020B0604030504040204" pitchFamily="34" charset="0"/>
                        </a:rPr>
                        <a:t>Возможность внедрения на базу отечественных автопроизводителей</a:t>
                      </a:r>
                    </a:p>
                  </a:txBody>
                  <a:tcPr>
                    <a:lnL w="12700" cmpd="sng">
                      <a:solidFill>
                        <a:prstClr val="black"/>
                      </a:solidFill>
                      <a:prstDash val="soli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tc>
                  <a:txBody>
                    <a:bodyPr/>
                    <a:lstStyle/>
                    <a:p>
                      <a:pPr algn="ctr"/>
                      <a:r>
                        <a:rPr lang="ru-RU" sz="1200" dirty="0">
                          <a:latin typeface="Tahoma" panose="020B0604030504040204" pitchFamily="34" charset="0"/>
                          <a:ea typeface="Tahoma" panose="020B0604030504040204" pitchFamily="34" charset="0"/>
                          <a:cs typeface="Tahoma" panose="020B0604030504040204" pitchFamily="34" charset="0"/>
                        </a:rPr>
                        <a:t>Отсутствует </a:t>
                      </a:r>
                    </a:p>
                  </a:txBody>
                  <a:tcPr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tc>
                  <a:txBody>
                    <a:bodyPr/>
                    <a:lstStyle/>
                    <a:p>
                      <a:pPr algn="ctr"/>
                      <a:r>
                        <a:rPr lang="ru-RU" sz="1200" dirty="0">
                          <a:latin typeface="Tahoma" panose="020B0604030504040204" pitchFamily="34" charset="0"/>
                          <a:ea typeface="Tahoma" panose="020B0604030504040204" pitchFamily="34" charset="0"/>
                          <a:cs typeface="Tahoma" panose="020B0604030504040204" pitchFamily="34" charset="0"/>
                        </a:rPr>
                        <a:t>Отсутствует</a:t>
                      </a:r>
                    </a:p>
                  </a:txBody>
                  <a:tcPr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tc>
                  <a:txBody>
                    <a:bodyPr/>
                    <a:lstStyle/>
                    <a:p>
                      <a:pPr algn="ctr"/>
                      <a:r>
                        <a:rPr lang="ru-RU" sz="1200" dirty="0">
                          <a:latin typeface="Tahoma" panose="020B0604030504040204" pitchFamily="34" charset="0"/>
                          <a:ea typeface="Tahoma" panose="020B0604030504040204" pitchFamily="34" charset="0"/>
                          <a:cs typeface="Tahoma" panose="020B0604030504040204" pitchFamily="34" charset="0"/>
                        </a:rPr>
                        <a:t>Отсутствует</a:t>
                      </a:r>
                    </a:p>
                  </a:txBody>
                  <a:tcPr anchor="ctr">
                    <a:lnL w="12700" cap="flat" cmpd="sng" algn="ctr">
                      <a:solidFill>
                        <a:prstClr val="black"/>
                      </a:solidFill>
                      <a:prstDash val="solid"/>
                      <a:round/>
                      <a:headEnd type="none" w="med" len="med"/>
                      <a:tailEnd type="none" w="med" len="med"/>
                    </a:lnL>
                    <a:lnR w="12700" cmpd="sng">
                      <a:solidFill>
                        <a:prstClr val="black"/>
                      </a:solidFill>
                      <a:prstDash val="solid"/>
                    </a:lnR>
                    <a:lnT w="12700" cap="flat" cmpd="sng" algn="ctr">
                      <a:solidFill>
                        <a:prstClr val="black"/>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663124979"/>
                  </a:ext>
                </a:extLst>
              </a:tr>
              <a:tr h="385059">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pPr algn="just"/>
                      <a:r>
                        <a:rPr lang="ru-RU" sz="1200" dirty="0">
                          <a:latin typeface="Tahoma" panose="020B0604030504040204" pitchFamily="34" charset="0"/>
                          <a:ea typeface="Tahoma" panose="020B0604030504040204" pitchFamily="34" charset="0"/>
                          <a:cs typeface="Tahoma" panose="020B0604030504040204" pitchFamily="34" charset="0"/>
                        </a:rPr>
                        <a:t>Страна производитель </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pPr algn="ctr"/>
                      <a:r>
                        <a:rPr lang="ru-RU" sz="1200" dirty="0">
                          <a:latin typeface="Tahoma" panose="020B0604030504040204" pitchFamily="34" charset="0"/>
                          <a:ea typeface="Tahoma" panose="020B0604030504040204" pitchFamily="34" charset="0"/>
                          <a:cs typeface="Tahoma" panose="020B0604030504040204" pitchFamily="34" charset="0"/>
                        </a:rPr>
                        <a:t>Израиль </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pPr algn="ctr"/>
                      <a:r>
                        <a:rPr lang="ru-RU" sz="1200" dirty="0">
                          <a:latin typeface="Tahoma" panose="020B0604030504040204" pitchFamily="34" charset="0"/>
                          <a:ea typeface="Tahoma" panose="020B0604030504040204" pitchFamily="34" charset="0"/>
                          <a:cs typeface="Tahoma" panose="020B0604030504040204" pitchFamily="34" charset="0"/>
                        </a:rPr>
                        <a:t>Южная Корея</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pPr algn="ctr"/>
                      <a:r>
                        <a:rPr lang="ru-RU" sz="1200" dirty="0">
                          <a:latin typeface="Tahoma" panose="020B0604030504040204" pitchFamily="34" charset="0"/>
                          <a:ea typeface="Tahoma" panose="020B0604030504040204" pitchFamily="34" charset="0"/>
                          <a:cs typeface="Tahoma" panose="020B0604030504040204" pitchFamily="34" charset="0"/>
                        </a:rPr>
                        <a:t>США</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270204096"/>
                  </a:ext>
                </a:extLst>
              </a:tr>
              <a:tr h="860721">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pPr algn="ctr"/>
                      <a:r>
                        <a:rPr lang="ru-RU" sz="1200" dirty="0">
                          <a:latin typeface="Tahoma" panose="020B0604030504040204" pitchFamily="34" charset="0"/>
                          <a:ea typeface="Tahoma" panose="020B0604030504040204" pitchFamily="34" charset="0"/>
                          <a:cs typeface="Tahoma" panose="020B0604030504040204" pitchFamily="34" charset="0"/>
                        </a:rPr>
                        <a:t>Основное направление деятельности </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pPr algn="ctr"/>
                      <a:r>
                        <a:rPr lang="ru-RU" sz="1200" dirty="0">
                          <a:latin typeface="Tahoma" panose="020B0604030504040204" pitchFamily="34" charset="0"/>
                          <a:ea typeface="Tahoma" panose="020B0604030504040204" pitchFamily="34" charset="0"/>
                          <a:cs typeface="Tahoma" panose="020B0604030504040204" pitchFamily="34" charset="0"/>
                        </a:rPr>
                        <a:t>Разработка датчиков и программного обеспечения </a:t>
                      </a:r>
                      <a:r>
                        <a:rPr lang="en-US" sz="1200" dirty="0">
                          <a:latin typeface="Tahoma" panose="020B0604030504040204" pitchFamily="34" charset="0"/>
                          <a:ea typeface="Tahoma" panose="020B0604030504040204" pitchFamily="34" charset="0"/>
                          <a:cs typeface="Tahoma" panose="020B0604030504040204" pitchFamily="34" charset="0"/>
                        </a:rPr>
                        <a:t>ADAS</a:t>
                      </a:r>
                      <a:endParaRPr lang="ru-RU" sz="1200" dirty="0">
                        <a:latin typeface="Tahoma" panose="020B0604030504040204" pitchFamily="34" charset="0"/>
                        <a:ea typeface="Tahoma" panose="020B0604030504040204" pitchFamily="34" charset="0"/>
                        <a:cs typeface="Tahoma" panose="020B0604030504040204" pitchFamily="34" charset="0"/>
                      </a:endParaRP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pPr algn="ctr"/>
                      <a:r>
                        <a:rPr lang="ru-RU" sz="1200" dirty="0">
                          <a:latin typeface="Tahoma" panose="020B0604030504040204" pitchFamily="34" charset="0"/>
                          <a:ea typeface="Tahoma" panose="020B0604030504040204" pitchFamily="34" charset="0"/>
                          <a:cs typeface="Tahoma" panose="020B0604030504040204" pitchFamily="34" charset="0"/>
                        </a:rPr>
                        <a:t>Разработка программного обеспечения </a:t>
                      </a:r>
                      <a:r>
                        <a:rPr lang="en-US" sz="1200" dirty="0">
                          <a:latin typeface="Tahoma" panose="020B0604030504040204" pitchFamily="34" charset="0"/>
                          <a:ea typeface="Tahoma" panose="020B0604030504040204" pitchFamily="34" charset="0"/>
                          <a:cs typeface="Tahoma" panose="020B0604030504040204" pitchFamily="34" charset="0"/>
                        </a:rPr>
                        <a:t>ADAS</a:t>
                      </a:r>
                      <a:endParaRPr lang="ru-RU" sz="1200" dirty="0">
                        <a:latin typeface="Tahoma" panose="020B0604030504040204" pitchFamily="34" charset="0"/>
                        <a:ea typeface="Tahoma" panose="020B0604030504040204" pitchFamily="34" charset="0"/>
                        <a:cs typeface="Tahoma" panose="020B0604030504040204" pitchFamily="34" charset="0"/>
                      </a:endParaRP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pPr algn="ctr"/>
                      <a:r>
                        <a:rPr lang="ru-RU" sz="1200" dirty="0">
                          <a:latin typeface="Tahoma" panose="020B0604030504040204" pitchFamily="34" charset="0"/>
                          <a:ea typeface="Tahoma" panose="020B0604030504040204" pitchFamily="34" charset="0"/>
                          <a:cs typeface="Tahoma" panose="020B0604030504040204" pitchFamily="34" charset="0"/>
                        </a:rPr>
                        <a:t>Разработка процессорных устройств с внедрение систем </a:t>
                      </a:r>
                      <a:r>
                        <a:rPr lang="en-US" sz="1200" dirty="0">
                          <a:latin typeface="Tahoma" panose="020B0604030504040204" pitchFamily="34" charset="0"/>
                          <a:ea typeface="Tahoma" panose="020B0604030504040204" pitchFamily="34" charset="0"/>
                          <a:cs typeface="Tahoma" panose="020B0604030504040204" pitchFamily="34" charset="0"/>
                        </a:rPr>
                        <a:t>ADAS</a:t>
                      </a:r>
                      <a:r>
                        <a:rPr lang="ru-RU" sz="1200" dirty="0">
                          <a:latin typeface="Tahoma" panose="020B0604030504040204" pitchFamily="34" charset="0"/>
                          <a:ea typeface="Tahoma" panose="020B0604030504040204" pitchFamily="34" charset="0"/>
                          <a:cs typeface="Tahoma" panose="020B0604030504040204" pitchFamily="34" charset="0"/>
                        </a:rPr>
                        <a:t> </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4068452955"/>
                  </a:ext>
                </a:extLst>
              </a:tr>
              <a:tr h="1037761">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pPr algn="ctr"/>
                      <a:r>
                        <a:rPr lang="ru-RU" sz="1200" dirty="0">
                          <a:latin typeface="Tahoma" panose="020B0604030504040204" pitchFamily="34" charset="0"/>
                          <a:ea typeface="Tahoma" panose="020B0604030504040204" pitchFamily="34" charset="0"/>
                          <a:cs typeface="Tahoma" panose="020B0604030504040204" pitchFamily="34" charset="0"/>
                        </a:rPr>
                        <a:t>Компании партнеры </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pPr algn="ctr"/>
                      <a:r>
                        <a:rPr lang="en-US" sz="12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BMW, Volvo, Hyundai, Kia, GMC, </a:t>
                      </a:r>
                    </a:p>
                    <a:p>
                      <a:pPr algn="ctr"/>
                      <a:r>
                        <a:rPr lang="en-US" sz="12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Volkswagen group</a:t>
                      </a:r>
                      <a:endParaRPr lang="ru-RU" sz="1200" dirty="0">
                        <a:latin typeface="Tahoma" panose="020B0604030504040204" pitchFamily="34" charset="0"/>
                        <a:ea typeface="Tahoma" panose="020B0604030504040204" pitchFamily="34" charset="0"/>
                        <a:cs typeface="Tahoma" panose="020B0604030504040204" pitchFamily="34" charset="0"/>
                      </a:endParaRP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pPr algn="ctr"/>
                      <a:r>
                        <a:rPr lang="en-US" sz="1200" dirty="0">
                          <a:latin typeface="Tahoma" panose="020B0604030504040204" pitchFamily="34" charset="0"/>
                          <a:ea typeface="Tahoma" panose="020B0604030504040204" pitchFamily="34" charset="0"/>
                          <a:cs typeface="Tahoma" panose="020B0604030504040204" pitchFamily="34" charset="0"/>
                        </a:rPr>
                        <a:t>Volkswagen, General Motors, Ford, Jaguar Land Rover, Hyundai, Renault</a:t>
                      </a:r>
                      <a:endParaRPr lang="ru-RU" sz="1200" dirty="0">
                        <a:latin typeface="Tahoma" panose="020B0604030504040204" pitchFamily="34" charset="0"/>
                        <a:ea typeface="Tahoma" panose="020B0604030504040204" pitchFamily="34" charset="0"/>
                        <a:cs typeface="Tahoma" panose="020B0604030504040204" pitchFamily="34" charset="0"/>
                      </a:endParaRP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panose="020F0502020204030204"/>
                          <a:sym typeface="Arial"/>
                        </a:defRPr>
                      </a:lvl9pPr>
                    </a:lstStyle>
                    <a:p>
                      <a:pPr algn="ctr"/>
                      <a:r>
                        <a:rPr lang="en-US" sz="12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Mercedes-Benz, JAGUAR LAND ROVER, Volvo, </a:t>
                      </a:r>
                    </a:p>
                    <a:p>
                      <a:pPr algn="ctr"/>
                      <a:r>
                        <a:rPr lang="en-US" sz="12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HYUNDAI MOTOR GROUP, </a:t>
                      </a:r>
                      <a:r>
                        <a:rPr lang="en-US" sz="1200" b="0" i="0" u="none" strike="noStrike"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Foxcon</a:t>
                      </a:r>
                      <a:endParaRPr lang="ru-RU" sz="1200" dirty="0">
                        <a:latin typeface="Tahoma" panose="020B0604030504040204" pitchFamily="34" charset="0"/>
                        <a:ea typeface="Tahoma" panose="020B0604030504040204" pitchFamily="34" charset="0"/>
                        <a:cs typeface="Tahoma" panose="020B0604030504040204" pitchFamily="34" charset="0"/>
                      </a:endParaRP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2623449366"/>
                  </a:ext>
                </a:extLst>
              </a:tr>
            </a:tbl>
          </a:graphicData>
        </a:graphic>
      </p:graphicFrame>
      <p:pic>
        <p:nvPicPr>
          <p:cNvPr id="6" name="Рисунок 5">
            <a:extLst>
              <a:ext uri="{FF2B5EF4-FFF2-40B4-BE49-F238E27FC236}">
                <a16:creationId xmlns:a16="http://schemas.microsoft.com/office/drawing/2014/main" id="{CED7BB62-688F-7D48-7EE6-D79299546217}"/>
              </a:ext>
            </a:extLst>
          </p:cNvPr>
          <p:cNvPicPr>
            <a:picLocks noChangeAspect="1"/>
          </p:cNvPicPr>
          <p:nvPr/>
        </p:nvPicPr>
        <p:blipFill>
          <a:blip r:embed="rId3"/>
          <a:stretch>
            <a:fillRect/>
          </a:stretch>
        </p:blipFill>
        <p:spPr bwMode="auto">
          <a:xfrm>
            <a:off x="2447477" y="1187638"/>
            <a:ext cx="1683944" cy="507858"/>
          </a:xfrm>
          <a:prstGeom prst="rect">
            <a:avLst/>
          </a:prstGeom>
        </p:spPr>
      </p:pic>
      <p:pic>
        <p:nvPicPr>
          <p:cNvPr id="7" name="Picture 2" descr="Movon - купить оборудование производителя по выгодной цене в ЕвроМобайл">
            <a:extLst>
              <a:ext uri="{FF2B5EF4-FFF2-40B4-BE49-F238E27FC236}">
                <a16:creationId xmlns:a16="http://schemas.microsoft.com/office/drawing/2014/main" id="{207F7B75-AFA3-CC07-F73B-FC2E6CFFB5C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84210" y="1205971"/>
            <a:ext cx="1514117" cy="4895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NVIDIA launches DRIVE Constellation VR simulation system for autonomous  vehicles | Safe Car News">
            <a:extLst>
              <a:ext uri="{FF2B5EF4-FFF2-40B4-BE49-F238E27FC236}">
                <a16:creationId xmlns:a16="http://schemas.microsoft.com/office/drawing/2014/main" id="{AACBF9E2-5973-C1E3-5F5D-A67DA74F989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79415" y="1128251"/>
            <a:ext cx="1235196" cy="620049"/>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3">
            <a:extLst>
              <a:ext uri="{FF2B5EF4-FFF2-40B4-BE49-F238E27FC236}">
                <a16:creationId xmlns:a16="http://schemas.microsoft.com/office/drawing/2014/main" id="{08CF843B-42CD-89D6-FE71-9EC6005E63A0}"/>
              </a:ext>
            </a:extLst>
          </p:cNvPr>
          <p:cNvSpPr>
            <a:spLocks noGrp="1"/>
          </p:cNvSpPr>
          <p:nvPr>
            <p:ph type="sldNum" sz="quarter" idx="12"/>
          </p:nvPr>
        </p:nvSpPr>
        <p:spPr>
          <a:xfrm>
            <a:off x="8472458" y="4663217"/>
            <a:ext cx="548700" cy="393600"/>
          </a:xfrm>
        </p:spPr>
        <p:txBody>
          <a:bodyPr/>
          <a:lstStyle/>
          <a:p>
            <a:pPr>
              <a:defRPr/>
            </a:pPr>
            <a:fld id="{DF087BD8-93E2-4ED9-B92B-22E18E5941DD}" type="slidenum">
              <a:rPr lang="ru-RU" smtClean="0"/>
              <a:t>4</a:t>
            </a:fld>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A3EAB041-01EB-3670-6031-1C1D38EE5826}"/>
              </a:ext>
            </a:extLst>
          </p:cNvPr>
          <p:cNvSpPr>
            <a:spLocks noGrp="1"/>
          </p:cNvSpPr>
          <p:nvPr>
            <p:ph type="sldNum" sz="quarter" idx="12"/>
          </p:nvPr>
        </p:nvSpPr>
        <p:spPr/>
        <p:txBody>
          <a:bodyPr/>
          <a:lstStyle/>
          <a:p>
            <a:pPr>
              <a:defRPr/>
            </a:pPr>
            <a:fld id="{DF087BD8-93E2-4ED9-B92B-22E18E5941DD}" type="slidenum">
              <a:rPr lang="ru-RU" smtClean="0"/>
              <a:t>5</a:t>
            </a:fld>
            <a:endParaRPr lang="ru-RU" dirty="0"/>
          </a:p>
        </p:txBody>
      </p:sp>
      <p:graphicFrame>
        <p:nvGraphicFramePr>
          <p:cNvPr id="7" name="Таблица 7">
            <a:extLst>
              <a:ext uri="{FF2B5EF4-FFF2-40B4-BE49-F238E27FC236}">
                <a16:creationId xmlns:a16="http://schemas.microsoft.com/office/drawing/2014/main" id="{4FFD5847-0663-7571-1E0C-9D240162C26F}"/>
              </a:ext>
            </a:extLst>
          </p:cNvPr>
          <p:cNvGraphicFramePr>
            <a:graphicFrameLocks noGrp="1"/>
          </p:cNvGraphicFramePr>
          <p:nvPr>
            <p:extLst>
              <p:ext uri="{D42A27DB-BD31-4B8C-83A1-F6EECF244321}">
                <p14:modId xmlns:p14="http://schemas.microsoft.com/office/powerpoint/2010/main" val="3902325020"/>
              </p:ext>
            </p:extLst>
          </p:nvPr>
        </p:nvGraphicFramePr>
        <p:xfrm>
          <a:off x="213360" y="419100"/>
          <a:ext cx="8520599" cy="4549140"/>
        </p:xfrm>
        <a:graphic>
          <a:graphicData uri="http://schemas.openxmlformats.org/drawingml/2006/table">
            <a:tbl>
              <a:tblPr firstRow="1" bandRow="1"/>
              <a:tblGrid>
                <a:gridCol w="1704120">
                  <a:extLst>
                    <a:ext uri="{9D8B030D-6E8A-4147-A177-3AD203B41FA5}">
                      <a16:colId xmlns:a16="http://schemas.microsoft.com/office/drawing/2014/main" val="4179629911"/>
                    </a:ext>
                  </a:extLst>
                </a:gridCol>
                <a:gridCol w="2023641">
                  <a:extLst>
                    <a:ext uri="{9D8B030D-6E8A-4147-A177-3AD203B41FA5}">
                      <a16:colId xmlns:a16="http://schemas.microsoft.com/office/drawing/2014/main" val="2923941735"/>
                    </a:ext>
                  </a:extLst>
                </a:gridCol>
                <a:gridCol w="1545279">
                  <a:extLst>
                    <a:ext uri="{9D8B030D-6E8A-4147-A177-3AD203B41FA5}">
                      <a16:colId xmlns:a16="http://schemas.microsoft.com/office/drawing/2014/main" val="2586561747"/>
                    </a:ext>
                  </a:extLst>
                </a:gridCol>
                <a:gridCol w="1337525">
                  <a:extLst>
                    <a:ext uri="{9D8B030D-6E8A-4147-A177-3AD203B41FA5}">
                      <a16:colId xmlns:a16="http://schemas.microsoft.com/office/drawing/2014/main" val="4036888911"/>
                    </a:ext>
                  </a:extLst>
                </a:gridCol>
                <a:gridCol w="1910034">
                  <a:extLst>
                    <a:ext uri="{9D8B030D-6E8A-4147-A177-3AD203B41FA5}">
                      <a16:colId xmlns:a16="http://schemas.microsoft.com/office/drawing/2014/main" val="699067605"/>
                    </a:ext>
                  </a:extLst>
                </a:gridCol>
              </a:tblGrid>
              <a:tr h="398690">
                <a:tc>
                  <a:txBody>
                    <a:bodyPr/>
                    <a:lstStyle/>
                    <a:p>
                      <a:endParaRPr lang="ru-RU" sz="1100" dirty="0">
                        <a:latin typeface="Tahoma" panose="020B0604030504040204" pitchFamily="34" charset="0"/>
                        <a:ea typeface="Tahoma" panose="020B0604030504040204" pitchFamily="34" charset="0"/>
                        <a:cs typeface="Tahoma" panose="020B0604030504040204" pitchFamily="34" charset="0"/>
                      </a:endParaRPr>
                    </a:p>
                  </a:txBody>
                  <a:tcPr marL="68580" marR="68580" marT="34290" marB="34290"/>
                </a:tc>
                <a:tc>
                  <a:txBody>
                    <a:bodyPr/>
                    <a:lstStyle/>
                    <a:p>
                      <a:endParaRPr lang="ru-RU" sz="1100" dirty="0">
                        <a:latin typeface="Tahoma" panose="020B0604030504040204" pitchFamily="34" charset="0"/>
                        <a:ea typeface="Tahoma" panose="020B0604030504040204" pitchFamily="34" charset="0"/>
                        <a:cs typeface="Tahoma" panose="020B0604030504040204" pitchFamily="34" charset="0"/>
                      </a:endParaRPr>
                    </a:p>
                  </a:txBody>
                  <a:tcPr marL="68580" marR="68580" marT="34290" marB="34290"/>
                </a:tc>
                <a:tc>
                  <a:txBody>
                    <a:bodyPr/>
                    <a:lstStyle/>
                    <a:p>
                      <a:endParaRPr lang="ru-RU" sz="1100" dirty="0">
                        <a:latin typeface="Tahoma" panose="020B0604030504040204" pitchFamily="34" charset="0"/>
                        <a:ea typeface="Tahoma" panose="020B0604030504040204" pitchFamily="34" charset="0"/>
                        <a:cs typeface="Tahoma" panose="020B0604030504040204" pitchFamily="34" charset="0"/>
                      </a:endParaRPr>
                    </a:p>
                  </a:txBody>
                  <a:tcPr marL="68580" marR="68580" marT="34290" marB="34290"/>
                </a:tc>
                <a:tc>
                  <a:txBody>
                    <a:bodyPr/>
                    <a:lstStyle/>
                    <a:p>
                      <a:endParaRPr lang="ru-RU" sz="1100" dirty="0">
                        <a:latin typeface="Tahoma" panose="020B0604030504040204" pitchFamily="34" charset="0"/>
                        <a:ea typeface="Tahoma" panose="020B0604030504040204" pitchFamily="34" charset="0"/>
                        <a:cs typeface="Tahoma" panose="020B0604030504040204" pitchFamily="34" charset="0"/>
                      </a:endParaRPr>
                    </a:p>
                  </a:txBody>
                  <a:tcPr marL="68580" marR="68580" marT="34290" marB="34290"/>
                </a:tc>
                <a:tc>
                  <a:txBody>
                    <a:bodyPr/>
                    <a:lstStyle/>
                    <a:p>
                      <a:endParaRPr lang="ru-RU" sz="1100" dirty="0">
                        <a:latin typeface="Tahoma" panose="020B0604030504040204" pitchFamily="34" charset="0"/>
                        <a:ea typeface="Tahoma" panose="020B0604030504040204" pitchFamily="34" charset="0"/>
                        <a:cs typeface="Tahoma" panose="020B0604030504040204" pitchFamily="34" charset="0"/>
                      </a:endParaRPr>
                    </a:p>
                  </a:txBody>
                  <a:tcPr marL="68580" marR="68580" marT="34290" marB="34290"/>
                </a:tc>
                <a:extLst>
                  <a:ext uri="{0D108BD9-81ED-4DB2-BD59-A6C34878D82A}">
                    <a16:rowId xmlns:a16="http://schemas.microsoft.com/office/drawing/2014/main" val="1974430332"/>
                  </a:ext>
                </a:extLst>
              </a:tr>
              <a:tr h="1980205">
                <a:tc>
                  <a:txBody>
                    <a:bodyPr/>
                    <a:lstStyle/>
                    <a:p>
                      <a:pPr algn="ctr"/>
                      <a:r>
                        <a:rPr lang="ru-RU" sz="1100" dirty="0">
                          <a:latin typeface="Tahoma" panose="020B0604030504040204" pitchFamily="34" charset="0"/>
                          <a:ea typeface="Tahoma" panose="020B0604030504040204" pitchFamily="34" charset="0"/>
                          <a:cs typeface="Tahoma" panose="020B0604030504040204" pitchFamily="34" charset="0"/>
                        </a:rPr>
                        <a:t>Возможность внедрения на базу отечественных автопроизводителей</a:t>
                      </a:r>
                    </a:p>
                    <a:p>
                      <a:endParaRPr lang="ru-RU" sz="1100" dirty="0">
                        <a:latin typeface="Tahoma" panose="020B0604030504040204" pitchFamily="34" charset="0"/>
                        <a:ea typeface="Tahoma" panose="020B0604030504040204" pitchFamily="34" charset="0"/>
                        <a:cs typeface="Tahoma" panose="020B0604030504040204" pitchFamily="34" charset="0"/>
                      </a:endParaRPr>
                    </a:p>
                  </a:txBody>
                  <a:tcPr marL="68580" marR="68580" marT="34290" marB="34290" anchor="ctr"/>
                </a:tc>
                <a:tc>
                  <a:txBody>
                    <a:bodyPr/>
                    <a:lstStyle/>
                    <a:p>
                      <a:pPr algn="ctr"/>
                      <a:r>
                        <a:rPr lang="ru-RU" sz="1100" dirty="0">
                          <a:latin typeface="Tahoma" panose="020B0604030504040204" pitchFamily="34" charset="0"/>
                          <a:ea typeface="Tahoma" panose="020B0604030504040204" pitchFamily="34" charset="0"/>
                          <a:cs typeface="Tahoma" panose="020B0604030504040204" pitchFamily="34" charset="0"/>
                        </a:rPr>
                        <a:t>Стратегия компании не включает легковой транспорт и направлена на с</a:t>
                      </a:r>
                      <a:r>
                        <a:rPr lang="en-US" sz="1100" dirty="0">
                          <a:latin typeface="Tahoma" panose="020B0604030504040204" pitchFamily="34" charset="0"/>
                          <a:ea typeface="Tahoma" panose="020B0604030504040204" pitchFamily="34" charset="0"/>
                          <a:cs typeface="Tahoma" panose="020B0604030504040204" pitchFamily="34" charset="0"/>
                        </a:rPr>
                        <a:t>/</a:t>
                      </a:r>
                      <a:r>
                        <a:rPr lang="ru-RU" sz="1100" dirty="0">
                          <a:latin typeface="Tahoma" panose="020B0604030504040204" pitchFamily="34" charset="0"/>
                          <a:ea typeface="Tahoma" panose="020B0604030504040204" pitchFamily="34" charset="0"/>
                          <a:cs typeface="Tahoma" panose="020B0604030504040204" pitchFamily="34" charset="0"/>
                        </a:rPr>
                        <a:t>х и общественный транспорт</a:t>
                      </a:r>
                    </a:p>
                  </a:txBody>
                  <a:tcPr marL="68580" marR="68580" marT="34290" marB="34290" anchor="ctr"/>
                </a:tc>
                <a:tc>
                  <a:txBody>
                    <a:bodyPr/>
                    <a:lstStyle/>
                    <a:p>
                      <a:pPr algn="ctr"/>
                      <a:r>
                        <a:rPr lang="ru-RU" sz="1100" dirty="0">
                          <a:latin typeface="Tahoma" panose="020B0604030504040204" pitchFamily="34" charset="0"/>
                          <a:ea typeface="Tahoma" panose="020B0604030504040204" pitchFamily="34" charset="0"/>
                          <a:cs typeface="Tahoma" panose="020B0604030504040204" pitchFamily="34" charset="0"/>
                        </a:rPr>
                        <a:t>Компания предоставляет исключительно мультимедийные системы для внешнего использования. Системы </a:t>
                      </a:r>
                      <a:r>
                        <a:rPr lang="en-US" sz="1100" dirty="0">
                          <a:latin typeface="Tahoma" panose="020B0604030504040204" pitchFamily="34" charset="0"/>
                          <a:ea typeface="Tahoma" panose="020B0604030504040204" pitchFamily="34" charset="0"/>
                          <a:cs typeface="Tahoma" panose="020B0604030504040204" pitchFamily="34" charset="0"/>
                        </a:rPr>
                        <a:t>ADAS </a:t>
                      </a:r>
                      <a:r>
                        <a:rPr lang="ru-RU" sz="1100" dirty="0">
                          <a:latin typeface="Tahoma" panose="020B0604030504040204" pitchFamily="34" charset="0"/>
                          <a:ea typeface="Tahoma" panose="020B0604030504040204" pitchFamily="34" charset="0"/>
                          <a:cs typeface="Tahoma" panose="020B0604030504040204" pitchFamily="34" charset="0"/>
                        </a:rPr>
                        <a:t>компания не предлагает для внешнего рынка </a:t>
                      </a:r>
                    </a:p>
                  </a:txBody>
                  <a:tcPr marL="68580" marR="68580" marT="34290" marB="34290" anchor="ctr"/>
                </a:tc>
                <a:tc>
                  <a:txBody>
                    <a:bodyPr/>
                    <a:lstStyle/>
                    <a:p>
                      <a:pPr algn="ctr"/>
                      <a:r>
                        <a:rPr lang="ru-RU" sz="1100" dirty="0">
                          <a:latin typeface="Tahoma" panose="020B0604030504040204" pitchFamily="34" charset="0"/>
                          <a:ea typeface="Tahoma" panose="020B0604030504040204" pitchFamily="34" charset="0"/>
                          <a:cs typeface="Tahoma" panose="020B0604030504040204" pitchFamily="34" charset="0"/>
                        </a:rPr>
                        <a:t>Компания внедряет системы </a:t>
                      </a:r>
                      <a:r>
                        <a:rPr lang="en-US" sz="1100" dirty="0">
                          <a:latin typeface="Tahoma" panose="020B0604030504040204" pitchFamily="34" charset="0"/>
                          <a:ea typeface="Tahoma" panose="020B0604030504040204" pitchFamily="34" charset="0"/>
                          <a:cs typeface="Tahoma" panose="020B0604030504040204" pitchFamily="34" charset="0"/>
                        </a:rPr>
                        <a:t>ADAS </a:t>
                      </a:r>
                      <a:r>
                        <a:rPr lang="ru-RU" sz="1100" dirty="0">
                          <a:latin typeface="Tahoma" panose="020B0604030504040204" pitchFamily="34" charset="0"/>
                          <a:ea typeface="Tahoma" panose="020B0604030504040204" pitchFamily="34" charset="0"/>
                          <a:cs typeface="Tahoma" panose="020B0604030504040204" pitchFamily="34" charset="0"/>
                        </a:rPr>
                        <a:t>эксклюзивно на модели своих компаний. </a:t>
                      </a:r>
                    </a:p>
                  </a:txBody>
                  <a:tcPr marL="68580" marR="68580" marT="34290" marB="34290" anchor="ctr"/>
                </a:tc>
                <a:tc>
                  <a:txBody>
                    <a:bodyPr/>
                    <a:lstStyle/>
                    <a:p>
                      <a:pPr algn="ctr"/>
                      <a:r>
                        <a:rPr lang="ru-RU" sz="1100" dirty="0">
                          <a:latin typeface="Tahoma" panose="020B0604030504040204" pitchFamily="34" charset="0"/>
                          <a:ea typeface="Tahoma" panose="020B0604030504040204" pitchFamily="34" charset="0"/>
                          <a:cs typeface="Tahoma" panose="020B0604030504040204" pitchFamily="34" charset="0"/>
                        </a:rPr>
                        <a:t>Компания работает с промышленными компаниями и не предусматривает установку во время производства тс.</a:t>
                      </a:r>
                    </a:p>
                  </a:txBody>
                  <a:tcPr marL="68580" marR="68580" marT="34290" marB="34290" anchor="ctr"/>
                </a:tc>
                <a:extLst>
                  <a:ext uri="{0D108BD9-81ED-4DB2-BD59-A6C34878D82A}">
                    <a16:rowId xmlns:a16="http://schemas.microsoft.com/office/drawing/2014/main" val="7186617"/>
                  </a:ext>
                </a:extLst>
              </a:tr>
              <a:tr h="1519537">
                <a:tc>
                  <a:txBody>
                    <a:bodyPr/>
                    <a:lstStyle/>
                    <a:p>
                      <a:pPr algn="ctr"/>
                      <a:r>
                        <a:rPr lang="ru-RU" sz="1100" dirty="0">
                          <a:latin typeface="Tahoma" panose="020B0604030504040204" pitchFamily="34" charset="0"/>
                          <a:ea typeface="Tahoma" panose="020B0604030504040204" pitchFamily="34" charset="0"/>
                          <a:cs typeface="Tahoma" panose="020B0604030504040204" pitchFamily="34" charset="0"/>
                        </a:rPr>
                        <a:t>Основное направление деятельности </a:t>
                      </a:r>
                    </a:p>
                  </a:txBody>
                  <a:tcPr marL="68580" marR="68580" marT="34290" marB="34290" anchor="ctr"/>
                </a:tc>
                <a:tc>
                  <a:txBody>
                    <a:bodyPr/>
                    <a:lstStyle/>
                    <a:p>
                      <a:pPr algn="ctr"/>
                      <a:r>
                        <a:rPr lang="ru-RU" sz="1100" dirty="0">
                          <a:effectLst/>
                          <a:latin typeface="Tahoma" panose="020B0604030504040204" pitchFamily="34" charset="0"/>
                          <a:ea typeface="Tahoma" panose="020B0604030504040204" pitchFamily="34" charset="0"/>
                          <a:cs typeface="Tahoma" panose="020B0604030504040204" pitchFamily="34" charset="0"/>
                        </a:rPr>
                        <a:t>Разработка программного обеспечения ADAS, датчиков и пользовательского интерфейса. Специализация на высокоуровневом АDAS и автопилоте для с/х техники общ. транспорта</a:t>
                      </a:r>
                      <a:endParaRPr lang="ru-RU" sz="1100" dirty="0">
                        <a:latin typeface="Tahoma" panose="020B0604030504040204" pitchFamily="34" charset="0"/>
                        <a:ea typeface="Tahoma" panose="020B0604030504040204" pitchFamily="34" charset="0"/>
                        <a:cs typeface="Tahoma" panose="020B0604030504040204" pitchFamily="34" charset="0"/>
                      </a:endParaRPr>
                    </a:p>
                  </a:txBody>
                  <a:tcPr marL="68580" marR="68580" marT="34290" marB="34290" anchor="ctr"/>
                </a:tc>
                <a:tc>
                  <a:txBody>
                    <a:bodyPr/>
                    <a:lstStyle/>
                    <a:p>
                      <a:pPr algn="ctr"/>
                      <a:r>
                        <a:rPr lang="ru-RU" sz="1100" dirty="0">
                          <a:latin typeface="Tahoma" panose="020B0604030504040204" pitchFamily="34" charset="0"/>
                          <a:ea typeface="Tahoma" panose="020B0604030504040204" pitchFamily="34" charset="0"/>
                          <a:cs typeface="Tahoma" panose="020B0604030504040204" pitchFamily="34" charset="0"/>
                        </a:rPr>
                        <a:t>Создание автономных транспортных средств</a:t>
                      </a:r>
                    </a:p>
                  </a:txBody>
                  <a:tcPr marL="68580" marR="68580" marT="34290" marB="34290" anchor="ctr"/>
                </a:tc>
                <a:tc>
                  <a:txBody>
                    <a:bodyPr/>
                    <a:lstStyle/>
                    <a:p>
                      <a:pPr algn="ctr"/>
                      <a:r>
                        <a:rPr lang="ru-RU" sz="11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Создание грузового транспорта. Помимо этого - внедрение систем ADAS в общественный транспорт.</a:t>
                      </a:r>
                      <a:endParaRPr lang="ru-RU" sz="1100" dirty="0">
                        <a:latin typeface="Tahoma" panose="020B0604030504040204" pitchFamily="34" charset="0"/>
                        <a:ea typeface="Tahoma" panose="020B0604030504040204" pitchFamily="34" charset="0"/>
                        <a:cs typeface="Tahoma" panose="020B0604030504040204" pitchFamily="34" charset="0"/>
                      </a:endParaRPr>
                    </a:p>
                  </a:txBody>
                  <a:tcPr marL="68580" marR="68580" marT="34290" marB="34290" anchor="ctr"/>
                </a:tc>
                <a:tc>
                  <a:txBody>
                    <a:bodyPr/>
                    <a:lstStyle/>
                    <a:p>
                      <a:pPr algn="ctr"/>
                      <a:r>
                        <a:rPr lang="ru-RU" sz="1100" dirty="0">
                          <a:latin typeface="Tahoma" panose="020B0604030504040204" pitchFamily="34" charset="0"/>
                          <a:ea typeface="Tahoma" panose="020B0604030504040204" pitchFamily="34" charset="0"/>
                          <a:cs typeface="Tahoma" panose="020B0604030504040204" pitchFamily="34" charset="0"/>
                        </a:rPr>
                        <a:t>Разработка систем автономного управления, программных и электронных модулей для различных видов транспорта и специальных машин. </a:t>
                      </a:r>
                    </a:p>
                  </a:txBody>
                  <a:tcPr marL="68580" marR="68580" marT="34290" marB="34290" anchor="ctr"/>
                </a:tc>
                <a:extLst>
                  <a:ext uri="{0D108BD9-81ED-4DB2-BD59-A6C34878D82A}">
                    <a16:rowId xmlns:a16="http://schemas.microsoft.com/office/drawing/2014/main" val="549390077"/>
                  </a:ext>
                </a:extLst>
              </a:tr>
              <a:tr h="650708">
                <a:tc>
                  <a:txBody>
                    <a:bodyPr/>
                    <a:lstStyle/>
                    <a:p>
                      <a:pPr algn="ctr"/>
                      <a:r>
                        <a:rPr lang="ru-RU" sz="1100" dirty="0">
                          <a:latin typeface="Tahoma" panose="020B0604030504040204" pitchFamily="34" charset="0"/>
                          <a:ea typeface="Tahoma" panose="020B0604030504040204" pitchFamily="34" charset="0"/>
                          <a:cs typeface="Tahoma" panose="020B0604030504040204" pitchFamily="34" charset="0"/>
                        </a:rPr>
                        <a:t>Компании партнеры </a:t>
                      </a:r>
                    </a:p>
                  </a:txBody>
                  <a:tcPr marL="68580" marR="68580" marT="34290" marB="34290" anchor="ctr"/>
                </a:tc>
                <a:tc>
                  <a:txBody>
                    <a:bodyPr/>
                    <a:lstStyle/>
                    <a:p>
                      <a:pPr algn="ctr"/>
                      <a:r>
                        <a:rPr lang="ru-RU" sz="1100" dirty="0">
                          <a:latin typeface="Tahoma" panose="020B0604030504040204" pitchFamily="34" charset="0"/>
                          <a:ea typeface="Tahoma" panose="020B0604030504040204" pitchFamily="34" charset="0"/>
                          <a:cs typeface="Tahoma" panose="020B0604030504040204" pitchFamily="34" charset="0"/>
                        </a:rPr>
                        <a:t>РЖД, Петербургский тракторный завод, </a:t>
                      </a:r>
                      <a:r>
                        <a:rPr lang="en-US" sz="1100" dirty="0">
                          <a:latin typeface="Tahoma" panose="020B0604030504040204" pitchFamily="34" charset="0"/>
                          <a:ea typeface="Tahoma" panose="020B0604030504040204" pitchFamily="34" charset="0"/>
                          <a:cs typeface="Tahoma" panose="020B0604030504040204" pitchFamily="34" charset="0"/>
                        </a:rPr>
                        <a:t>HYUNDAI MOBIS</a:t>
                      </a:r>
                      <a:r>
                        <a:rPr lang="ru-RU" sz="1100" dirty="0">
                          <a:latin typeface="Tahoma" panose="020B0604030504040204" pitchFamily="34" charset="0"/>
                          <a:ea typeface="Tahoma" panose="020B0604030504040204" pitchFamily="34" charset="0"/>
                          <a:cs typeface="Tahoma" panose="020B0604030504040204" pitchFamily="34" charset="0"/>
                        </a:rPr>
                        <a:t>, </a:t>
                      </a:r>
                      <a:r>
                        <a:rPr lang="en-US" sz="1100" dirty="0">
                          <a:latin typeface="Tahoma" panose="020B0604030504040204" pitchFamily="34" charset="0"/>
                          <a:ea typeface="Tahoma" panose="020B0604030504040204" pitchFamily="34" charset="0"/>
                          <a:cs typeface="Tahoma" panose="020B0604030504040204" pitchFamily="34" charset="0"/>
                        </a:rPr>
                        <a:t>FITSCO</a:t>
                      </a:r>
                      <a:endParaRPr lang="ru-RU" sz="1100" dirty="0">
                        <a:latin typeface="Tahoma" panose="020B0604030504040204" pitchFamily="34" charset="0"/>
                        <a:ea typeface="Tahoma" panose="020B0604030504040204" pitchFamily="34" charset="0"/>
                        <a:cs typeface="Tahoma" panose="020B0604030504040204" pitchFamily="34" charset="0"/>
                      </a:endParaRPr>
                    </a:p>
                  </a:txBody>
                  <a:tcPr marL="68580" marR="68580" marT="34290" marB="34290"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HYUNDAI MOBIS</a:t>
                      </a:r>
                      <a:r>
                        <a:rPr lang="ru-RU" sz="1100" dirty="0">
                          <a:latin typeface="Tahoma" panose="020B0604030504040204" pitchFamily="34" charset="0"/>
                          <a:ea typeface="Tahoma" panose="020B0604030504040204" pitchFamily="34" charset="0"/>
                          <a:cs typeface="Tahoma" panose="020B0604030504040204" pitchFamily="34" charset="0"/>
                        </a:rPr>
                        <a:t>, Яндекс Такси</a:t>
                      </a:r>
                    </a:p>
                  </a:txBody>
                  <a:tcPr marL="68580" marR="68580" marT="34290" marB="34290" anchor="ctr"/>
                </a:tc>
                <a:tc>
                  <a:txBody>
                    <a:bodyPr/>
                    <a:lstStyle/>
                    <a:p>
                      <a:pPr algn="ctr"/>
                      <a:r>
                        <a:rPr lang="en-US" sz="11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Trimble</a:t>
                      </a:r>
                      <a:endParaRPr lang="ru-RU" sz="1100" dirty="0">
                        <a:latin typeface="Tahoma" panose="020B0604030504040204" pitchFamily="34" charset="0"/>
                        <a:ea typeface="Tahoma" panose="020B0604030504040204" pitchFamily="34" charset="0"/>
                        <a:cs typeface="Tahoma" panose="020B0604030504040204" pitchFamily="34" charset="0"/>
                      </a:endParaRPr>
                    </a:p>
                  </a:txBody>
                  <a:tcPr marL="68580" marR="68580" marT="34290" marB="34290" anchor="ctr"/>
                </a:tc>
                <a:tc>
                  <a:txBody>
                    <a:bodyPr/>
                    <a:lstStyle/>
                    <a:p>
                      <a:pPr algn="ctr"/>
                      <a:r>
                        <a:rPr lang="ru-RU" sz="1100" dirty="0">
                          <a:latin typeface="Tahoma" panose="020B0604030504040204" pitchFamily="34" charset="0"/>
                          <a:ea typeface="Tahoma" panose="020B0604030504040204" pitchFamily="34" charset="0"/>
                          <a:cs typeface="Tahoma" panose="020B0604030504040204" pitchFamily="34" charset="0"/>
                        </a:rPr>
                        <a:t>РЖД, НАМИ, УЗГА</a:t>
                      </a:r>
                    </a:p>
                  </a:txBody>
                  <a:tcPr marL="68580" marR="68580" marT="34290" marB="34290" anchor="ctr"/>
                </a:tc>
                <a:extLst>
                  <a:ext uri="{0D108BD9-81ED-4DB2-BD59-A6C34878D82A}">
                    <a16:rowId xmlns:a16="http://schemas.microsoft.com/office/drawing/2014/main" val="456404066"/>
                  </a:ext>
                </a:extLst>
              </a:tr>
            </a:tbl>
          </a:graphicData>
        </a:graphic>
      </p:graphicFrame>
      <p:pic>
        <p:nvPicPr>
          <p:cNvPr id="2" name="Рисунок 1">
            <a:extLst>
              <a:ext uri="{FF2B5EF4-FFF2-40B4-BE49-F238E27FC236}">
                <a16:creationId xmlns:a16="http://schemas.microsoft.com/office/drawing/2014/main" id="{8620C931-3EB0-BBB3-9394-05E99B1D3FE1}"/>
              </a:ext>
            </a:extLst>
          </p:cNvPr>
          <p:cNvPicPr>
            <a:picLocks noChangeAspect="1"/>
          </p:cNvPicPr>
          <p:nvPr/>
        </p:nvPicPr>
        <p:blipFill>
          <a:blip r:embed="rId2"/>
          <a:stretch>
            <a:fillRect/>
          </a:stretch>
        </p:blipFill>
        <p:spPr bwMode="auto">
          <a:xfrm>
            <a:off x="2555719" y="451340"/>
            <a:ext cx="652302" cy="339197"/>
          </a:xfrm>
          <a:prstGeom prst="rect">
            <a:avLst/>
          </a:prstGeom>
        </p:spPr>
      </p:pic>
      <p:pic>
        <p:nvPicPr>
          <p:cNvPr id="3" name="Рисунок 2">
            <a:extLst>
              <a:ext uri="{FF2B5EF4-FFF2-40B4-BE49-F238E27FC236}">
                <a16:creationId xmlns:a16="http://schemas.microsoft.com/office/drawing/2014/main" id="{1C471E63-57E0-6C1C-960B-4DCFB6B8D800}"/>
              </a:ext>
            </a:extLst>
          </p:cNvPr>
          <p:cNvPicPr>
            <a:picLocks noChangeAspect="1"/>
          </p:cNvPicPr>
          <p:nvPr/>
        </p:nvPicPr>
        <p:blipFill>
          <a:blip r:embed="rId3"/>
          <a:stretch>
            <a:fillRect/>
          </a:stretch>
        </p:blipFill>
        <p:spPr bwMode="auto">
          <a:xfrm>
            <a:off x="4301596" y="463314"/>
            <a:ext cx="731057" cy="338216"/>
          </a:xfrm>
          <a:prstGeom prst="rect">
            <a:avLst/>
          </a:prstGeom>
        </p:spPr>
      </p:pic>
      <p:pic>
        <p:nvPicPr>
          <p:cNvPr id="2050" name="Picture 2" descr="Купить камаз - цены, фото, технические характеристики у официального дилера  КАМАЗ ТракХолдинг">
            <a:extLst>
              <a:ext uri="{FF2B5EF4-FFF2-40B4-BE49-F238E27FC236}">
                <a16:creationId xmlns:a16="http://schemas.microsoft.com/office/drawing/2014/main" id="{AB92452F-985F-2A6E-BD4A-5C37166CB62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50380" y="484239"/>
            <a:ext cx="1172015" cy="2857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Главная">
            <a:extLst>
              <a:ext uri="{FF2B5EF4-FFF2-40B4-BE49-F238E27FC236}">
                <a16:creationId xmlns:a16="http://schemas.microsoft.com/office/drawing/2014/main" id="{45491AF4-6691-90E7-AE8B-8D0D3B2793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7286" y="431739"/>
            <a:ext cx="1319961" cy="411828"/>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73;p16">
            <a:extLst>
              <a:ext uri="{FF2B5EF4-FFF2-40B4-BE49-F238E27FC236}">
                <a16:creationId xmlns:a16="http://schemas.microsoft.com/office/drawing/2014/main" id="{DFFF012C-CCC3-6832-B33F-2FACDB33C51D}"/>
              </a:ext>
            </a:extLst>
          </p:cNvPr>
          <p:cNvSpPr txBox="1">
            <a:spLocks/>
          </p:cNvSpPr>
          <p:nvPr/>
        </p:nvSpPr>
        <p:spPr>
          <a:xfrm>
            <a:off x="-581512" y="-9839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ru-RU"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	Как уже решается проблема</a:t>
            </a:r>
            <a:endParaRPr lang="ru-RU" dirty="0"/>
          </a:p>
        </p:txBody>
      </p:sp>
    </p:spTree>
    <p:extLst>
      <p:ext uri="{BB962C8B-B14F-4D97-AF65-F5344CB8AC3E}">
        <p14:creationId xmlns:p14="http://schemas.microsoft.com/office/powerpoint/2010/main" val="10175463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4" name="TextBox 3">
            <a:extLst>
              <a:ext uri="{FF2B5EF4-FFF2-40B4-BE49-F238E27FC236}">
                <a16:creationId xmlns:a16="http://schemas.microsoft.com/office/drawing/2014/main" id="{0C4121F2-2E54-F6B5-38D8-DDF2E3B9E126}"/>
              </a:ext>
            </a:extLst>
          </p:cNvPr>
          <p:cNvSpPr txBox="1"/>
          <p:nvPr/>
        </p:nvSpPr>
        <p:spPr>
          <a:xfrm>
            <a:off x="179203" y="629010"/>
            <a:ext cx="7886124" cy="1169551"/>
          </a:xfrm>
          <a:prstGeom prst="rect">
            <a:avLst/>
          </a:prstGeom>
          <a:noFill/>
        </p:spPr>
        <p:txBody>
          <a:bodyPr wrap="square">
            <a:spAutoFit/>
          </a:bodyPr>
          <a:lstStyle/>
          <a:p>
            <a:pPr marL="0" indent="0">
              <a:buNone/>
            </a:pPr>
            <a:r>
              <a:rPr lang="ru-RU" dirty="0">
                <a:latin typeface="Tahoma" panose="020B0604030504040204" pitchFamily="34" charset="0"/>
                <a:ea typeface="Tahoma" panose="020B0604030504040204" pitchFamily="34" charset="0"/>
                <a:cs typeface="Tahoma" panose="020B0604030504040204" pitchFamily="34" charset="0"/>
              </a:rPr>
              <a:t>Сквозные технологии: компьютерное зрение, машинное обучение нейронные сети, </a:t>
            </a:r>
            <a:r>
              <a:rPr lang="en-US" dirty="0">
                <a:latin typeface="Tahoma" panose="020B0604030504040204" pitchFamily="34" charset="0"/>
                <a:ea typeface="Tahoma" panose="020B0604030504040204" pitchFamily="34" charset="0"/>
                <a:cs typeface="Tahoma" panose="020B0604030504040204" pitchFamily="34" charset="0"/>
              </a:rPr>
              <a:t>Lidar/Radar</a:t>
            </a:r>
          </a:p>
          <a:p>
            <a:pPr marL="0" indent="0">
              <a:buNone/>
            </a:pPr>
            <a:endParaRPr lang="en-US"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ru-RU" dirty="0">
                <a:latin typeface="Tahoma" panose="020B0604030504040204" pitchFamily="34" charset="0"/>
                <a:ea typeface="Tahoma" panose="020B0604030504040204" pitchFamily="34" charset="0"/>
                <a:cs typeface="Tahoma" panose="020B0604030504040204" pitchFamily="34" charset="0"/>
              </a:rPr>
              <a:t>Программно-аппаратный комплекс реализующий функции </a:t>
            </a:r>
            <a:r>
              <a:rPr lang="en-US" dirty="0">
                <a:latin typeface="Tahoma" panose="020B0604030504040204" pitchFamily="34" charset="0"/>
                <a:ea typeface="Tahoma" panose="020B0604030504040204" pitchFamily="34" charset="0"/>
                <a:cs typeface="Tahoma" panose="020B0604030504040204" pitchFamily="34" charset="0"/>
              </a:rPr>
              <a:t>ADAS (</a:t>
            </a:r>
            <a:r>
              <a:rPr lang="ru-RU" dirty="0">
                <a:latin typeface="Tahoma" panose="020B0604030504040204" pitchFamily="34" charset="0"/>
                <a:ea typeface="Tahoma" panose="020B0604030504040204" pitchFamily="34" charset="0"/>
                <a:cs typeface="Tahoma" panose="020B0604030504040204" pitchFamily="34" charset="0"/>
              </a:rPr>
              <a:t>интеллектуальная система помощи принятия решений)</a:t>
            </a:r>
          </a:p>
        </p:txBody>
      </p:sp>
      <p:sp>
        <p:nvSpPr>
          <p:cNvPr id="5" name="Объект 2">
            <a:extLst>
              <a:ext uri="{FF2B5EF4-FFF2-40B4-BE49-F238E27FC236}">
                <a16:creationId xmlns:a16="http://schemas.microsoft.com/office/drawing/2014/main" id="{B8EDA460-771C-BB33-2A29-95080B79FA48}"/>
              </a:ext>
            </a:extLst>
          </p:cNvPr>
          <p:cNvSpPr txBox="1">
            <a:spLocks/>
          </p:cNvSpPr>
          <p:nvPr/>
        </p:nvSpPr>
        <p:spPr>
          <a:xfrm>
            <a:off x="179203" y="1716172"/>
            <a:ext cx="3478397" cy="30191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342900"/>
            <a:r>
              <a:rPr lang="ru-RU" sz="1200" dirty="0">
                <a:solidFill>
                  <a:schemeClr val="tx1"/>
                </a:solidFill>
                <a:latin typeface="Tahoma" panose="020B0604030504040204" pitchFamily="34" charset="0"/>
                <a:ea typeface="Tahoma" panose="020B0604030504040204" pitchFamily="34" charset="0"/>
                <a:cs typeface="Tahoma" panose="020B0604030504040204" pitchFamily="34" charset="0"/>
              </a:rPr>
              <a:t>Определение объектов на дорожном полотне</a:t>
            </a:r>
          </a:p>
          <a:p>
            <a:pPr marL="342900"/>
            <a:r>
              <a:rPr lang="ru-RU" sz="1200" dirty="0">
                <a:solidFill>
                  <a:schemeClr val="tx1"/>
                </a:solidFill>
                <a:latin typeface="Tahoma" panose="020B0604030504040204" pitchFamily="34" charset="0"/>
                <a:ea typeface="Tahoma" panose="020B0604030504040204" pitchFamily="34" charset="0"/>
                <a:cs typeface="Tahoma" panose="020B0604030504040204" pitchFamily="34" charset="0"/>
              </a:rPr>
              <a:t>Сигнализация об опасности столкновения с объектом</a:t>
            </a:r>
          </a:p>
          <a:p>
            <a:pPr marL="342900"/>
            <a:r>
              <a:rPr lang="ru-RU" sz="1200" dirty="0">
                <a:solidFill>
                  <a:schemeClr val="tx1"/>
                </a:solidFill>
                <a:latin typeface="Tahoma" panose="020B0604030504040204" pitchFamily="34" charset="0"/>
                <a:ea typeface="Tahoma" panose="020B0604030504040204" pitchFamily="34" charset="0"/>
                <a:cs typeface="Tahoma" panose="020B0604030504040204" pitchFamily="34" charset="0"/>
              </a:rPr>
              <a:t>Определение дорожных знаков </a:t>
            </a:r>
          </a:p>
          <a:p>
            <a:pPr marL="342900"/>
            <a:r>
              <a:rPr lang="ru-RU" sz="1200" dirty="0">
                <a:solidFill>
                  <a:schemeClr val="tx1"/>
                </a:solidFill>
                <a:latin typeface="Tahoma" panose="020B0604030504040204" pitchFamily="34" charset="0"/>
                <a:ea typeface="Tahoma" panose="020B0604030504040204" pitchFamily="34" charset="0"/>
                <a:cs typeface="Tahoma" panose="020B0604030504040204" pitchFamily="34" charset="0"/>
              </a:rPr>
              <a:t>Определение полос движения </a:t>
            </a:r>
          </a:p>
          <a:p>
            <a:pPr marL="342900"/>
            <a:r>
              <a:rPr lang="ru-RU" sz="1200" dirty="0">
                <a:solidFill>
                  <a:schemeClr val="tx1"/>
                </a:solidFill>
                <a:latin typeface="Tahoma" panose="020B0604030504040204" pitchFamily="34" charset="0"/>
                <a:ea typeface="Tahoma" panose="020B0604030504040204" pitchFamily="34" charset="0"/>
                <a:cs typeface="Tahoma" panose="020B0604030504040204" pitchFamily="34" charset="0"/>
              </a:rPr>
              <a:t>Создание логики контроля транспортного средства в полосе движения</a:t>
            </a:r>
          </a:p>
          <a:p>
            <a:pPr marL="342900"/>
            <a:r>
              <a:rPr lang="ru-RU" sz="1200" dirty="0">
                <a:solidFill>
                  <a:schemeClr val="tx1"/>
                </a:solidFill>
                <a:latin typeface="Tahoma" panose="020B0604030504040204" pitchFamily="34" charset="0"/>
                <a:ea typeface="Tahoma" panose="020B0604030504040204" pitchFamily="34" charset="0"/>
                <a:cs typeface="Tahoma" panose="020B0604030504040204" pitchFamily="34" charset="0"/>
              </a:rPr>
              <a:t>Реализация функций на базе одноплатного вычислительного устройства</a:t>
            </a:r>
          </a:p>
          <a:p>
            <a:pPr marL="342900"/>
            <a:r>
              <a:rPr lang="ru-RU" sz="1200" dirty="0">
                <a:solidFill>
                  <a:schemeClr val="tx1"/>
                </a:solidFill>
                <a:latin typeface="Tahoma" panose="020B0604030504040204" pitchFamily="34" charset="0"/>
                <a:ea typeface="Tahoma" panose="020B0604030504040204" pitchFamily="34" charset="0"/>
                <a:cs typeface="Tahoma" panose="020B0604030504040204" pitchFamily="34" charset="0"/>
              </a:rPr>
              <a:t>Внедрение датчиков </a:t>
            </a:r>
            <a:r>
              <a:rPr lang="en-US" sz="1200" dirty="0">
                <a:solidFill>
                  <a:schemeClr val="tx1"/>
                </a:solidFill>
                <a:latin typeface="Tahoma" panose="020B0604030504040204" pitchFamily="34" charset="0"/>
                <a:ea typeface="Tahoma" panose="020B0604030504040204" pitchFamily="34" charset="0"/>
                <a:cs typeface="Tahoma" panose="020B0604030504040204" pitchFamily="34" charset="0"/>
              </a:rPr>
              <a:t>Lidar, Radar </a:t>
            </a:r>
            <a:r>
              <a:rPr lang="ru-RU" sz="1200" dirty="0">
                <a:solidFill>
                  <a:schemeClr val="tx1"/>
                </a:solidFill>
                <a:latin typeface="Tahoma" panose="020B0604030504040204" pitchFamily="34" charset="0"/>
                <a:ea typeface="Tahoma" panose="020B0604030504040204" pitchFamily="34" charset="0"/>
                <a:cs typeface="Tahoma" panose="020B0604030504040204" pitchFamily="34" charset="0"/>
              </a:rPr>
              <a:t>для реализации функции ночного зрения </a:t>
            </a:r>
          </a:p>
          <a:p>
            <a:pPr marL="514350" indent="-514350">
              <a:buFont typeface="+mj-lt"/>
              <a:buAutoNum type="arabicPeriod"/>
            </a:pPr>
            <a:endParaRPr lang="ru-RU" sz="1200" dirty="0"/>
          </a:p>
          <a:p>
            <a:pPr marL="514350" indent="-514350">
              <a:buFont typeface="+mj-lt"/>
              <a:buAutoNum type="arabicPeriod"/>
            </a:pPr>
            <a:endParaRPr lang="ru-RU" sz="1200" dirty="0"/>
          </a:p>
        </p:txBody>
      </p:sp>
      <p:sp>
        <p:nvSpPr>
          <p:cNvPr id="8" name="Google Shape;73;p16">
            <a:extLst>
              <a:ext uri="{FF2B5EF4-FFF2-40B4-BE49-F238E27FC236}">
                <a16:creationId xmlns:a16="http://schemas.microsoft.com/office/drawing/2014/main" id="{747CE197-4F25-B346-E9B0-C6E1B727F0A1}"/>
              </a:ext>
            </a:extLst>
          </p:cNvPr>
          <p:cNvSpPr txBox="1">
            <a:spLocks noGrp="1"/>
          </p:cNvSpPr>
          <p:nvPr>
            <p:ph type="title"/>
          </p:nvPr>
        </p:nvSpPr>
        <p:spPr>
          <a:xfrm>
            <a:off x="363616" y="171497"/>
            <a:ext cx="8521700" cy="573088"/>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RU"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Решение</a:t>
            </a:r>
            <a:endParaRPr dirty="0"/>
          </a:p>
        </p:txBody>
      </p:sp>
      <p:pic>
        <p:nvPicPr>
          <p:cNvPr id="10" name="Рисунок 9">
            <a:extLst>
              <a:ext uri="{FF2B5EF4-FFF2-40B4-BE49-F238E27FC236}">
                <a16:creationId xmlns:a16="http://schemas.microsoft.com/office/drawing/2014/main" id="{814A0BDD-D0CA-0855-5F06-C90478A60501}"/>
              </a:ext>
            </a:extLst>
          </p:cNvPr>
          <p:cNvPicPr>
            <a:picLocks noChangeAspect="1"/>
          </p:cNvPicPr>
          <p:nvPr/>
        </p:nvPicPr>
        <p:blipFill rotWithShape="1">
          <a:blip r:embed="rId3"/>
          <a:srcRect l="11464" t="10414" r="4725" b="13756"/>
          <a:stretch/>
        </p:blipFill>
        <p:spPr>
          <a:xfrm>
            <a:off x="3606814" y="1880950"/>
            <a:ext cx="5537186" cy="2818050"/>
          </a:xfrm>
          <a:prstGeom prst="rect">
            <a:avLst/>
          </a:prstGeom>
        </p:spPr>
      </p:pic>
      <p:sp>
        <p:nvSpPr>
          <p:cNvPr id="11" name="Номер слайда 3">
            <a:extLst>
              <a:ext uri="{FF2B5EF4-FFF2-40B4-BE49-F238E27FC236}">
                <a16:creationId xmlns:a16="http://schemas.microsoft.com/office/drawing/2014/main" id="{363DC854-AFD7-44B7-EFE2-032C37CD34F7}"/>
              </a:ext>
            </a:extLst>
          </p:cNvPr>
          <p:cNvSpPr>
            <a:spLocks noGrp="1"/>
          </p:cNvSpPr>
          <p:nvPr>
            <p:ph type="sldNum" sz="quarter" idx="12"/>
          </p:nvPr>
        </p:nvSpPr>
        <p:spPr>
          <a:xfrm>
            <a:off x="8472458" y="4663217"/>
            <a:ext cx="548700" cy="393600"/>
          </a:xfrm>
        </p:spPr>
        <p:txBody>
          <a:bodyPr/>
          <a:lstStyle/>
          <a:p>
            <a:pPr>
              <a:defRPr/>
            </a:pPr>
            <a:fld id="{DF087BD8-93E2-4ED9-B92B-22E18E5941DD}" type="slidenum">
              <a:rPr lang="ru-RU" smtClean="0"/>
              <a:t>6</a:t>
            </a:fld>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pic>
        <p:nvPicPr>
          <p:cNvPr id="2" name="Рисунок 1">
            <a:extLst>
              <a:ext uri="{FF2B5EF4-FFF2-40B4-BE49-F238E27FC236}">
                <a16:creationId xmlns:a16="http://schemas.microsoft.com/office/drawing/2014/main" id="{ED012A44-CE09-58BF-F1C8-969C91661800}"/>
              </a:ext>
            </a:extLst>
          </p:cNvPr>
          <p:cNvPicPr>
            <a:picLocks noChangeAspect="1"/>
          </p:cNvPicPr>
          <p:nvPr/>
        </p:nvPicPr>
        <p:blipFill>
          <a:blip r:embed="rId3"/>
          <a:stretch>
            <a:fillRect/>
          </a:stretch>
        </p:blipFill>
        <p:spPr bwMode="auto">
          <a:xfrm>
            <a:off x="6502515" y="158414"/>
            <a:ext cx="2329785" cy="2485624"/>
          </a:xfrm>
          <a:prstGeom prst="rect">
            <a:avLst/>
          </a:prstGeom>
        </p:spPr>
      </p:pic>
      <p:pic>
        <p:nvPicPr>
          <p:cNvPr id="3" name="Рисунок 2">
            <a:extLst>
              <a:ext uri="{FF2B5EF4-FFF2-40B4-BE49-F238E27FC236}">
                <a16:creationId xmlns:a16="http://schemas.microsoft.com/office/drawing/2014/main" id="{C74DF22F-FF8B-B1B1-0FE6-5BA569ACD4B8}"/>
              </a:ext>
            </a:extLst>
          </p:cNvPr>
          <p:cNvPicPr>
            <a:picLocks noChangeAspect="1"/>
          </p:cNvPicPr>
          <p:nvPr/>
        </p:nvPicPr>
        <p:blipFill>
          <a:blip r:embed="rId4"/>
          <a:stretch>
            <a:fillRect/>
          </a:stretch>
        </p:blipFill>
        <p:spPr bwMode="auto">
          <a:xfrm>
            <a:off x="2834582" y="221013"/>
            <a:ext cx="3667933" cy="2204483"/>
          </a:xfrm>
          <a:prstGeom prst="rect">
            <a:avLst/>
          </a:prstGeom>
        </p:spPr>
      </p:pic>
      <p:pic>
        <p:nvPicPr>
          <p:cNvPr id="4" name="Рисунок 3">
            <a:extLst>
              <a:ext uri="{FF2B5EF4-FFF2-40B4-BE49-F238E27FC236}">
                <a16:creationId xmlns:a16="http://schemas.microsoft.com/office/drawing/2014/main" id="{A60C39C6-BDEB-3F8A-CD7A-312FDE743AE6}"/>
              </a:ext>
            </a:extLst>
          </p:cNvPr>
          <p:cNvPicPr>
            <a:picLocks noChangeAspect="1"/>
          </p:cNvPicPr>
          <p:nvPr/>
        </p:nvPicPr>
        <p:blipFill rotWithShape="1">
          <a:blip r:embed="rId5"/>
          <a:srcRect l="3531"/>
          <a:stretch/>
        </p:blipFill>
        <p:spPr bwMode="auto">
          <a:xfrm>
            <a:off x="5369755" y="2850802"/>
            <a:ext cx="3750413" cy="1830124"/>
          </a:xfrm>
          <a:prstGeom prst="rect">
            <a:avLst/>
          </a:prstGeom>
        </p:spPr>
      </p:pic>
      <p:pic>
        <p:nvPicPr>
          <p:cNvPr id="5" name="Рисунок 4">
            <a:extLst>
              <a:ext uri="{FF2B5EF4-FFF2-40B4-BE49-F238E27FC236}">
                <a16:creationId xmlns:a16="http://schemas.microsoft.com/office/drawing/2014/main" id="{982F22D1-E4B8-B6FF-6398-A6394D953B1E}"/>
              </a:ext>
            </a:extLst>
          </p:cNvPr>
          <p:cNvPicPr>
            <a:picLocks noChangeAspect="1"/>
          </p:cNvPicPr>
          <p:nvPr/>
        </p:nvPicPr>
        <p:blipFill>
          <a:blip r:embed="rId6"/>
          <a:stretch>
            <a:fillRect/>
          </a:stretch>
        </p:blipFill>
        <p:spPr bwMode="auto">
          <a:xfrm>
            <a:off x="2281147" y="3226742"/>
            <a:ext cx="3088608" cy="1523895"/>
          </a:xfrm>
          <a:prstGeom prst="rect">
            <a:avLst/>
          </a:prstGeom>
        </p:spPr>
      </p:pic>
      <p:sp>
        <p:nvSpPr>
          <p:cNvPr id="7" name="TextBox 6">
            <a:extLst>
              <a:ext uri="{FF2B5EF4-FFF2-40B4-BE49-F238E27FC236}">
                <a16:creationId xmlns:a16="http://schemas.microsoft.com/office/drawing/2014/main" id="{DB4A3A0C-F9D2-D93B-7F53-0C03E649264D}"/>
              </a:ext>
            </a:extLst>
          </p:cNvPr>
          <p:cNvSpPr txBox="1"/>
          <p:nvPr/>
        </p:nvSpPr>
        <p:spPr>
          <a:xfrm>
            <a:off x="96549" y="971312"/>
            <a:ext cx="2235525" cy="3539430"/>
          </a:xfrm>
          <a:prstGeom prst="rect">
            <a:avLst/>
          </a:prstGeom>
          <a:noFill/>
        </p:spPr>
        <p:txBody>
          <a:bodyPr wrap="square">
            <a:spAutoFit/>
          </a:bodyPr>
          <a:lstStyle/>
          <a:p>
            <a:pPr>
              <a:buFont typeface="Arial" panose="020B0604020202020204" pitchFamily="34" charset="0"/>
              <a:buChar char="•"/>
              <a:defRPr/>
            </a:pPr>
            <a:r>
              <a:rPr lang="ru-RU" sz="1400" dirty="0">
                <a:latin typeface="Tahoma" panose="020B0604030504040204" pitchFamily="34" charset="0"/>
                <a:ea typeface="Tahoma" panose="020B0604030504040204" pitchFamily="34" charset="0"/>
                <a:cs typeface="Tahoma" panose="020B0604030504040204" pitchFamily="34" charset="0"/>
              </a:rPr>
              <a:t>В период с 2009 по 2019 наблюдалась активная фаза научных исследований и оформления патентов в области </a:t>
            </a:r>
            <a:r>
              <a:rPr lang="en-US" sz="1400" dirty="0">
                <a:latin typeface="Tahoma" panose="020B0604030504040204" pitchFamily="34" charset="0"/>
                <a:ea typeface="Tahoma" panose="020B0604030504040204" pitchFamily="34" charset="0"/>
                <a:cs typeface="Tahoma" panose="020B0604030504040204" pitchFamily="34" charset="0"/>
              </a:rPr>
              <a:t>ADAS</a:t>
            </a:r>
            <a:endParaRPr lang="ru-RU" sz="1400" dirty="0">
              <a:latin typeface="Tahoma" panose="020B0604030504040204" pitchFamily="34" charset="0"/>
              <a:ea typeface="Tahoma" panose="020B0604030504040204" pitchFamily="34" charset="0"/>
              <a:cs typeface="Tahoma" panose="020B0604030504040204" pitchFamily="34" charset="0"/>
            </a:endParaRPr>
          </a:p>
          <a:p>
            <a:pPr>
              <a:defRPr/>
            </a:pPr>
            <a:endParaRPr lang="en-US" sz="1400" dirty="0">
              <a:latin typeface="Tahoma" panose="020B0604030504040204" pitchFamily="34" charset="0"/>
              <a:ea typeface="Tahoma" panose="020B0604030504040204" pitchFamily="34" charset="0"/>
              <a:cs typeface="Tahoma" panose="020B0604030504040204" pitchFamily="34" charset="0"/>
            </a:endParaRPr>
          </a:p>
          <a:p>
            <a:pPr>
              <a:buFont typeface="Arial" panose="020B0604020202020204" pitchFamily="34" charset="0"/>
              <a:buChar char="•"/>
              <a:defRPr/>
            </a:pPr>
            <a:r>
              <a:rPr lang="ru-RU" sz="1400" dirty="0">
                <a:latin typeface="Tahoma" panose="020B0604030504040204" pitchFamily="34" charset="0"/>
                <a:ea typeface="Tahoma" panose="020B0604030504040204" pitchFamily="34" charset="0"/>
                <a:cs typeface="Tahoma" panose="020B0604030504040204" pitchFamily="34" charset="0"/>
              </a:rPr>
              <a:t>Начиная с 2021 года наблюдается многократный рост рынка систем </a:t>
            </a:r>
            <a:r>
              <a:rPr lang="en-US" sz="1400" dirty="0">
                <a:latin typeface="Tahoma" panose="020B0604030504040204" pitchFamily="34" charset="0"/>
                <a:ea typeface="Tahoma" panose="020B0604030504040204" pitchFamily="34" charset="0"/>
                <a:cs typeface="Tahoma" panose="020B0604030504040204" pitchFamily="34" charset="0"/>
              </a:rPr>
              <a:t>ADAS</a:t>
            </a:r>
            <a:r>
              <a:rPr lang="ru-RU" sz="1400" dirty="0">
                <a:latin typeface="Tahoma" panose="020B0604030504040204" pitchFamily="34" charset="0"/>
                <a:ea typeface="Tahoma" panose="020B0604030504040204" pitchFamily="34" charset="0"/>
                <a:cs typeface="Tahoma" panose="020B0604030504040204" pitchFamily="34" charset="0"/>
              </a:rPr>
              <a:t> </a:t>
            </a:r>
          </a:p>
          <a:p>
            <a:pPr>
              <a:defRPr/>
            </a:pPr>
            <a:endParaRPr lang="ru-RU" sz="1400" dirty="0">
              <a:latin typeface="Tahoma" panose="020B0604030504040204" pitchFamily="34" charset="0"/>
              <a:ea typeface="Tahoma" panose="020B0604030504040204" pitchFamily="34" charset="0"/>
              <a:cs typeface="Tahoma" panose="020B0604030504040204" pitchFamily="34" charset="0"/>
            </a:endParaRPr>
          </a:p>
          <a:p>
            <a:pPr>
              <a:buFont typeface="Arial" panose="020B0604020202020204" pitchFamily="34" charset="0"/>
              <a:buChar char="•"/>
              <a:defRPr/>
            </a:pPr>
            <a:r>
              <a:rPr lang="ru-RU" sz="1400" dirty="0">
                <a:latin typeface="Tahoma" panose="020B0604030504040204" pitchFamily="34" charset="0"/>
                <a:ea typeface="Tahoma" panose="020B0604030504040204" pitchFamily="34" charset="0"/>
                <a:cs typeface="Tahoma" panose="020B0604030504040204" pitchFamily="34" charset="0"/>
              </a:rPr>
              <a:t>Прогноз рынка по разным оценкам доходит до 100 млрд. долларов в 2025 году.</a:t>
            </a:r>
          </a:p>
        </p:txBody>
      </p:sp>
      <p:sp>
        <p:nvSpPr>
          <p:cNvPr id="6" name="Google Shape;73;p16">
            <a:extLst>
              <a:ext uri="{FF2B5EF4-FFF2-40B4-BE49-F238E27FC236}">
                <a16:creationId xmlns:a16="http://schemas.microsoft.com/office/drawing/2014/main" id="{A7EA5601-1B07-189C-F706-CFC11E77FA34}"/>
              </a:ext>
            </a:extLst>
          </p:cNvPr>
          <p:cNvSpPr txBox="1">
            <a:spLocks noGrp="1"/>
          </p:cNvSpPr>
          <p:nvPr>
            <p:ph type="title"/>
          </p:nvPr>
        </p:nvSpPr>
        <p:spPr>
          <a:xfrm>
            <a:off x="261938" y="220663"/>
            <a:ext cx="8520112" cy="573087"/>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RU"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Рынок</a:t>
            </a:r>
            <a:endParaRPr dirty="0"/>
          </a:p>
        </p:txBody>
      </p:sp>
      <p:sp>
        <p:nvSpPr>
          <p:cNvPr id="8" name="Номер слайда 3">
            <a:extLst>
              <a:ext uri="{FF2B5EF4-FFF2-40B4-BE49-F238E27FC236}">
                <a16:creationId xmlns:a16="http://schemas.microsoft.com/office/drawing/2014/main" id="{EFE2CACE-8264-9315-2B15-4ED592880639}"/>
              </a:ext>
            </a:extLst>
          </p:cNvPr>
          <p:cNvSpPr>
            <a:spLocks noGrp="1"/>
          </p:cNvSpPr>
          <p:nvPr>
            <p:ph type="sldNum" sz="quarter" idx="12"/>
          </p:nvPr>
        </p:nvSpPr>
        <p:spPr>
          <a:xfrm>
            <a:off x="8472458" y="4663217"/>
            <a:ext cx="548700" cy="393600"/>
          </a:xfrm>
        </p:spPr>
        <p:txBody>
          <a:bodyPr/>
          <a:lstStyle/>
          <a:p>
            <a:pPr>
              <a:defRPr/>
            </a:pPr>
            <a:fld id="{DF087BD8-93E2-4ED9-B92B-22E18E5941DD}" type="slidenum">
              <a:rPr lang="ru-RU" smtClean="0"/>
              <a:t>7</a:t>
            </a:fld>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3;p16">
            <a:extLst>
              <a:ext uri="{FF2B5EF4-FFF2-40B4-BE49-F238E27FC236}">
                <a16:creationId xmlns:a16="http://schemas.microsoft.com/office/drawing/2014/main" id="{A3EAC319-9C97-7CE1-3BB7-6313AA9E6D40}"/>
              </a:ext>
            </a:extLst>
          </p:cNvPr>
          <p:cNvSpPr txBox="1">
            <a:spLocks noGrp="1"/>
          </p:cNvSpPr>
          <p:nvPr>
            <p:ph type="title"/>
          </p:nvPr>
        </p:nvSpPr>
        <p:spPr>
          <a:xfrm>
            <a:off x="598394" y="220663"/>
            <a:ext cx="8183656" cy="573087"/>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RU"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Расчет </a:t>
            </a:r>
            <a:r>
              <a:rPr lang="en-US"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MVP</a:t>
            </a:r>
            <a:endParaRPr dirty="0"/>
          </a:p>
        </p:txBody>
      </p:sp>
      <p:pic>
        <p:nvPicPr>
          <p:cNvPr id="8" name="Рисунок 7">
            <a:extLst>
              <a:ext uri="{FF2B5EF4-FFF2-40B4-BE49-F238E27FC236}">
                <a16:creationId xmlns:a16="http://schemas.microsoft.com/office/drawing/2014/main" id="{8ABAFE7E-261B-08FF-C4D7-D1F78F933E5D}"/>
              </a:ext>
            </a:extLst>
          </p:cNvPr>
          <p:cNvPicPr>
            <a:picLocks noChangeAspect="1"/>
          </p:cNvPicPr>
          <p:nvPr/>
        </p:nvPicPr>
        <p:blipFill rotWithShape="1">
          <a:blip r:embed="rId2"/>
          <a:srcRect l="14927" r="12720" b="13856"/>
          <a:stretch/>
        </p:blipFill>
        <p:spPr>
          <a:xfrm>
            <a:off x="598394" y="793750"/>
            <a:ext cx="5983472" cy="4007224"/>
          </a:xfrm>
          <a:prstGeom prst="rect">
            <a:avLst/>
          </a:prstGeom>
        </p:spPr>
      </p:pic>
    </p:spTree>
    <p:extLst>
      <p:ext uri="{BB962C8B-B14F-4D97-AF65-F5344CB8AC3E}">
        <p14:creationId xmlns:p14="http://schemas.microsoft.com/office/powerpoint/2010/main" val="3394395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7;p15">
            <a:extLst>
              <a:ext uri="{FF2B5EF4-FFF2-40B4-BE49-F238E27FC236}">
                <a16:creationId xmlns:a16="http://schemas.microsoft.com/office/drawing/2014/main" id="{0643DF7B-8404-098A-A5FA-6B9F98AF59D3}"/>
              </a:ext>
            </a:extLst>
          </p:cNvPr>
          <p:cNvSpPr txBox="1">
            <a:spLocks noGrp="1"/>
          </p:cNvSpPr>
          <p:nvPr>
            <p:ph type="title"/>
          </p:nvPr>
        </p:nvSpPr>
        <p:spPr>
          <a:xfrm>
            <a:off x="311700" y="451699"/>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	</a:t>
            </a:r>
            <a:r>
              <a:rPr lang="ru-RU"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Бизнес-модель</a:t>
            </a:r>
            <a:endParaRPr dirty="0"/>
          </a:p>
        </p:txBody>
      </p:sp>
      <p:sp>
        <p:nvSpPr>
          <p:cNvPr id="5" name="Google Shape;68;p15">
            <a:extLst>
              <a:ext uri="{FF2B5EF4-FFF2-40B4-BE49-F238E27FC236}">
                <a16:creationId xmlns:a16="http://schemas.microsoft.com/office/drawing/2014/main" id="{738ECF20-5745-EF74-C6C2-D2951DB07446}"/>
              </a:ext>
            </a:extLst>
          </p:cNvPr>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114300" indent="0">
              <a:buNone/>
              <a:defRPr/>
            </a:pPr>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B2B, B2C</a:t>
            </a:r>
          </a:p>
          <a:p>
            <a:pPr marL="114300" indent="0">
              <a:buNone/>
              <a:defRPr/>
            </a:pPr>
            <a:r>
              <a:rPr lang="ru-RU" dirty="0">
                <a:solidFill>
                  <a:schemeClr val="tx1"/>
                </a:solidFill>
                <a:latin typeface="Tahoma" panose="020B0604030504040204" pitchFamily="34" charset="0"/>
                <a:ea typeface="Tahoma" panose="020B0604030504040204" pitchFamily="34" charset="0"/>
                <a:cs typeface="Tahoma" panose="020B0604030504040204" pitchFamily="34" charset="0"/>
              </a:rPr>
              <a:t>В качестве бизнес-модели первоначально выбрана партнёрская модель, включающая в себя лицензию на использование ПАК и подписочную систему, а также сопровождение установленного оборудования и внедрение новых сервисов. </a:t>
            </a:r>
            <a:endParaRPr lang="ru-RU"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25347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ru-RU"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Команда</a:t>
            </a:r>
            <a:br>
              <a:rPr lang="ru-RU" dirty="0"/>
            </a:br>
            <a:endParaRPr lang="ru-RU" dirty="0"/>
          </a:p>
        </p:txBody>
      </p:sp>
      <p:sp>
        <p:nvSpPr>
          <p:cNvPr id="2" name="TextBox 1">
            <a:extLst>
              <a:ext uri="{FF2B5EF4-FFF2-40B4-BE49-F238E27FC236}">
                <a16:creationId xmlns:a16="http://schemas.microsoft.com/office/drawing/2014/main" id="{C445D21A-F0D4-0036-0F11-0541B8598106}"/>
              </a:ext>
            </a:extLst>
          </p:cNvPr>
          <p:cNvSpPr txBox="1"/>
          <p:nvPr/>
        </p:nvSpPr>
        <p:spPr>
          <a:xfrm>
            <a:off x="600101" y="3678296"/>
            <a:ext cx="2133600" cy="738664"/>
          </a:xfrm>
          <a:prstGeom prst="rect">
            <a:avLst/>
          </a:prstGeom>
          <a:noFill/>
        </p:spPr>
        <p:txBody>
          <a:bodyPr wrap="square" rtlCol="0">
            <a:spAutoFit/>
          </a:bodyPr>
          <a:lstStyle/>
          <a:p>
            <a:r>
              <a:rPr lang="ru-RU" dirty="0">
                <a:latin typeface="Tahoma" panose="020B0604030504040204" pitchFamily="34" charset="0"/>
                <a:ea typeface="Tahoma" panose="020B0604030504040204" pitchFamily="34" charset="0"/>
                <a:cs typeface="Tahoma" panose="020B0604030504040204" pitchFamily="34" charset="0"/>
              </a:rPr>
              <a:t>Разработка </a:t>
            </a:r>
            <a:r>
              <a:rPr lang="ru-RU" dirty="0" err="1">
                <a:latin typeface="Tahoma" panose="020B0604030504040204" pitchFamily="34" charset="0"/>
                <a:ea typeface="Tahoma" panose="020B0604030504040204" pitchFamily="34" charset="0"/>
                <a:cs typeface="Tahoma" panose="020B0604030504040204" pitchFamily="34" charset="0"/>
              </a:rPr>
              <a:t>сверточных</a:t>
            </a:r>
            <a:r>
              <a:rPr lang="ru-RU" dirty="0">
                <a:latin typeface="Tahoma" panose="020B0604030504040204" pitchFamily="34" charset="0"/>
                <a:ea typeface="Tahoma" panose="020B0604030504040204" pitchFamily="34" charset="0"/>
                <a:cs typeface="Tahoma" panose="020B0604030504040204" pitchFamily="34" charset="0"/>
              </a:rPr>
              <a:t> нейронных сетей</a:t>
            </a:r>
          </a:p>
          <a:p>
            <a:r>
              <a:rPr lang="ru-RU" dirty="0">
                <a:latin typeface="Tahoma" panose="020B0604030504040204" pitchFamily="34" charset="0"/>
                <a:ea typeface="Tahoma" panose="020B0604030504040204" pitchFamily="34" charset="0"/>
                <a:cs typeface="Tahoma" panose="020B0604030504040204" pitchFamily="34" charset="0"/>
              </a:rPr>
              <a:t>Компьютерное зрение</a:t>
            </a:r>
          </a:p>
        </p:txBody>
      </p:sp>
      <p:sp>
        <p:nvSpPr>
          <p:cNvPr id="3" name="TextBox 2">
            <a:extLst>
              <a:ext uri="{FF2B5EF4-FFF2-40B4-BE49-F238E27FC236}">
                <a16:creationId xmlns:a16="http://schemas.microsoft.com/office/drawing/2014/main" id="{9B204A41-77B2-6E4D-2E47-B213359F56BF}"/>
              </a:ext>
            </a:extLst>
          </p:cNvPr>
          <p:cNvSpPr txBox="1"/>
          <p:nvPr/>
        </p:nvSpPr>
        <p:spPr>
          <a:xfrm>
            <a:off x="3810000" y="3680140"/>
            <a:ext cx="2133600" cy="954107"/>
          </a:xfrm>
          <a:prstGeom prst="rect">
            <a:avLst/>
          </a:prstGeom>
          <a:noFill/>
        </p:spPr>
        <p:txBody>
          <a:bodyPr wrap="square" rtlCol="0">
            <a:spAutoFit/>
          </a:bodyPr>
          <a:lstStyle/>
          <a:p>
            <a:r>
              <a:rPr lang="ru-RU" dirty="0">
                <a:latin typeface="Tahoma" panose="020B0604030504040204" pitchFamily="34" charset="0"/>
                <a:ea typeface="Tahoma" panose="020B0604030504040204" pitchFamily="34" charset="0"/>
                <a:cs typeface="Tahoma" panose="020B0604030504040204" pitchFamily="34" charset="0"/>
              </a:rPr>
              <a:t>Разработка систем обработки данных</a:t>
            </a:r>
          </a:p>
          <a:p>
            <a:r>
              <a:rPr lang="ru-RU" dirty="0">
                <a:latin typeface="Tahoma" panose="020B0604030504040204" pitchFamily="34" charset="0"/>
                <a:ea typeface="Tahoma" panose="020B0604030504040204" pitchFamily="34" charset="0"/>
                <a:cs typeface="Tahoma" panose="020B0604030504040204" pitchFamily="34" charset="0"/>
              </a:rPr>
              <a:t>Автоматизация процессов</a:t>
            </a:r>
          </a:p>
        </p:txBody>
      </p:sp>
      <p:sp>
        <p:nvSpPr>
          <p:cNvPr id="4" name="TextBox 3">
            <a:extLst>
              <a:ext uri="{FF2B5EF4-FFF2-40B4-BE49-F238E27FC236}">
                <a16:creationId xmlns:a16="http://schemas.microsoft.com/office/drawing/2014/main" id="{86DC9F23-08B5-6C26-163D-A7F893472456}"/>
              </a:ext>
            </a:extLst>
          </p:cNvPr>
          <p:cNvSpPr txBox="1"/>
          <p:nvPr/>
        </p:nvSpPr>
        <p:spPr>
          <a:xfrm>
            <a:off x="6867322" y="954180"/>
            <a:ext cx="1730948" cy="523220"/>
          </a:xfrm>
          <a:prstGeom prst="rect">
            <a:avLst/>
          </a:prstGeom>
          <a:noFill/>
        </p:spPr>
        <p:txBody>
          <a:bodyPr wrap="square" rtlCol="0">
            <a:spAutoFit/>
          </a:bodyPr>
          <a:lstStyle/>
          <a:p>
            <a:pPr algn="ctr"/>
            <a:r>
              <a:rPr lang="ru-RU"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Дусталев</a:t>
            </a:r>
            <a:r>
              <a:rPr lang="ru-RU"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Евгений</a:t>
            </a:r>
            <a:endParaRPr lang="ru-RU" dirty="0">
              <a:effectLst/>
              <a:latin typeface="Tahoma" panose="020B0604030504040204" pitchFamily="34" charset="0"/>
              <a:ea typeface="Tahoma" panose="020B0604030504040204" pitchFamily="34" charset="0"/>
              <a:cs typeface="Tahoma" panose="020B0604030504040204" pitchFamily="34" charset="0"/>
            </a:endParaRPr>
          </a:p>
          <a:p>
            <a:pPr algn="ctr"/>
            <a:endParaRPr lang="ru-RU" dirty="0">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93F91BF9-9E5A-B22B-90D5-F0EB4285B4C0}"/>
              </a:ext>
            </a:extLst>
          </p:cNvPr>
          <p:cNvSpPr txBox="1"/>
          <p:nvPr/>
        </p:nvSpPr>
        <p:spPr>
          <a:xfrm>
            <a:off x="6772798" y="3586854"/>
            <a:ext cx="2133600" cy="1384995"/>
          </a:xfrm>
          <a:prstGeom prst="rect">
            <a:avLst/>
          </a:prstGeom>
          <a:noFill/>
        </p:spPr>
        <p:txBody>
          <a:bodyPr wrap="square" rtlCol="0">
            <a:spAutoFit/>
          </a:bodyPr>
          <a:lstStyle/>
          <a:p>
            <a:r>
              <a:rPr lang="ru-RU" dirty="0">
                <a:latin typeface="Tahoma" panose="020B0604030504040204" pitchFamily="34" charset="0"/>
                <a:ea typeface="Tahoma" panose="020B0604030504040204" pitchFamily="34" charset="0"/>
                <a:cs typeface="Tahoma" panose="020B0604030504040204" pitchFamily="34" charset="0"/>
              </a:rPr>
              <a:t>Разработка архитектурных решений</a:t>
            </a:r>
          </a:p>
          <a:p>
            <a:r>
              <a:rPr lang="ru-RU" dirty="0">
                <a:latin typeface="Tahoma" panose="020B0604030504040204" pitchFamily="34" charset="0"/>
                <a:ea typeface="Tahoma" panose="020B0604030504040204" pitchFamily="34" charset="0"/>
                <a:cs typeface="Tahoma" panose="020B0604030504040204" pitchFamily="34" charset="0"/>
              </a:rPr>
              <a:t>Разработка систем на базе микроконтроллеров</a:t>
            </a:r>
          </a:p>
        </p:txBody>
      </p:sp>
      <p:sp>
        <p:nvSpPr>
          <p:cNvPr id="15" name="TextBox 14">
            <a:extLst>
              <a:ext uri="{FF2B5EF4-FFF2-40B4-BE49-F238E27FC236}">
                <a16:creationId xmlns:a16="http://schemas.microsoft.com/office/drawing/2014/main" id="{EB46C260-9F1E-79A3-0C08-1ED02D4E07BC}"/>
              </a:ext>
            </a:extLst>
          </p:cNvPr>
          <p:cNvSpPr txBox="1"/>
          <p:nvPr/>
        </p:nvSpPr>
        <p:spPr>
          <a:xfrm>
            <a:off x="3851128" y="1009470"/>
            <a:ext cx="1501160" cy="307777"/>
          </a:xfrm>
          <a:prstGeom prst="rect">
            <a:avLst/>
          </a:prstGeom>
          <a:noFill/>
        </p:spPr>
        <p:txBody>
          <a:bodyPr wrap="square" rtlCol="0">
            <a:spAutoFit/>
          </a:bodyPr>
          <a:lstStyle/>
          <a:p>
            <a:r>
              <a:rPr lang="ru-RU" dirty="0">
                <a:latin typeface="Tahoma" panose="020B0604030504040204" pitchFamily="34" charset="0"/>
                <a:ea typeface="Tahoma" panose="020B0604030504040204" pitchFamily="34" charset="0"/>
                <a:cs typeface="Tahoma" panose="020B0604030504040204" pitchFamily="34" charset="0"/>
              </a:rPr>
              <a:t>Бабич Василий</a:t>
            </a:r>
          </a:p>
        </p:txBody>
      </p:sp>
      <p:pic>
        <p:nvPicPr>
          <p:cNvPr id="16" name="Рисунок 15">
            <a:extLst>
              <a:ext uri="{FF2B5EF4-FFF2-40B4-BE49-F238E27FC236}">
                <a16:creationId xmlns:a16="http://schemas.microsoft.com/office/drawing/2014/main" id="{15A38BC3-7F48-C76E-411A-DC2D4CC1917E}"/>
              </a:ext>
            </a:extLst>
          </p:cNvPr>
          <p:cNvPicPr>
            <a:picLocks noChangeAspect="1"/>
          </p:cNvPicPr>
          <p:nvPr/>
        </p:nvPicPr>
        <p:blipFill>
          <a:blip r:embed="rId3"/>
          <a:stretch>
            <a:fillRect/>
          </a:stretch>
        </p:blipFill>
        <p:spPr>
          <a:xfrm>
            <a:off x="3791623" y="1418390"/>
            <a:ext cx="1609451" cy="2145935"/>
          </a:xfrm>
          <a:prstGeom prst="rect">
            <a:avLst/>
          </a:prstGeom>
        </p:spPr>
      </p:pic>
      <p:sp>
        <p:nvSpPr>
          <p:cNvPr id="17" name="TextBox 16">
            <a:extLst>
              <a:ext uri="{FF2B5EF4-FFF2-40B4-BE49-F238E27FC236}">
                <a16:creationId xmlns:a16="http://schemas.microsoft.com/office/drawing/2014/main" id="{B0DFE850-7493-E9A3-8773-56E52D12B012}"/>
              </a:ext>
            </a:extLst>
          </p:cNvPr>
          <p:cNvSpPr txBox="1"/>
          <p:nvPr/>
        </p:nvSpPr>
        <p:spPr>
          <a:xfrm>
            <a:off x="715925" y="1001215"/>
            <a:ext cx="1730948" cy="307777"/>
          </a:xfrm>
          <a:prstGeom prst="rect">
            <a:avLst/>
          </a:prstGeom>
          <a:noFill/>
        </p:spPr>
        <p:txBody>
          <a:bodyPr wrap="square" rtlCol="0">
            <a:spAutoFit/>
          </a:bodyPr>
          <a:lstStyle/>
          <a:p>
            <a:r>
              <a:rPr lang="ru-RU" dirty="0">
                <a:latin typeface="Tahoma" panose="020B0604030504040204" pitchFamily="34" charset="0"/>
                <a:ea typeface="Tahoma" panose="020B0604030504040204" pitchFamily="34" charset="0"/>
                <a:cs typeface="Tahoma" panose="020B0604030504040204" pitchFamily="34" charset="0"/>
              </a:rPr>
              <a:t>Виницкий Михаил</a:t>
            </a:r>
          </a:p>
        </p:txBody>
      </p:sp>
      <p:pic>
        <p:nvPicPr>
          <p:cNvPr id="1028" name="Picture 4">
            <a:extLst>
              <a:ext uri="{FF2B5EF4-FFF2-40B4-BE49-F238E27FC236}">
                <a16:creationId xmlns:a16="http://schemas.microsoft.com/office/drawing/2014/main" id="{7A972435-9CD1-344A-DC66-F55B12BD34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924" y="1413856"/>
            <a:ext cx="1609451" cy="2145934"/>
          </a:xfrm>
          <a:prstGeom prst="rect">
            <a:avLst/>
          </a:prstGeom>
          <a:noFill/>
          <a:extLst>
            <a:ext uri="{909E8E84-426E-40DD-AFC4-6F175D3DCCD1}">
              <a14:hiddenFill xmlns:a14="http://schemas.microsoft.com/office/drawing/2010/main">
                <a:solidFill>
                  <a:srgbClr val="FFFFFF"/>
                </a:solidFill>
              </a14:hiddenFill>
            </a:ext>
          </a:extLst>
        </p:spPr>
      </p:pic>
      <p:pic>
        <p:nvPicPr>
          <p:cNvPr id="18" name="Рисунок 17">
            <a:extLst>
              <a:ext uri="{FF2B5EF4-FFF2-40B4-BE49-F238E27FC236}">
                <a16:creationId xmlns:a16="http://schemas.microsoft.com/office/drawing/2014/main" id="{DC5FC871-3DF7-DD0B-6CD0-4C02C3B244B6}"/>
              </a:ext>
            </a:extLst>
          </p:cNvPr>
          <p:cNvPicPr>
            <a:picLocks noChangeAspect="1"/>
          </p:cNvPicPr>
          <p:nvPr/>
        </p:nvPicPr>
        <p:blipFill>
          <a:blip r:embed="rId5"/>
          <a:stretch>
            <a:fillRect/>
          </a:stretch>
        </p:blipFill>
        <p:spPr>
          <a:xfrm>
            <a:off x="6871312" y="1413855"/>
            <a:ext cx="1609451" cy="2145935"/>
          </a:xfrm>
          <a:prstGeom prst="rect">
            <a:avLst/>
          </a:prstGeom>
        </p:spPr>
      </p:pic>
      <p:sp>
        <p:nvSpPr>
          <p:cNvPr id="5" name="Номер слайда 3">
            <a:extLst>
              <a:ext uri="{FF2B5EF4-FFF2-40B4-BE49-F238E27FC236}">
                <a16:creationId xmlns:a16="http://schemas.microsoft.com/office/drawing/2014/main" id="{57CE61E6-F7DB-6CF5-A02A-52DCE54AA434}"/>
              </a:ext>
            </a:extLst>
          </p:cNvPr>
          <p:cNvSpPr>
            <a:spLocks noGrp="1"/>
          </p:cNvSpPr>
          <p:nvPr>
            <p:ph type="sldNum" sz="quarter" idx="12"/>
          </p:nvPr>
        </p:nvSpPr>
        <p:spPr>
          <a:xfrm>
            <a:off x="8472458" y="4663217"/>
            <a:ext cx="548700" cy="393600"/>
          </a:xfrm>
        </p:spPr>
        <p:txBody>
          <a:bodyPr/>
          <a:lstStyle/>
          <a:p>
            <a:pPr>
              <a:defRPr/>
            </a:pPr>
            <a:fld id="{DF087BD8-93E2-4ED9-B92B-22E18E5941DD}" type="slidenum">
              <a:rPr lang="ru-RU" smtClean="0"/>
              <a:t>10</a:t>
            </a:fld>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3;p16">
            <a:extLst>
              <a:ext uri="{FF2B5EF4-FFF2-40B4-BE49-F238E27FC236}">
                <a16:creationId xmlns:a16="http://schemas.microsoft.com/office/drawing/2014/main" id="{B53C3662-6FA7-5C5C-1E12-44C3776CE72D}"/>
              </a:ext>
            </a:extLst>
          </p:cNvPr>
          <p:cNvSpPr txBox="1">
            <a:spLocks/>
          </p:cNvSpPr>
          <p:nvPr/>
        </p:nvSpPr>
        <p:spPr>
          <a:xfrm>
            <a:off x="311700" y="445025"/>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ru-RU" b="1" dirty="0">
                <a:gradFill flip="none" rotWithShape="1">
                  <a:gsLst>
                    <a:gs pos="0">
                      <a:srgbClr val="F21C49"/>
                    </a:gs>
                    <a:gs pos="47000">
                      <a:srgbClr val="F4604B"/>
                    </a:gs>
                    <a:gs pos="100000">
                      <a:srgbClr val="F69F4D"/>
                    </a:gs>
                  </a:gsLst>
                  <a:lin ang="0" scaled="1"/>
                  <a:tileRect/>
                </a:gradFill>
                <a:latin typeface="Tahoma" panose="020B0604030504040204" pitchFamily="34" charset="0"/>
                <a:ea typeface="Tahoma" panose="020B0604030504040204" pitchFamily="34" charset="0"/>
                <a:cs typeface="Tahoma" panose="020B0604030504040204" pitchFamily="34" charset="0"/>
              </a:rPr>
              <a:t>Дорожная карта</a:t>
            </a:r>
            <a:endParaRPr lang="ru-RU" dirty="0"/>
          </a:p>
        </p:txBody>
      </p:sp>
      <p:pic>
        <p:nvPicPr>
          <p:cNvPr id="8" name="Рисунок 7">
            <a:extLst>
              <a:ext uri="{FF2B5EF4-FFF2-40B4-BE49-F238E27FC236}">
                <a16:creationId xmlns:a16="http://schemas.microsoft.com/office/drawing/2014/main" id="{A60B8DB8-E543-80F8-A3ED-1E9E6899D0A4}"/>
              </a:ext>
            </a:extLst>
          </p:cNvPr>
          <p:cNvPicPr>
            <a:picLocks noChangeAspect="1"/>
          </p:cNvPicPr>
          <p:nvPr/>
        </p:nvPicPr>
        <p:blipFill rotWithShape="1">
          <a:blip r:embed="rId2"/>
          <a:srcRect l="2555" t="3593" r="26423" b="34633"/>
          <a:stretch/>
        </p:blipFill>
        <p:spPr>
          <a:xfrm>
            <a:off x="948441" y="1260951"/>
            <a:ext cx="6494242" cy="3177406"/>
          </a:xfrm>
          <a:prstGeom prst="rect">
            <a:avLst/>
          </a:prstGeom>
        </p:spPr>
      </p:pic>
      <p:sp>
        <p:nvSpPr>
          <p:cNvPr id="9" name="Номер слайда 3">
            <a:extLst>
              <a:ext uri="{FF2B5EF4-FFF2-40B4-BE49-F238E27FC236}">
                <a16:creationId xmlns:a16="http://schemas.microsoft.com/office/drawing/2014/main" id="{D30193C3-1004-3E43-0AA6-EAF9F6972579}"/>
              </a:ext>
            </a:extLst>
          </p:cNvPr>
          <p:cNvSpPr>
            <a:spLocks noGrp="1"/>
          </p:cNvSpPr>
          <p:nvPr>
            <p:ph type="sldNum" sz="quarter" idx="12"/>
          </p:nvPr>
        </p:nvSpPr>
        <p:spPr>
          <a:xfrm>
            <a:off x="8472458" y="4663217"/>
            <a:ext cx="548700" cy="393600"/>
          </a:xfrm>
        </p:spPr>
        <p:txBody>
          <a:bodyPr/>
          <a:lstStyle/>
          <a:p>
            <a:pPr>
              <a:defRPr/>
            </a:pPr>
            <a:fld id="{DF087BD8-93E2-4ED9-B92B-22E18E5941DD}" type="slidenum">
              <a:rPr lang="ru-RU" smtClean="0"/>
              <a:t>11</a:t>
            </a:fld>
            <a:endParaRPr lang="ru-RU" dirty="0"/>
          </a:p>
        </p:txBody>
      </p:sp>
      <p:pic>
        <p:nvPicPr>
          <p:cNvPr id="3" name="Рисунок 2">
            <a:extLst>
              <a:ext uri="{FF2B5EF4-FFF2-40B4-BE49-F238E27FC236}">
                <a16:creationId xmlns:a16="http://schemas.microsoft.com/office/drawing/2014/main" id="{7A7F3C41-01AB-373B-F1F6-708A1EB1E08E}"/>
              </a:ext>
            </a:extLst>
          </p:cNvPr>
          <p:cNvPicPr>
            <a:picLocks noChangeAspect="1"/>
          </p:cNvPicPr>
          <p:nvPr/>
        </p:nvPicPr>
        <p:blipFill>
          <a:blip r:embed="rId3"/>
          <a:stretch>
            <a:fillRect/>
          </a:stretch>
        </p:blipFill>
        <p:spPr>
          <a:xfrm>
            <a:off x="7223840" y="-25110"/>
            <a:ext cx="1920160" cy="1286061"/>
          </a:xfrm>
          <a:prstGeom prst="rect">
            <a:avLst/>
          </a:prstGeom>
        </p:spPr>
      </p:pic>
    </p:spTree>
    <p:extLst>
      <p:ext uri="{BB962C8B-B14F-4D97-AF65-F5344CB8AC3E}">
        <p14:creationId xmlns:p14="http://schemas.microsoft.com/office/powerpoint/2010/main" val="174974407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22600</TotalTime>
  <Words>1574</Words>
  <Application>Microsoft Office PowerPoint</Application>
  <PresentationFormat>Экран (16:9)</PresentationFormat>
  <Paragraphs>145</Paragraphs>
  <Slides>11</Slides>
  <Notes>6</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11</vt:i4>
      </vt:variant>
    </vt:vector>
  </HeadingPairs>
  <TitlesOfParts>
    <vt:vector size="15" baseType="lpstr">
      <vt:lpstr>Tahoma</vt:lpstr>
      <vt:lpstr>Arial</vt:lpstr>
      <vt:lpstr>Nunito</vt:lpstr>
      <vt:lpstr>Simple Light</vt:lpstr>
      <vt:lpstr>Driver’s Security</vt:lpstr>
      <vt:lpstr> Актуальность</vt:lpstr>
      <vt:lpstr> Пользователь и проблема</vt:lpstr>
      <vt:lpstr> Как уже решается проблема</vt:lpstr>
      <vt:lpstr>Презентация PowerPoint</vt:lpstr>
      <vt:lpstr>Решение</vt:lpstr>
      <vt:lpstr>Рынок</vt:lpstr>
      <vt:lpstr>Расчет MVP</vt:lpstr>
      <vt:lpstr> Бизнес-модель</vt:lpstr>
      <vt:lpstr>Команда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Скопируйте этот шаблон</dc:title>
  <dc:creator>Михаил Виницкий</dc:creator>
  <cp:lastModifiedBy>Михаил Виницкий</cp:lastModifiedBy>
  <cp:revision>26</cp:revision>
  <dcterms:modified xsi:type="dcterms:W3CDTF">2023-11-21T16:03:27Z</dcterms:modified>
</cp:coreProperties>
</file>