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7" r:id="rId5"/>
    <p:sldId id="258" r:id="rId6"/>
    <p:sldId id="270" r:id="rId7"/>
    <p:sldId id="271" r:id="rId8"/>
    <p:sldId id="272" r:id="rId9"/>
    <p:sldId id="276" r:id="rId10"/>
    <p:sldId id="275" r:id="rId11"/>
    <p:sldId id="267" r:id="rId12"/>
    <p:sldId id="268" r:id="rId13"/>
    <p:sldId id="274"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70C"/>
    <a:srgbClr val="FFB13A"/>
    <a:srgbClr val="EAECEE"/>
    <a:srgbClr val="F881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BC81E7-1403-48AB-895D-E63DB4459541}" v="506" dt="2023-12-04T06:49:59.279"/>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95226" autoAdjust="0"/>
  </p:normalViewPr>
  <p:slideViewPr>
    <p:cSldViewPr snapToGrid="0">
      <p:cViewPr varScale="1">
        <p:scale>
          <a:sx n="82" d="100"/>
          <a:sy n="82" d="100"/>
        </p:scale>
        <p:origin x="1190"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41E44-CBEE-470C-A321-4F5B6208B90A}" type="datetimeFigureOut">
              <a:rPr lang="en-US" smtClean="0"/>
              <a:t>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D77ACA-73C7-4870-A580-EFD16CDAF52B}" type="slidenum">
              <a:rPr lang="en-US" smtClean="0"/>
              <a:t>‹#›</a:t>
            </a:fld>
            <a:endParaRPr lang="en-US"/>
          </a:p>
        </p:txBody>
      </p:sp>
    </p:spTree>
    <p:extLst>
      <p:ext uri="{BB962C8B-B14F-4D97-AF65-F5344CB8AC3E}">
        <p14:creationId xmlns:p14="http://schemas.microsoft.com/office/powerpoint/2010/main" val="311108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5F63-BCE6-6B53-E2E9-F9EE3A79A7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AFAA99-1D1C-B39E-D053-4E1A4B253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51BBA1-0555-9217-F46D-00C701EB67C4}"/>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EB7C2CD9-7148-4FBB-6E1A-CC3454C57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628A7-64EB-F3DE-369C-8A0219DDF0B2}"/>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3120144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24A8-DD3C-1B67-0B74-3A88A5377B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DDCF2C-5AC9-5514-66AF-6EB7F93912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07A43-38DC-269D-E8EA-CE5B95A281AA}"/>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2D4CCB3B-B478-DC6D-8FA5-CAB6FBDEB5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1529C-BC3D-9566-0EB8-85B71B16241D}"/>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248507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E3F56-72AE-9C6E-09B0-6FA805831B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3C4D73-81DF-BFAA-30EA-B8A31D9F3D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0DEED7-2B7D-B814-5469-8530A61466FE}"/>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6ECE3AF0-4E0B-FD31-3414-12E906EE1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9835D0-FAE1-657E-6C8E-1DC0C753E367}"/>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2876835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5A10-2C1B-19C4-35BC-25ABBE14E0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BD9B3-384B-D7DC-C0EC-DDEADADFC0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513BDB-BA1E-1627-427B-250740A4DF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8E052B-52EC-D534-3A97-2E35CD9F9E59}"/>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6" name="Footer Placeholder 5">
            <a:extLst>
              <a:ext uri="{FF2B5EF4-FFF2-40B4-BE49-F238E27FC236}">
                <a16:creationId xmlns:a16="http://schemas.microsoft.com/office/drawing/2014/main" id="{50180C48-8320-82D8-6245-451D7E9DB5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DDCF19-0684-2E87-0FED-94BF697D8E22}"/>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1279563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D348-2D8E-9F3C-7E79-741097E978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4F1D29-0C34-1D5D-8106-78A2789CC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7C8215-D517-D428-90F5-6175A7D7C7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215983-3273-9F0F-B79D-3999F23A4C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1BA77F-6E3C-74B6-9BAF-0ACCC0B64B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EB61E3-284B-3F2A-8648-DF29EF35A6E0}"/>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8" name="Footer Placeholder 7">
            <a:extLst>
              <a:ext uri="{FF2B5EF4-FFF2-40B4-BE49-F238E27FC236}">
                <a16:creationId xmlns:a16="http://schemas.microsoft.com/office/drawing/2014/main" id="{0B567314-6B73-090C-E554-869B266EA0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5FF4C8-B074-EDED-E2AE-502BB0562E2B}"/>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1885493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A96C7-09A1-8376-AE65-F396E40F19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751494-2CA2-CDEE-486F-28F4AC5716F3}"/>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4" name="Footer Placeholder 3">
            <a:extLst>
              <a:ext uri="{FF2B5EF4-FFF2-40B4-BE49-F238E27FC236}">
                <a16:creationId xmlns:a16="http://schemas.microsoft.com/office/drawing/2014/main" id="{5CE53D3D-4799-8D96-C5A8-D713825824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94FF1F-5497-78F3-D89D-938797A7702F}"/>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89848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DEF595-2207-5C18-388A-FB305330C55E}"/>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3" name="Footer Placeholder 2">
            <a:extLst>
              <a:ext uri="{FF2B5EF4-FFF2-40B4-BE49-F238E27FC236}">
                <a16:creationId xmlns:a16="http://schemas.microsoft.com/office/drawing/2014/main" id="{294B069F-4245-F94E-00E0-493B068E91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14554F-388D-50CC-68D0-F0526A1B8CE0}"/>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3858420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62EB-FEB0-E6EF-CA6B-DB4C36516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BA0EDE-565F-03A0-8A79-FD4410C550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65C963-DD88-1B92-B20E-E071533ED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0771AC-63CA-1437-DAFA-BC028A81314A}"/>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6" name="Footer Placeholder 5">
            <a:extLst>
              <a:ext uri="{FF2B5EF4-FFF2-40B4-BE49-F238E27FC236}">
                <a16:creationId xmlns:a16="http://schemas.microsoft.com/office/drawing/2014/main" id="{2F455675-2E55-FB29-E382-2D5C22380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2B2D44-1F56-1D1B-EE58-FA94B4AB83BB}"/>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3024718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47B2D-A42A-5769-D14E-A963B681CD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661714-8A68-4495-F3A6-DCB40DCA5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26C7B3-7D39-5E85-4C29-61A16535A8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9B4D72-78CE-26D3-4A67-A9D37E13A85C}"/>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6" name="Footer Placeholder 5">
            <a:extLst>
              <a:ext uri="{FF2B5EF4-FFF2-40B4-BE49-F238E27FC236}">
                <a16:creationId xmlns:a16="http://schemas.microsoft.com/office/drawing/2014/main" id="{EBBC5A2D-604E-C8B5-4BA5-286BC9C10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E9A6CB-AA2A-3BE6-9867-EB3F0B9B6E93}"/>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200211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D439-271B-8B4D-1EB3-389D6D7E7D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71F5B8-0FA3-8A44-F36E-2514427CC9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9CB59-AF16-96DC-B29E-84DB5CA4481F}"/>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F3CE7CA4-1B67-DF65-E2E3-8C57D9E7D0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BD63-4724-8EAD-5622-13432046F379}"/>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1749381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F833A6-C7F2-5E6A-5D14-4D881726B1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5F1FC-5900-C80B-4A0B-BB63CC9151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4FAFA-A97E-31C3-ECFA-08B4531E729D}"/>
              </a:ext>
            </a:extLst>
          </p:cNvPr>
          <p:cNvSpPr>
            <a:spLocks noGrp="1"/>
          </p:cNvSpPr>
          <p:nvPr>
            <p:ph type="dt" sz="half" idx="10"/>
          </p:nvPr>
        </p:nvSpPr>
        <p:spPr/>
        <p:txBody>
          <a:body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0AFF5EA4-C797-4C75-3CE2-E830A0951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6A10B-EDD6-E977-AB33-B5101E36C418}"/>
              </a:ext>
            </a:extLst>
          </p:cNvPr>
          <p:cNvSpPr>
            <a:spLocks noGrp="1"/>
          </p:cNvSpPr>
          <p:nvPr>
            <p:ph type="sldNum" sz="quarter" idx="12"/>
          </p:nvPr>
        </p:nvSpPr>
        <p:spPr/>
        <p:txBody>
          <a:bodyPr/>
          <a:lstStyle/>
          <a:p>
            <a:fld id="{E08F102E-0231-4AB3-A5B9-A43093585AD3}" type="slidenum">
              <a:rPr lang="en-US" smtClean="0"/>
              <a:t>‹#›</a:t>
            </a:fld>
            <a:endParaRPr lang="en-US"/>
          </a:p>
        </p:txBody>
      </p:sp>
    </p:spTree>
    <p:extLst>
      <p:ext uri="{BB962C8B-B14F-4D97-AF65-F5344CB8AC3E}">
        <p14:creationId xmlns:p14="http://schemas.microsoft.com/office/powerpoint/2010/main" val="297715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B662A9-1596-6A12-F5E1-9F9F6E5EA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6475F6-D3BB-FAE8-FD21-1A7722D636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27FF4A-1B84-9513-7791-1D00F7716E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5FD80-40F2-44DB-95A3-347FD1155EE8}" type="datetimeFigureOut">
              <a:rPr lang="en-US" smtClean="0"/>
              <a:t>12/8/2023</a:t>
            </a:fld>
            <a:endParaRPr lang="en-US"/>
          </a:p>
        </p:txBody>
      </p:sp>
      <p:sp>
        <p:nvSpPr>
          <p:cNvPr id="5" name="Footer Placeholder 4">
            <a:extLst>
              <a:ext uri="{FF2B5EF4-FFF2-40B4-BE49-F238E27FC236}">
                <a16:creationId xmlns:a16="http://schemas.microsoft.com/office/drawing/2014/main" id="{7B4851F4-07E3-2680-087C-4F93E1835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C1285D-A0F3-9A02-ADCC-2B2B4B16A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F102E-0231-4AB3-A5B9-A43093585AD3}" type="slidenum">
              <a:rPr lang="en-US" smtClean="0"/>
              <a:t>‹#›</a:t>
            </a:fld>
            <a:endParaRPr lang="en-US"/>
          </a:p>
        </p:txBody>
      </p:sp>
    </p:spTree>
    <p:extLst>
      <p:ext uri="{BB962C8B-B14F-4D97-AF65-F5344CB8AC3E}">
        <p14:creationId xmlns:p14="http://schemas.microsoft.com/office/powerpoint/2010/main" val="2215351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5.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19.jp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2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22.png"/><Relationship Id="rId9" Type="http://schemas.openxmlformats.org/officeDocument/2006/relationships/image" Target="../media/image6.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E50589-3AB1-AD19-42DD-7560561C817A}"/>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37630" y="-4539"/>
            <a:ext cx="12192000" cy="6858000"/>
          </a:xfrm>
          <a:prstGeom prst="rect">
            <a:avLst/>
          </a:prstGeom>
        </p:spPr>
      </p:pic>
      <p:pic>
        <p:nvPicPr>
          <p:cNvPr id="5" name="Picture 4">
            <a:extLst>
              <a:ext uri="{FF2B5EF4-FFF2-40B4-BE49-F238E27FC236}">
                <a16:creationId xmlns:a16="http://schemas.microsoft.com/office/drawing/2014/main" id="{EA2779C1-40CF-25CD-AA49-F217A6AB003D}"/>
              </a:ext>
            </a:extLst>
          </p:cNvPr>
          <p:cNvPicPr>
            <a:picLocks noChangeAspect="1"/>
          </p:cNvPicPr>
          <p:nvPr/>
        </p:nvPicPr>
        <p:blipFill rotWithShape="1">
          <a:blip r:embed="rId3">
            <a:extLst>
              <a:ext uri="{28A0092B-C50C-407E-A947-70E740481C1C}">
                <a14:useLocalDpi xmlns:a14="http://schemas.microsoft.com/office/drawing/2010/main" val="0"/>
              </a:ext>
            </a:extLst>
          </a:blip>
          <a:srcRect t="68328" b="14589"/>
          <a:stretch/>
        </p:blipFill>
        <p:spPr>
          <a:xfrm>
            <a:off x="269358" y="380032"/>
            <a:ext cx="8857330" cy="1202830"/>
          </a:xfrm>
          <a:prstGeom prst="rect">
            <a:avLst/>
          </a:prstGeom>
        </p:spPr>
      </p:pic>
      <p:pic>
        <p:nvPicPr>
          <p:cNvPr id="8" name="Picture 7">
            <a:extLst>
              <a:ext uri="{FF2B5EF4-FFF2-40B4-BE49-F238E27FC236}">
                <a16:creationId xmlns:a16="http://schemas.microsoft.com/office/drawing/2014/main" id="{7C603BE8-521D-9441-8304-B52F2522B1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634" b="33054"/>
          <a:stretch/>
        </p:blipFill>
        <p:spPr>
          <a:xfrm>
            <a:off x="9173238" y="141204"/>
            <a:ext cx="2910426" cy="1441658"/>
          </a:xfrm>
          <a:prstGeom prst="rect">
            <a:avLst/>
          </a:prstGeom>
        </p:spPr>
      </p:pic>
      <p:grpSp>
        <p:nvGrpSpPr>
          <p:cNvPr id="25" name="Group 24">
            <a:extLst>
              <a:ext uri="{FF2B5EF4-FFF2-40B4-BE49-F238E27FC236}">
                <a16:creationId xmlns:a16="http://schemas.microsoft.com/office/drawing/2014/main" id="{5382C944-9ED3-71BC-374D-698719F38E70}"/>
              </a:ext>
            </a:extLst>
          </p:cNvPr>
          <p:cNvGrpSpPr/>
          <p:nvPr/>
        </p:nvGrpSpPr>
        <p:grpSpPr>
          <a:xfrm>
            <a:off x="345558" y="5589503"/>
            <a:ext cx="11500883" cy="1165393"/>
            <a:chOff x="444374" y="5530417"/>
            <a:chExt cx="10767337" cy="1091062"/>
          </a:xfrm>
        </p:grpSpPr>
        <p:pic>
          <p:nvPicPr>
            <p:cNvPr id="3" name="Picture 2">
              <a:extLst>
                <a:ext uri="{FF2B5EF4-FFF2-40B4-BE49-F238E27FC236}">
                  <a16:creationId xmlns:a16="http://schemas.microsoft.com/office/drawing/2014/main" id="{28718D00-9BA6-82E6-364E-6E7E681A52D0}"/>
                </a:ext>
              </a:extLst>
            </p:cNvPr>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r="60945"/>
            <a:stretch/>
          </p:blipFill>
          <p:spPr>
            <a:xfrm>
              <a:off x="3967268" y="5530417"/>
              <a:ext cx="805988" cy="1031867"/>
            </a:xfrm>
            <a:prstGeom prst="rect">
              <a:avLst/>
            </a:prstGeom>
          </p:spPr>
        </p:pic>
        <p:pic>
          <p:nvPicPr>
            <p:cNvPr id="7" name="Picture 6">
              <a:extLst>
                <a:ext uri="{FF2B5EF4-FFF2-40B4-BE49-F238E27FC236}">
                  <a16:creationId xmlns:a16="http://schemas.microsoft.com/office/drawing/2014/main" id="{891B7968-0101-BF8D-B727-E391F7D8888C}"/>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603211" y="5653741"/>
              <a:ext cx="1526837" cy="763419"/>
            </a:xfrm>
            <a:prstGeom prst="rect">
              <a:avLst/>
            </a:prstGeom>
          </p:spPr>
        </p:pic>
        <p:pic>
          <p:nvPicPr>
            <p:cNvPr id="10" name="Picture 9">
              <a:extLst>
                <a:ext uri="{FF2B5EF4-FFF2-40B4-BE49-F238E27FC236}">
                  <a16:creationId xmlns:a16="http://schemas.microsoft.com/office/drawing/2014/main" id="{CD8D8680-67F5-8094-5AC6-761307DA5C06}"/>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98995" y="5610802"/>
              <a:ext cx="1612716" cy="806358"/>
            </a:xfrm>
            <a:prstGeom prst="rect">
              <a:avLst/>
            </a:prstGeom>
          </p:spPr>
        </p:pic>
        <p:pic>
          <p:nvPicPr>
            <p:cNvPr id="12" name="Picture 11">
              <a:extLst>
                <a:ext uri="{FF2B5EF4-FFF2-40B4-BE49-F238E27FC236}">
                  <a16:creationId xmlns:a16="http://schemas.microsoft.com/office/drawing/2014/main" id="{F7C9FC11-8343-43BE-F9AB-37508D25402B}"/>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4374" y="5613352"/>
              <a:ext cx="1944914" cy="972457"/>
            </a:xfrm>
            <a:prstGeom prst="rect">
              <a:avLst/>
            </a:prstGeom>
          </p:spPr>
        </p:pic>
        <p:pic>
          <p:nvPicPr>
            <p:cNvPr id="14" name="Picture 13">
              <a:extLst>
                <a:ext uri="{FF2B5EF4-FFF2-40B4-BE49-F238E27FC236}">
                  <a16:creationId xmlns:a16="http://schemas.microsoft.com/office/drawing/2014/main" id="{7E12A639-400F-623D-C001-0D1BE6018DBC}"/>
                </a:ext>
              </a:extLst>
            </p:cNvPr>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104789" y="5649022"/>
              <a:ext cx="1944914" cy="972457"/>
            </a:xfrm>
            <a:prstGeom prst="rect">
              <a:avLst/>
            </a:prstGeom>
          </p:spPr>
        </p:pic>
        <p:pic>
          <p:nvPicPr>
            <p:cNvPr id="16" name="Picture 15">
              <a:extLst>
                <a:ext uri="{FF2B5EF4-FFF2-40B4-BE49-F238E27FC236}">
                  <a16:creationId xmlns:a16="http://schemas.microsoft.com/office/drawing/2014/main" id="{EC83FEF3-7B76-E496-2EED-420278876BF9}"/>
                </a:ext>
              </a:extLst>
            </p:cNvPr>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04114" y="5632271"/>
              <a:ext cx="1612716" cy="806358"/>
            </a:xfrm>
            <a:prstGeom prst="rect">
              <a:avLst/>
            </a:prstGeom>
          </p:spPr>
        </p:pic>
        <p:pic>
          <p:nvPicPr>
            <p:cNvPr id="18" name="Picture 17">
              <a:extLst>
                <a:ext uri="{FF2B5EF4-FFF2-40B4-BE49-F238E27FC236}">
                  <a16:creationId xmlns:a16="http://schemas.microsoft.com/office/drawing/2014/main" id="{44D5BA61-7978-BF33-F4B3-D29D625060E2}"/>
                </a:ext>
              </a:extLst>
            </p:cNvPr>
            <p:cNvPicPr>
              <a:picLocks noChangeAspect="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571589" y="5666857"/>
              <a:ext cx="1647374" cy="823687"/>
            </a:xfrm>
            <a:prstGeom prst="rect">
              <a:avLst/>
            </a:prstGeom>
          </p:spPr>
        </p:pic>
        <p:pic>
          <p:nvPicPr>
            <p:cNvPr id="20" name="Picture 19">
              <a:extLst>
                <a:ext uri="{FF2B5EF4-FFF2-40B4-BE49-F238E27FC236}">
                  <a16:creationId xmlns:a16="http://schemas.microsoft.com/office/drawing/2014/main" id="{15FECDED-45DA-3FDA-3F74-E0F3CBE0FEAE}"/>
                </a:ext>
              </a:extLst>
            </p:cNvPr>
            <p:cNvPicPr>
              <a:picLocks noChangeAspect="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22394" y="5792940"/>
              <a:ext cx="948802" cy="468927"/>
            </a:xfrm>
            <a:prstGeom prst="rect">
              <a:avLst/>
            </a:prstGeom>
          </p:spPr>
        </p:pic>
      </p:grpSp>
      <p:sp>
        <p:nvSpPr>
          <p:cNvPr id="2" name="Прямоугольник 1">
            <a:extLst>
              <a:ext uri="{FF2B5EF4-FFF2-40B4-BE49-F238E27FC236}">
                <a16:creationId xmlns:a16="http://schemas.microsoft.com/office/drawing/2014/main" id="{009345CF-99EE-4910-1F77-081EF9BFB172}"/>
              </a:ext>
            </a:extLst>
          </p:cNvPr>
          <p:cNvSpPr/>
          <p:nvPr/>
        </p:nvSpPr>
        <p:spPr>
          <a:xfrm>
            <a:off x="284794" y="2222564"/>
            <a:ext cx="5881123" cy="3539430"/>
          </a:xfrm>
          <a:prstGeom prst="rect">
            <a:avLst/>
          </a:prstGeom>
        </p:spPr>
        <p:txBody>
          <a:bodyPr wrap="square">
            <a:spAutoFit/>
          </a:bodyPr>
          <a:lstStyle/>
          <a:p>
            <a:pPr algn="r"/>
            <a:r>
              <a:rPr lang="ru-RU" altLang="ru-RU" sz="32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 </a:t>
            </a: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Быстрая Злата Александровна</a:t>
            </a:r>
          </a:p>
          <a:p>
            <a:pPr algn="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Лидер</a:t>
            </a:r>
          </a:p>
          <a:p>
            <a:pPr algn="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Менеджер, </a:t>
            </a:r>
            <a:r>
              <a:rPr lang="ru-RU" altLang="ru-RU" sz="2800" dirty="0" err="1">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спикер,аналитик</a:t>
            </a: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 данных, тестировщик, мастер презентации, модератор</a:t>
            </a:r>
          </a:p>
          <a:p>
            <a:pPr algn="r"/>
            <a:r>
              <a:rPr lang="en-US"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bystraia@sfedu.ru</a:t>
            </a: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a:t>
            </a:r>
            <a:r>
              <a:rPr lang="en-US"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89085042172</a:t>
            </a:r>
            <a:r>
              <a:rPr lang="ru-RU" altLang="ru-RU" sz="28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rPr>
              <a:t>  </a:t>
            </a:r>
          </a:p>
          <a:p>
            <a:pPr algn="r"/>
            <a:endParaRPr lang="ru-RU" altLang="ru-RU" sz="32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endParaRPr>
          </a:p>
          <a:p>
            <a:pPr algn="r"/>
            <a:endParaRPr lang="en-US" altLang="ru-RU" sz="2000" dirty="0">
              <a:ln w="0"/>
              <a:solidFill>
                <a:schemeClr val="accent1"/>
              </a:solidFill>
              <a:effectLst>
                <a:outerShdw blurRad="38100" dist="25400" dir="5400000" algn="ctr" rotWithShape="0">
                  <a:srgbClr val="6E747A">
                    <a:alpha val="43000"/>
                  </a:srgbClr>
                </a:outerShdw>
              </a:effectLst>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B808BB74-A857-59A7-4186-89FFA97A4239}"/>
              </a:ext>
            </a:extLst>
          </p:cNvPr>
          <p:cNvSpPr txBox="1"/>
          <p:nvPr/>
        </p:nvSpPr>
        <p:spPr>
          <a:xfrm>
            <a:off x="6513553" y="2990326"/>
            <a:ext cx="5540271" cy="1323439"/>
          </a:xfrm>
          <a:prstGeom prst="rect">
            <a:avLst/>
          </a:prstGeom>
          <a:noFill/>
        </p:spPr>
        <p:txBody>
          <a:bodyPr wrap="square" lIns="91440" tIns="45720" rIns="91440" bIns="45720" anchor="t">
            <a:spAutoFit/>
          </a:bodyPr>
          <a:lstStyle/>
          <a:p>
            <a:r>
              <a:rPr lang="en-US" sz="2000" dirty="0">
                <a:ln w="0"/>
                <a:solidFill>
                  <a:schemeClr val="accent1"/>
                </a:solidFill>
                <a:effectLst>
                  <a:outerShdw blurRad="38100" dist="25400" dir="5400000" algn="ctr" rotWithShape="0">
                    <a:srgbClr val="6E747A">
                      <a:alpha val="43000"/>
                    </a:srgbClr>
                  </a:outerShdw>
                </a:effectLst>
                <a:latin typeface="Lato"/>
                <a:ea typeface="Lato"/>
                <a:cs typeface="Lato"/>
              </a:rPr>
              <a:t>BAS23</a:t>
            </a:r>
            <a:r>
              <a:rPr lang="ru-RU" sz="2000" dirty="0">
                <a:ln w="0"/>
                <a:solidFill>
                  <a:schemeClr val="accent1"/>
                </a:solidFill>
                <a:effectLst>
                  <a:outerShdw blurRad="38100" dist="25400" dir="5400000" algn="ctr" rotWithShape="0">
                    <a:srgbClr val="6E747A">
                      <a:alpha val="43000"/>
                    </a:srgbClr>
                  </a:outerShdw>
                </a:effectLst>
                <a:latin typeface="Lato"/>
                <a:ea typeface="Lato"/>
                <a:cs typeface="Lato"/>
              </a:rPr>
              <a:t>Разработка интеллектуальной системы детектирования и противодействия БПЛА для объектов критической информационной инфраструктуры</a:t>
            </a:r>
            <a:endParaRPr lang="en-US" sz="2000" dirty="0">
              <a:solidFill>
                <a:schemeClr val="accent1"/>
              </a:solidFill>
              <a:latin typeface="Lato"/>
              <a:ea typeface="Lato"/>
              <a:cs typeface="Lato"/>
            </a:endParaRPr>
          </a:p>
        </p:txBody>
      </p:sp>
    </p:spTree>
    <p:extLst>
      <p:ext uri="{BB962C8B-B14F-4D97-AF65-F5344CB8AC3E}">
        <p14:creationId xmlns:p14="http://schemas.microsoft.com/office/powerpoint/2010/main" val="322295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2</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6" y="495924"/>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Целевая аудитория</a:t>
            </a:r>
            <a:endParaRPr lang="en-US" dirty="0">
              <a:solidFill>
                <a:srgbClr val="F88101"/>
              </a:solidFill>
              <a:latin typeface="Arial Black" panose="020B0A040201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2647A3C-0B54-0DC9-8FA3-5E86FFA9E4E1}"/>
              </a:ext>
            </a:extLst>
          </p:cNvPr>
          <p:cNvSpPr txBox="1"/>
          <p:nvPr/>
        </p:nvSpPr>
        <p:spPr>
          <a:xfrm>
            <a:off x="733195" y="1873015"/>
            <a:ext cx="5999139" cy="2554545"/>
          </a:xfrm>
          <a:prstGeom prst="rect">
            <a:avLst/>
          </a:prstGeom>
          <a:noFill/>
        </p:spPr>
        <p:txBody>
          <a:bodyPr wrap="square">
            <a:spAutoFit/>
          </a:bodyPr>
          <a:lstStyle/>
          <a:p>
            <a:r>
              <a:rPr lang="ru-RU" sz="2000" b="1" dirty="0">
                <a:solidFill>
                  <a:schemeClr val="tx1">
                    <a:lumMod val="75000"/>
                    <a:lumOff val="25000"/>
                  </a:schemeClr>
                </a:solidFill>
                <a:latin typeface="Times New Roman" panose="02020603050405020304" pitchFamily="18" charset="0"/>
                <a:cs typeface="Times New Roman" panose="02020603050405020304" pitchFamily="18" charset="0"/>
              </a:rPr>
              <a:t>Потенциальные потребители продукта являются частные и государственные учреждения, в особенности </a:t>
            </a:r>
            <a:r>
              <a:rPr lang="ru-RU" sz="2000" b="1" dirty="0" err="1">
                <a:solidFill>
                  <a:schemeClr val="tx1">
                    <a:lumMod val="75000"/>
                    <a:lumOff val="25000"/>
                  </a:schemeClr>
                </a:solidFill>
                <a:latin typeface="Times New Roman" panose="02020603050405020304" pitchFamily="18" charset="0"/>
                <a:cs typeface="Times New Roman" panose="02020603050405020304" pitchFamily="18" charset="0"/>
              </a:rPr>
              <a:t>агропромышленность</a:t>
            </a:r>
            <a:r>
              <a:rPr lang="ru-RU" sz="2000" b="1" dirty="0">
                <a:solidFill>
                  <a:schemeClr val="tx1">
                    <a:lumMod val="75000"/>
                    <a:lumOff val="25000"/>
                  </a:schemeClr>
                </a:solidFill>
                <a:latin typeface="Times New Roman" panose="02020603050405020304" pitchFamily="18" charset="0"/>
                <a:cs typeface="Times New Roman" panose="02020603050405020304" pitchFamily="18" charset="0"/>
              </a:rPr>
              <a:t>, аэропорты, МЧС России.</a:t>
            </a:r>
          </a:p>
          <a:p>
            <a:r>
              <a:rPr lang="ru-RU" sz="2000" b="1" dirty="0">
                <a:solidFill>
                  <a:schemeClr val="tx1">
                    <a:lumMod val="75000"/>
                    <a:lumOff val="25000"/>
                  </a:schemeClr>
                </a:solidFill>
                <a:latin typeface="Times New Roman" panose="02020603050405020304" pitchFamily="18" charset="0"/>
                <a:cs typeface="Times New Roman" panose="02020603050405020304" pitchFamily="18" charset="0"/>
              </a:rPr>
              <a:t>Для распространения продукта будем использовать специализированные выставки, веб-сайты, конференции и рекламу</a:t>
            </a:r>
          </a:p>
          <a:p>
            <a:r>
              <a:rPr lang="ru-RU" sz="2000" b="1" dirty="0">
                <a:solidFill>
                  <a:schemeClr val="tx1">
                    <a:lumMod val="75000"/>
                    <a:lumOff val="25000"/>
                  </a:schemeClr>
                </a:solidFill>
                <a:latin typeface="Times New Roman" panose="02020603050405020304" pitchFamily="18" charset="0"/>
                <a:cs typeface="Times New Roman" panose="02020603050405020304" pitchFamily="18" charset="0"/>
              </a:rPr>
              <a:t>Сектор рынка: </a:t>
            </a:r>
            <a:r>
              <a:rPr lang="en-US" sz="2000" b="1" dirty="0">
                <a:solidFill>
                  <a:schemeClr val="tx1">
                    <a:lumMod val="75000"/>
                    <a:lumOff val="25000"/>
                  </a:schemeClr>
                </a:solidFill>
                <a:latin typeface="Times New Roman" panose="02020603050405020304" pitchFamily="18" charset="0"/>
                <a:cs typeface="Times New Roman" panose="02020603050405020304" pitchFamily="18" charset="0"/>
              </a:rPr>
              <a:t>B2B,B2G</a:t>
            </a:r>
            <a:endParaRPr lang="ru-RU" sz="2000" b="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pic>
        <p:nvPicPr>
          <p:cNvPr id="2050" name="Picture 2">
            <a:extLst>
              <a:ext uri="{FF2B5EF4-FFF2-40B4-BE49-F238E27FC236}">
                <a16:creationId xmlns:a16="http://schemas.microsoft.com/office/drawing/2014/main" id="{954CF88E-2E21-8025-579B-714AEF9E2F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1188" y="1218467"/>
            <a:ext cx="4265439" cy="244111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B8140EA-E527-1B29-4D11-4AFCE7DB5A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0516" y="3744818"/>
            <a:ext cx="2970074" cy="198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11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3</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6" y="495924"/>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Решаемая проблема</a:t>
            </a:r>
            <a:endParaRPr lang="en-US" dirty="0">
              <a:solidFill>
                <a:srgbClr val="F88101"/>
              </a:solidFill>
              <a:latin typeface="Arial Black" panose="020B0A040201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sp>
        <p:nvSpPr>
          <p:cNvPr id="3" name="Прямоугольник: скругленные углы 2">
            <a:extLst>
              <a:ext uri="{FF2B5EF4-FFF2-40B4-BE49-F238E27FC236}">
                <a16:creationId xmlns:a16="http://schemas.microsoft.com/office/drawing/2014/main" id="{6502394E-5D5A-A392-AD45-DD31DDAE8458}"/>
              </a:ext>
            </a:extLst>
          </p:cNvPr>
          <p:cNvSpPr/>
          <p:nvPr/>
        </p:nvSpPr>
        <p:spPr>
          <a:xfrm>
            <a:off x="173052" y="1715035"/>
            <a:ext cx="3219062" cy="104066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400" dirty="0">
                <a:effectLst/>
              </a:rPr>
              <a:t>возможность выявления и классификации БПЛА в радиочастотном диапазоне с повышенной точностью</a:t>
            </a:r>
            <a:endParaRPr lang="ru-RU" sz="1400" dirty="0"/>
          </a:p>
        </p:txBody>
      </p:sp>
      <p:sp>
        <p:nvSpPr>
          <p:cNvPr id="5" name="Прямоугольник: скругленные углы 4">
            <a:extLst>
              <a:ext uri="{FF2B5EF4-FFF2-40B4-BE49-F238E27FC236}">
                <a16:creationId xmlns:a16="http://schemas.microsoft.com/office/drawing/2014/main" id="{27BC5399-3DD7-CF1B-1147-16C5D53E5A43}"/>
              </a:ext>
            </a:extLst>
          </p:cNvPr>
          <p:cNvSpPr/>
          <p:nvPr/>
        </p:nvSpPr>
        <p:spPr>
          <a:xfrm>
            <a:off x="173052" y="3238499"/>
            <a:ext cx="3219062" cy="104066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400" dirty="0">
                <a:effectLst/>
              </a:rPr>
              <a:t>определение функциональных возможностей БПЛА на основе собранной о нем информации</a:t>
            </a:r>
            <a:endParaRPr lang="ru-RU" sz="1400" dirty="0"/>
          </a:p>
        </p:txBody>
      </p:sp>
      <p:sp>
        <p:nvSpPr>
          <p:cNvPr id="6" name="Прямоугольник: скругленные углы 5">
            <a:extLst>
              <a:ext uri="{FF2B5EF4-FFF2-40B4-BE49-F238E27FC236}">
                <a16:creationId xmlns:a16="http://schemas.microsoft.com/office/drawing/2014/main" id="{DD157CD4-172D-580E-649F-246D6D566C91}"/>
              </a:ext>
            </a:extLst>
          </p:cNvPr>
          <p:cNvSpPr/>
          <p:nvPr/>
        </p:nvSpPr>
        <p:spPr>
          <a:xfrm>
            <a:off x="8644873" y="1798983"/>
            <a:ext cx="3458602" cy="18124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400" dirty="0">
                <a:effectLst/>
              </a:rPr>
              <a:t>определение типа сценария для активного противодействия БПЛА позволяющего повысить эффективность системы защиты и безопасность охраняемого объекта критической информационной инфраструктуры</a:t>
            </a:r>
            <a:endParaRPr lang="ru-RU" sz="1400" dirty="0"/>
          </a:p>
        </p:txBody>
      </p:sp>
      <p:sp>
        <p:nvSpPr>
          <p:cNvPr id="7" name="Прямоугольник: скругленные углы 6">
            <a:extLst>
              <a:ext uri="{FF2B5EF4-FFF2-40B4-BE49-F238E27FC236}">
                <a16:creationId xmlns:a16="http://schemas.microsoft.com/office/drawing/2014/main" id="{4FAE6D86-180A-E1B7-61C1-0EB0FFF8C1BA}"/>
              </a:ext>
            </a:extLst>
          </p:cNvPr>
          <p:cNvSpPr/>
          <p:nvPr/>
        </p:nvSpPr>
        <p:spPr>
          <a:xfrm>
            <a:off x="173052" y="4610324"/>
            <a:ext cx="3219062" cy="116236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400" dirty="0">
                <a:effectLst/>
              </a:rPr>
              <a:t>повышенную длительность работы за счет переключения между режимами пассивного ожидания и активного противодействия</a:t>
            </a:r>
            <a:endParaRPr lang="ru-RU" sz="1400" dirty="0"/>
          </a:p>
        </p:txBody>
      </p:sp>
      <p:sp>
        <p:nvSpPr>
          <p:cNvPr id="8" name="Прямоугольник: скругленные углы 7">
            <a:extLst>
              <a:ext uri="{FF2B5EF4-FFF2-40B4-BE49-F238E27FC236}">
                <a16:creationId xmlns:a16="http://schemas.microsoft.com/office/drawing/2014/main" id="{7586F9E8-D432-76A5-195D-2AE911CFE561}"/>
              </a:ext>
            </a:extLst>
          </p:cNvPr>
          <p:cNvSpPr/>
          <p:nvPr/>
        </p:nvSpPr>
        <p:spPr>
          <a:xfrm>
            <a:off x="8560346" y="4461482"/>
            <a:ext cx="3458602" cy="16165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400" dirty="0">
                <a:effectLst/>
              </a:rPr>
              <a:t>возможность интеграции с существующими решениями по противодействию БПЛА с целью повышения эффективности их работы, в частности, для управления системами глушения связи и реализации интеллектуального глушения</a:t>
            </a:r>
            <a:endParaRPr lang="ru-RU" sz="1400" dirty="0"/>
          </a:p>
        </p:txBody>
      </p:sp>
      <p:sp>
        <p:nvSpPr>
          <p:cNvPr id="9" name="TextBox 8">
            <a:extLst>
              <a:ext uri="{FF2B5EF4-FFF2-40B4-BE49-F238E27FC236}">
                <a16:creationId xmlns:a16="http://schemas.microsoft.com/office/drawing/2014/main" id="{5581E858-AB5E-57F8-FDC7-5737198C69C2}"/>
              </a:ext>
            </a:extLst>
          </p:cNvPr>
          <p:cNvSpPr txBox="1"/>
          <p:nvPr/>
        </p:nvSpPr>
        <p:spPr>
          <a:xfrm>
            <a:off x="3547127" y="1616039"/>
            <a:ext cx="5097746" cy="4278094"/>
          </a:xfrm>
          <a:prstGeom prst="rect">
            <a:avLst/>
          </a:prstGeom>
          <a:noFill/>
        </p:spPr>
        <p:txBody>
          <a:bodyPr wrap="square" rtlCol="0">
            <a:spAutoFit/>
          </a:bodyPr>
          <a:lstStyle/>
          <a:p>
            <a:r>
              <a:rPr lang="ru-RU" sz="1600" dirty="0"/>
              <a:t>Указанный продукт позволит решить задачи защиты объектов критической информационной инфраструктуры от БПЛА за счет того, что предлагаемое решение основано на использовании малогабаритных сенсоров, объединенных в сеть, </a:t>
            </a:r>
            <a:r>
              <a:rPr lang="ru-RU" sz="1600" b="1" dirty="0">
                <a:highlight>
                  <a:srgbClr val="FFB13A"/>
                </a:highlight>
              </a:rPr>
              <a:t>что позволит, расположив сенсоры правильным образом, покрыть большие расстояния и обеспечить защиту на всем периметре объекта</a:t>
            </a:r>
            <a:r>
              <a:rPr lang="ru-RU" sz="1600" dirty="0"/>
              <a:t>. За счет применения системы интеллектуального противодействия БПЛА </a:t>
            </a:r>
            <a:r>
              <a:rPr lang="ru-RU" sz="1600" b="1" dirty="0">
                <a:highlight>
                  <a:srgbClr val="FFB13A"/>
                </a:highlight>
              </a:rPr>
              <a:t>планируется решить проблему, связанную с ограничением времени работы систем противодействия БПЛА</a:t>
            </a:r>
            <a:r>
              <a:rPr lang="ru-RU" sz="1600" dirty="0"/>
              <a:t>, так как они вынуждены работать непрерывно на всех радиочастотных диапазонах одновременно. </a:t>
            </a:r>
            <a:r>
              <a:rPr lang="ru-RU" sz="1600" b="1" dirty="0">
                <a:highlight>
                  <a:srgbClr val="FFB13A"/>
                </a:highlight>
              </a:rPr>
              <a:t>Кроме того, на сегодняшний день стоимость систем противодействия БПЛА высокая и для обеспечения защиты всего объекта КИИ необходимо закупить ни одну такую систему.</a:t>
            </a:r>
          </a:p>
        </p:txBody>
      </p:sp>
    </p:spTree>
    <p:extLst>
      <p:ext uri="{BB962C8B-B14F-4D97-AF65-F5344CB8AC3E}">
        <p14:creationId xmlns:p14="http://schemas.microsoft.com/office/powerpoint/2010/main" val="24728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4</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6" y="495924"/>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Основные конкуренты</a:t>
            </a:r>
            <a:endParaRPr lang="en-US" dirty="0">
              <a:solidFill>
                <a:srgbClr val="F88101"/>
              </a:solidFill>
              <a:latin typeface="Arial Black" panose="020B0A040201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2647A3C-0B54-0DC9-8FA3-5E86FFA9E4E1}"/>
              </a:ext>
            </a:extLst>
          </p:cNvPr>
          <p:cNvSpPr txBox="1"/>
          <p:nvPr/>
        </p:nvSpPr>
        <p:spPr>
          <a:xfrm>
            <a:off x="816848" y="1553022"/>
            <a:ext cx="4996792" cy="1077218"/>
          </a:xfrm>
          <a:prstGeom prst="rect">
            <a:avLst/>
          </a:prstGeom>
          <a:noFill/>
        </p:spPr>
        <p:txBody>
          <a:bodyPr wrap="square">
            <a:spAutoFit/>
          </a:bodyPr>
          <a:lstStyle/>
          <a:p>
            <a:r>
              <a:rPr lang="ru-RU" sz="1600" b="1" dirty="0" err="1">
                <a:solidFill>
                  <a:schemeClr val="tx1">
                    <a:lumMod val="75000"/>
                    <a:lumOff val="25000"/>
                  </a:schemeClr>
                </a:solidFill>
                <a:latin typeface="Times New Roman" panose="02020603050405020304" pitchFamily="18" charset="0"/>
                <a:cs typeface="Times New Roman" panose="02020603050405020304" pitchFamily="18" charset="0"/>
              </a:rPr>
              <a:t>RfDSP</a:t>
            </a:r>
            <a:r>
              <a:rPr lang="ru-RU" sz="1600" b="1" dirty="0">
                <a:solidFill>
                  <a:schemeClr val="tx1">
                    <a:lumMod val="75000"/>
                    <a:lumOff val="25000"/>
                  </a:schemeClr>
                </a:solidFill>
                <a:latin typeface="Times New Roman" panose="02020603050405020304" pitchFamily="18" charset="0"/>
                <a:cs typeface="Times New Roman" panose="02020603050405020304" pitchFamily="18" charset="0"/>
              </a:rPr>
              <a:t> Компания предлагает разработку физического уровня протоколов цифровой связи и поставку готовых решений.  Система обнаружения и противодействия беспилотникам. </a:t>
            </a: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grpSp>
        <p:nvGrpSpPr>
          <p:cNvPr id="3" name="Группа 2">
            <a:extLst>
              <a:ext uri="{FF2B5EF4-FFF2-40B4-BE49-F238E27FC236}">
                <a16:creationId xmlns:a16="http://schemas.microsoft.com/office/drawing/2014/main" id="{002804C0-5B21-5F8D-2625-5B5AA416C50D}"/>
              </a:ext>
            </a:extLst>
          </p:cNvPr>
          <p:cNvGrpSpPr/>
          <p:nvPr/>
        </p:nvGrpSpPr>
        <p:grpSpPr>
          <a:xfrm>
            <a:off x="771108" y="1348662"/>
            <a:ext cx="249088" cy="249088"/>
            <a:chOff x="450131" y="1386672"/>
            <a:chExt cx="249088" cy="249088"/>
          </a:xfrm>
        </p:grpSpPr>
        <p:cxnSp>
          <p:nvCxnSpPr>
            <p:cNvPr id="4" name="Прямая соединительная линия 3">
              <a:extLst>
                <a:ext uri="{FF2B5EF4-FFF2-40B4-BE49-F238E27FC236}">
                  <a16:creationId xmlns:a16="http://schemas.microsoft.com/office/drawing/2014/main" id="{D883A1D2-F9A1-78B9-89E2-A679D6D8A71C}"/>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a:extLst>
                <a:ext uri="{FF2B5EF4-FFF2-40B4-BE49-F238E27FC236}">
                  <a16:creationId xmlns:a16="http://schemas.microsoft.com/office/drawing/2014/main" id="{4220F112-232F-28A4-A739-851AC4E4F932}"/>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 name="Группа 5">
            <a:extLst>
              <a:ext uri="{FF2B5EF4-FFF2-40B4-BE49-F238E27FC236}">
                <a16:creationId xmlns:a16="http://schemas.microsoft.com/office/drawing/2014/main" id="{43E75A2E-6029-DBC6-B53D-3B733BC6F745}"/>
              </a:ext>
            </a:extLst>
          </p:cNvPr>
          <p:cNvGrpSpPr/>
          <p:nvPr/>
        </p:nvGrpSpPr>
        <p:grpSpPr>
          <a:xfrm rot="16200000">
            <a:off x="797623" y="2574115"/>
            <a:ext cx="249088" cy="249088"/>
            <a:chOff x="450131" y="1386672"/>
            <a:chExt cx="249088" cy="249088"/>
          </a:xfrm>
        </p:grpSpPr>
        <p:cxnSp>
          <p:nvCxnSpPr>
            <p:cNvPr id="7" name="Прямая соединительная линия 6">
              <a:extLst>
                <a:ext uri="{FF2B5EF4-FFF2-40B4-BE49-F238E27FC236}">
                  <a16:creationId xmlns:a16="http://schemas.microsoft.com/office/drawing/2014/main" id="{91D3718F-64B2-9034-3EC6-6FD150EF170C}"/>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a:extLst>
                <a:ext uri="{FF2B5EF4-FFF2-40B4-BE49-F238E27FC236}">
                  <a16:creationId xmlns:a16="http://schemas.microsoft.com/office/drawing/2014/main" id="{A3823D1C-A2CC-99B7-84E8-BF9F0CD191BA}"/>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Группа 8">
            <a:extLst>
              <a:ext uri="{FF2B5EF4-FFF2-40B4-BE49-F238E27FC236}">
                <a16:creationId xmlns:a16="http://schemas.microsoft.com/office/drawing/2014/main" id="{447A5910-B9C6-A740-0E33-337A9FCFBC68}"/>
              </a:ext>
            </a:extLst>
          </p:cNvPr>
          <p:cNvGrpSpPr/>
          <p:nvPr/>
        </p:nvGrpSpPr>
        <p:grpSpPr>
          <a:xfrm rot="5400000">
            <a:off x="5370987" y="1259419"/>
            <a:ext cx="249088" cy="249088"/>
            <a:chOff x="450131" y="1386672"/>
            <a:chExt cx="249088" cy="249088"/>
          </a:xfrm>
        </p:grpSpPr>
        <p:cxnSp>
          <p:nvCxnSpPr>
            <p:cNvPr id="10" name="Прямая соединительная линия 9">
              <a:extLst>
                <a:ext uri="{FF2B5EF4-FFF2-40B4-BE49-F238E27FC236}">
                  <a16:creationId xmlns:a16="http://schemas.microsoft.com/office/drawing/2014/main" id="{CB881CE8-515B-85EB-EDEF-1F6DDCF07B2E}"/>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CFA25CAD-0536-34CF-90AA-6343FD85F891}"/>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2" name="Группа 11">
            <a:extLst>
              <a:ext uri="{FF2B5EF4-FFF2-40B4-BE49-F238E27FC236}">
                <a16:creationId xmlns:a16="http://schemas.microsoft.com/office/drawing/2014/main" id="{7A909012-DC16-28AE-8348-DEA243576A6A}"/>
              </a:ext>
            </a:extLst>
          </p:cNvPr>
          <p:cNvGrpSpPr/>
          <p:nvPr/>
        </p:nvGrpSpPr>
        <p:grpSpPr>
          <a:xfrm rot="10800000">
            <a:off x="5438578" y="2528716"/>
            <a:ext cx="249088" cy="249088"/>
            <a:chOff x="450131" y="1386672"/>
            <a:chExt cx="249088" cy="249088"/>
          </a:xfrm>
        </p:grpSpPr>
        <p:cxnSp>
          <p:nvCxnSpPr>
            <p:cNvPr id="13" name="Прямая соединительная линия 12">
              <a:extLst>
                <a:ext uri="{FF2B5EF4-FFF2-40B4-BE49-F238E27FC236}">
                  <a16:creationId xmlns:a16="http://schemas.microsoft.com/office/drawing/2014/main" id="{FD9CC607-7D4A-735A-6381-E26BE248DB95}"/>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E4F6E402-E2EA-EE0F-3706-547213985882}"/>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Группа 16">
            <a:extLst>
              <a:ext uri="{FF2B5EF4-FFF2-40B4-BE49-F238E27FC236}">
                <a16:creationId xmlns:a16="http://schemas.microsoft.com/office/drawing/2014/main" id="{C908ABBE-C8EF-106F-CBAC-77F04B7C0413}"/>
              </a:ext>
            </a:extLst>
          </p:cNvPr>
          <p:cNvGrpSpPr/>
          <p:nvPr/>
        </p:nvGrpSpPr>
        <p:grpSpPr>
          <a:xfrm rot="5400000">
            <a:off x="7614887" y="2981730"/>
            <a:ext cx="249088" cy="249088"/>
            <a:chOff x="450131" y="1386672"/>
            <a:chExt cx="249088" cy="249088"/>
          </a:xfrm>
        </p:grpSpPr>
        <p:cxnSp>
          <p:nvCxnSpPr>
            <p:cNvPr id="18" name="Прямая соединительная линия 17">
              <a:extLst>
                <a:ext uri="{FF2B5EF4-FFF2-40B4-BE49-F238E27FC236}">
                  <a16:creationId xmlns:a16="http://schemas.microsoft.com/office/drawing/2014/main" id="{C685452D-D1E6-C7A6-F4EE-34F88B324816}"/>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a:extLst>
                <a:ext uri="{FF2B5EF4-FFF2-40B4-BE49-F238E27FC236}">
                  <a16:creationId xmlns:a16="http://schemas.microsoft.com/office/drawing/2014/main" id="{DC4536E8-65B0-D555-0805-CA4BFC3E650E}"/>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1" name="Группа 20">
            <a:extLst>
              <a:ext uri="{FF2B5EF4-FFF2-40B4-BE49-F238E27FC236}">
                <a16:creationId xmlns:a16="http://schemas.microsoft.com/office/drawing/2014/main" id="{A7C1C1DF-A73F-5E82-F5CD-D7B9D8CA277A}"/>
              </a:ext>
            </a:extLst>
          </p:cNvPr>
          <p:cNvGrpSpPr/>
          <p:nvPr/>
        </p:nvGrpSpPr>
        <p:grpSpPr>
          <a:xfrm>
            <a:off x="4067467" y="3033865"/>
            <a:ext cx="249088" cy="249088"/>
            <a:chOff x="450131" y="1386672"/>
            <a:chExt cx="249088" cy="249088"/>
          </a:xfrm>
        </p:grpSpPr>
        <p:cxnSp>
          <p:nvCxnSpPr>
            <p:cNvPr id="23" name="Прямая соединительная линия 22">
              <a:extLst>
                <a:ext uri="{FF2B5EF4-FFF2-40B4-BE49-F238E27FC236}">
                  <a16:creationId xmlns:a16="http://schemas.microsoft.com/office/drawing/2014/main" id="{F21D35A6-EF38-3EBF-0EEE-49716A65F449}"/>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a:extLst>
                <a:ext uri="{FF2B5EF4-FFF2-40B4-BE49-F238E27FC236}">
                  <a16:creationId xmlns:a16="http://schemas.microsoft.com/office/drawing/2014/main" id="{248B4EE5-4C1C-EFCF-91DA-F9E61B11F86E}"/>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5" name="Группа 24">
            <a:extLst>
              <a:ext uri="{FF2B5EF4-FFF2-40B4-BE49-F238E27FC236}">
                <a16:creationId xmlns:a16="http://schemas.microsoft.com/office/drawing/2014/main" id="{9CC09895-A868-9090-C906-490A5C0B244F}"/>
              </a:ext>
            </a:extLst>
          </p:cNvPr>
          <p:cNvGrpSpPr/>
          <p:nvPr/>
        </p:nvGrpSpPr>
        <p:grpSpPr>
          <a:xfrm rot="16200000">
            <a:off x="4095799" y="3858933"/>
            <a:ext cx="249088" cy="249088"/>
            <a:chOff x="450131" y="1386672"/>
            <a:chExt cx="249088" cy="249088"/>
          </a:xfrm>
        </p:grpSpPr>
        <p:cxnSp>
          <p:nvCxnSpPr>
            <p:cNvPr id="26" name="Прямая соединительная линия 25">
              <a:extLst>
                <a:ext uri="{FF2B5EF4-FFF2-40B4-BE49-F238E27FC236}">
                  <a16:creationId xmlns:a16="http://schemas.microsoft.com/office/drawing/2014/main" id="{0691C53A-E1EE-9C28-A1E6-B2B80589AA2E}"/>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a:extLst>
                <a:ext uri="{FF2B5EF4-FFF2-40B4-BE49-F238E27FC236}">
                  <a16:creationId xmlns:a16="http://schemas.microsoft.com/office/drawing/2014/main" id="{F921F772-DD0A-00F0-7E9B-65842E236D6F}"/>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8" name="Группа 27">
            <a:extLst>
              <a:ext uri="{FF2B5EF4-FFF2-40B4-BE49-F238E27FC236}">
                <a16:creationId xmlns:a16="http://schemas.microsoft.com/office/drawing/2014/main" id="{04B97982-01C6-ACD5-0C7D-C139999C0C74}"/>
              </a:ext>
            </a:extLst>
          </p:cNvPr>
          <p:cNvGrpSpPr/>
          <p:nvPr/>
        </p:nvGrpSpPr>
        <p:grpSpPr>
          <a:xfrm rot="10800000">
            <a:off x="7614887" y="3783167"/>
            <a:ext cx="249088" cy="249088"/>
            <a:chOff x="450131" y="1386672"/>
            <a:chExt cx="249088" cy="249088"/>
          </a:xfrm>
        </p:grpSpPr>
        <p:cxnSp>
          <p:nvCxnSpPr>
            <p:cNvPr id="29" name="Прямая соединительная линия 28">
              <a:extLst>
                <a:ext uri="{FF2B5EF4-FFF2-40B4-BE49-F238E27FC236}">
                  <a16:creationId xmlns:a16="http://schemas.microsoft.com/office/drawing/2014/main" id="{A06C4676-09FA-C7FA-5A10-DC8F1015504C}"/>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a:extLst>
                <a:ext uri="{FF2B5EF4-FFF2-40B4-BE49-F238E27FC236}">
                  <a16:creationId xmlns:a16="http://schemas.microsoft.com/office/drawing/2014/main" id="{010947D5-3615-500A-A0EB-3ABC15047987}"/>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0AD43ADD-A37F-F7DF-F986-F609CB20BB0F}"/>
              </a:ext>
            </a:extLst>
          </p:cNvPr>
          <p:cNvSpPr txBox="1"/>
          <p:nvPr/>
        </p:nvSpPr>
        <p:spPr>
          <a:xfrm>
            <a:off x="4367057" y="3167763"/>
            <a:ext cx="3925921" cy="830997"/>
          </a:xfrm>
          <a:prstGeom prst="rect">
            <a:avLst/>
          </a:prstGeom>
          <a:noFill/>
        </p:spPr>
        <p:txBody>
          <a:bodyPr wrap="square" rtlCol="0">
            <a:spAutoFit/>
          </a:bodyPr>
          <a:lstStyle/>
          <a:p>
            <a:r>
              <a:rPr lang="ru-RU" sz="1600" b="1" dirty="0">
                <a:latin typeface="Times New Roman" panose="02020603050405020304" pitchFamily="18" charset="0"/>
                <a:cs typeface="Times New Roman" panose="02020603050405020304" pitchFamily="18" charset="0"/>
              </a:rPr>
              <a:t>Kaspersky </a:t>
            </a:r>
            <a:r>
              <a:rPr lang="ru-RU" sz="1600" b="1" dirty="0" err="1">
                <a:latin typeface="Times New Roman" panose="02020603050405020304" pitchFamily="18" charset="0"/>
                <a:cs typeface="Times New Roman" panose="02020603050405020304" pitchFamily="18" charset="0"/>
              </a:rPr>
              <a:t>Antidrone</a:t>
            </a:r>
            <a:r>
              <a:rPr lang="ru-RU" sz="1600" b="1" dirty="0">
                <a:latin typeface="Times New Roman" panose="02020603050405020304" pitchFamily="18" charset="0"/>
                <a:cs typeface="Times New Roman" panose="02020603050405020304" pitchFamily="18" charset="0"/>
              </a:rPr>
              <a:t>.</a:t>
            </a:r>
          </a:p>
          <a:p>
            <a:r>
              <a:rPr lang="en-US" sz="1600" b="1"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Обеспечивает обнаружение, классификацию и нейтрализацию </a:t>
            </a:r>
          </a:p>
        </p:txBody>
      </p:sp>
      <p:grpSp>
        <p:nvGrpSpPr>
          <p:cNvPr id="32" name="Группа 31">
            <a:extLst>
              <a:ext uri="{FF2B5EF4-FFF2-40B4-BE49-F238E27FC236}">
                <a16:creationId xmlns:a16="http://schemas.microsoft.com/office/drawing/2014/main" id="{0ABC6ABC-632B-2ED7-5F53-5F2892CE61E9}"/>
              </a:ext>
            </a:extLst>
          </p:cNvPr>
          <p:cNvGrpSpPr/>
          <p:nvPr/>
        </p:nvGrpSpPr>
        <p:grpSpPr>
          <a:xfrm>
            <a:off x="673079" y="4446718"/>
            <a:ext cx="249088" cy="249088"/>
            <a:chOff x="450131" y="1386672"/>
            <a:chExt cx="249088" cy="249088"/>
          </a:xfrm>
        </p:grpSpPr>
        <p:cxnSp>
          <p:nvCxnSpPr>
            <p:cNvPr id="33" name="Прямая соединительная линия 32">
              <a:extLst>
                <a:ext uri="{FF2B5EF4-FFF2-40B4-BE49-F238E27FC236}">
                  <a16:creationId xmlns:a16="http://schemas.microsoft.com/office/drawing/2014/main" id="{74B40E90-1738-D1B8-EEC8-53BA2DAC3080}"/>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a:extLst>
                <a:ext uri="{FF2B5EF4-FFF2-40B4-BE49-F238E27FC236}">
                  <a16:creationId xmlns:a16="http://schemas.microsoft.com/office/drawing/2014/main" id="{ED8DBF28-672A-3B90-0EDB-32A906A8BA56}"/>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Группа 34">
            <a:extLst>
              <a:ext uri="{FF2B5EF4-FFF2-40B4-BE49-F238E27FC236}">
                <a16:creationId xmlns:a16="http://schemas.microsoft.com/office/drawing/2014/main" id="{9AC851A8-C4E2-2930-9C83-3663CA939B87}"/>
              </a:ext>
            </a:extLst>
          </p:cNvPr>
          <p:cNvGrpSpPr/>
          <p:nvPr/>
        </p:nvGrpSpPr>
        <p:grpSpPr>
          <a:xfrm rot="16200000">
            <a:off x="728762" y="5669222"/>
            <a:ext cx="249088" cy="249088"/>
            <a:chOff x="450131" y="1386672"/>
            <a:chExt cx="249088" cy="249088"/>
          </a:xfrm>
        </p:grpSpPr>
        <p:cxnSp>
          <p:nvCxnSpPr>
            <p:cNvPr id="36" name="Прямая соединительная линия 35">
              <a:extLst>
                <a:ext uri="{FF2B5EF4-FFF2-40B4-BE49-F238E27FC236}">
                  <a16:creationId xmlns:a16="http://schemas.microsoft.com/office/drawing/2014/main" id="{16384632-4345-A8C2-E026-E15956A63C04}"/>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id="{757EFBFB-E78A-16E3-F516-ADC5A0E36FE2}"/>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9" name="Группа 38">
            <a:extLst>
              <a:ext uri="{FF2B5EF4-FFF2-40B4-BE49-F238E27FC236}">
                <a16:creationId xmlns:a16="http://schemas.microsoft.com/office/drawing/2014/main" id="{CE4B69D5-2A14-7C87-CE5F-62DD17FAA290}"/>
              </a:ext>
            </a:extLst>
          </p:cNvPr>
          <p:cNvGrpSpPr/>
          <p:nvPr/>
        </p:nvGrpSpPr>
        <p:grpSpPr>
          <a:xfrm rot="5400000">
            <a:off x="5235610" y="4395225"/>
            <a:ext cx="249088" cy="249088"/>
            <a:chOff x="450131" y="1386672"/>
            <a:chExt cx="249088" cy="249088"/>
          </a:xfrm>
        </p:grpSpPr>
        <p:cxnSp>
          <p:nvCxnSpPr>
            <p:cNvPr id="40" name="Прямая соединительная линия 39">
              <a:extLst>
                <a:ext uri="{FF2B5EF4-FFF2-40B4-BE49-F238E27FC236}">
                  <a16:creationId xmlns:a16="http://schemas.microsoft.com/office/drawing/2014/main" id="{2D7AFE1A-FDA4-E1D6-2FC9-C8DFB863629A}"/>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84C46AA2-B563-F644-2D01-14A8C52CA767}"/>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2" name="Группа 41">
            <a:extLst>
              <a:ext uri="{FF2B5EF4-FFF2-40B4-BE49-F238E27FC236}">
                <a16:creationId xmlns:a16="http://schemas.microsoft.com/office/drawing/2014/main" id="{9B8816DC-A57E-ABB2-BD1B-E080725439D0}"/>
              </a:ext>
            </a:extLst>
          </p:cNvPr>
          <p:cNvGrpSpPr/>
          <p:nvPr/>
        </p:nvGrpSpPr>
        <p:grpSpPr>
          <a:xfrm rot="10800000">
            <a:off x="5265449" y="5670086"/>
            <a:ext cx="249088" cy="249088"/>
            <a:chOff x="450131" y="1386672"/>
            <a:chExt cx="249088" cy="249088"/>
          </a:xfrm>
        </p:grpSpPr>
        <p:cxnSp>
          <p:nvCxnSpPr>
            <p:cNvPr id="43" name="Прямая соединительная линия 42">
              <a:extLst>
                <a:ext uri="{FF2B5EF4-FFF2-40B4-BE49-F238E27FC236}">
                  <a16:creationId xmlns:a16="http://schemas.microsoft.com/office/drawing/2014/main" id="{3C4B0120-403D-329D-208B-5D23F109E118}"/>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a:extLst>
                <a:ext uri="{FF2B5EF4-FFF2-40B4-BE49-F238E27FC236}">
                  <a16:creationId xmlns:a16="http://schemas.microsoft.com/office/drawing/2014/main" id="{0661A1FC-E05F-E6B1-E5A3-0424ED9E7369}"/>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4DC9B7D9-972C-F1D9-2B04-CE3C012FA164}"/>
              </a:ext>
            </a:extLst>
          </p:cNvPr>
          <p:cNvSpPr txBox="1"/>
          <p:nvPr/>
        </p:nvSpPr>
        <p:spPr>
          <a:xfrm>
            <a:off x="853307" y="4511646"/>
            <a:ext cx="4721456" cy="1323439"/>
          </a:xfrm>
          <a:prstGeom prst="rect">
            <a:avLst/>
          </a:prstGeom>
          <a:noFill/>
        </p:spPr>
        <p:txBody>
          <a:bodyPr wrap="square" rtlCol="0">
            <a:spAutoFit/>
          </a:bodyPr>
          <a:lstStyle/>
          <a:p>
            <a:r>
              <a:rPr lang="ru-RU" sz="1600" b="1" dirty="0">
                <a:latin typeface="Times New Roman" panose="02020603050405020304" pitchFamily="18" charset="0"/>
                <a:cs typeface="Times New Roman" panose="02020603050405020304" pitchFamily="18" charset="0"/>
              </a:rPr>
              <a:t>Винтовка против БПЛА – это многополосное устройство, которое посылает мощную электромагнитную волну, чтобы мешать полету БПЛА и заставлять удаленный беспилотник падать, лететь к себе домой или приземляться. </a:t>
            </a:r>
          </a:p>
        </p:txBody>
      </p:sp>
      <p:sp>
        <p:nvSpPr>
          <p:cNvPr id="50" name="TextBox 49">
            <a:extLst>
              <a:ext uri="{FF2B5EF4-FFF2-40B4-BE49-F238E27FC236}">
                <a16:creationId xmlns:a16="http://schemas.microsoft.com/office/drawing/2014/main" id="{6644E563-6754-E89A-30D5-9B3EB45626FC}"/>
              </a:ext>
            </a:extLst>
          </p:cNvPr>
          <p:cNvSpPr txBox="1"/>
          <p:nvPr/>
        </p:nvSpPr>
        <p:spPr>
          <a:xfrm>
            <a:off x="6887496" y="4435371"/>
            <a:ext cx="5059802" cy="1569660"/>
          </a:xfrm>
          <a:prstGeom prst="rect">
            <a:avLst/>
          </a:prstGeom>
          <a:noFill/>
        </p:spPr>
        <p:txBody>
          <a:bodyPr wrap="square" rtlCol="0">
            <a:spAutoFit/>
          </a:bodyPr>
          <a:lstStyle/>
          <a:p>
            <a:r>
              <a:rPr lang="ru-RU" sz="1600" b="1" dirty="0">
                <a:latin typeface="Times New Roman" panose="02020603050405020304" pitchFamily="18" charset="0"/>
                <a:cs typeface="Times New Roman" panose="02020603050405020304" pitchFamily="18" charset="0"/>
              </a:rPr>
              <a:t>Высокоэффективный вариант контр дрона. AARTOS CMS </a:t>
            </a:r>
            <a:r>
              <a:rPr lang="ru-RU" sz="1600" b="1" dirty="0" err="1">
                <a:latin typeface="Times New Roman" panose="02020603050405020304" pitchFamily="18" charset="0"/>
                <a:cs typeface="Times New Roman" panose="02020603050405020304" pitchFamily="18" charset="0"/>
              </a:rPr>
              <a:t>Jammer</a:t>
            </a:r>
            <a:r>
              <a:rPr lang="ru-RU" sz="1600" b="1" dirty="0">
                <a:latin typeface="Times New Roman" panose="02020603050405020304" pitchFamily="18" charset="0"/>
                <a:cs typeface="Times New Roman" panose="02020603050405020304" pitchFamily="18" charset="0"/>
              </a:rPr>
              <a:t>. </a:t>
            </a:r>
          </a:p>
          <a:p>
            <a:r>
              <a:rPr lang="ru-RU" sz="1600" b="1" dirty="0">
                <a:latin typeface="Times New Roman" panose="02020603050405020304" pitchFamily="18" charset="0"/>
                <a:cs typeface="Times New Roman" panose="02020603050405020304" pitchFamily="18" charset="0"/>
              </a:rPr>
              <a:t>В защите БПЛА используются глушители для блокировки сигналов управления и GPS (дополнительно), чтобы БПЛА больше не принимал сигналов, необходимых для ориентации. </a:t>
            </a:r>
          </a:p>
        </p:txBody>
      </p:sp>
      <p:grpSp>
        <p:nvGrpSpPr>
          <p:cNvPr id="51" name="Группа 50">
            <a:extLst>
              <a:ext uri="{FF2B5EF4-FFF2-40B4-BE49-F238E27FC236}">
                <a16:creationId xmlns:a16="http://schemas.microsoft.com/office/drawing/2014/main" id="{5F08FF23-FDC7-576E-8CF7-9EC91004C376}"/>
              </a:ext>
            </a:extLst>
          </p:cNvPr>
          <p:cNvGrpSpPr/>
          <p:nvPr/>
        </p:nvGrpSpPr>
        <p:grpSpPr>
          <a:xfrm rot="16200000">
            <a:off x="6762952" y="5890921"/>
            <a:ext cx="249088" cy="249088"/>
            <a:chOff x="450131" y="1386672"/>
            <a:chExt cx="249088" cy="249088"/>
          </a:xfrm>
        </p:grpSpPr>
        <p:cxnSp>
          <p:nvCxnSpPr>
            <p:cNvPr id="52" name="Прямая соединительная линия 51">
              <a:extLst>
                <a:ext uri="{FF2B5EF4-FFF2-40B4-BE49-F238E27FC236}">
                  <a16:creationId xmlns:a16="http://schemas.microsoft.com/office/drawing/2014/main" id="{DBBEF39B-1799-3DF7-F370-978E09940BC4}"/>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a:extLst>
                <a:ext uri="{FF2B5EF4-FFF2-40B4-BE49-F238E27FC236}">
                  <a16:creationId xmlns:a16="http://schemas.microsoft.com/office/drawing/2014/main" id="{5DB565C2-02D4-3A88-4BDD-39BC5BB8BD40}"/>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4" name="Группа 53">
            <a:extLst>
              <a:ext uri="{FF2B5EF4-FFF2-40B4-BE49-F238E27FC236}">
                <a16:creationId xmlns:a16="http://schemas.microsoft.com/office/drawing/2014/main" id="{D43C89A1-F8A4-0DE3-7A3F-63207F3C2B65}"/>
              </a:ext>
            </a:extLst>
          </p:cNvPr>
          <p:cNvGrpSpPr/>
          <p:nvPr/>
        </p:nvGrpSpPr>
        <p:grpSpPr>
          <a:xfrm>
            <a:off x="6812706" y="4360003"/>
            <a:ext cx="249088" cy="249088"/>
            <a:chOff x="450131" y="1386672"/>
            <a:chExt cx="249088" cy="249088"/>
          </a:xfrm>
        </p:grpSpPr>
        <p:cxnSp>
          <p:nvCxnSpPr>
            <p:cNvPr id="55" name="Прямая соединительная линия 54">
              <a:extLst>
                <a:ext uri="{FF2B5EF4-FFF2-40B4-BE49-F238E27FC236}">
                  <a16:creationId xmlns:a16="http://schemas.microsoft.com/office/drawing/2014/main" id="{FE20BCFC-971C-9432-5CD8-ABFF772C77B1}"/>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a:extLst>
                <a:ext uri="{FF2B5EF4-FFF2-40B4-BE49-F238E27FC236}">
                  <a16:creationId xmlns:a16="http://schemas.microsoft.com/office/drawing/2014/main" id="{C59AAB07-BD52-C1AB-421A-A78C87AD4EB8}"/>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8" name="Группа 57">
            <a:extLst>
              <a:ext uri="{FF2B5EF4-FFF2-40B4-BE49-F238E27FC236}">
                <a16:creationId xmlns:a16="http://schemas.microsoft.com/office/drawing/2014/main" id="{37485501-31DF-B134-DDC1-7F5E83EE1A5F}"/>
              </a:ext>
            </a:extLst>
          </p:cNvPr>
          <p:cNvGrpSpPr/>
          <p:nvPr/>
        </p:nvGrpSpPr>
        <p:grpSpPr>
          <a:xfrm rot="5400000">
            <a:off x="11664639" y="4209656"/>
            <a:ext cx="249088" cy="249088"/>
            <a:chOff x="450131" y="1386672"/>
            <a:chExt cx="249088" cy="249088"/>
          </a:xfrm>
        </p:grpSpPr>
        <p:cxnSp>
          <p:nvCxnSpPr>
            <p:cNvPr id="59" name="Прямая соединительная линия 58">
              <a:extLst>
                <a:ext uri="{FF2B5EF4-FFF2-40B4-BE49-F238E27FC236}">
                  <a16:creationId xmlns:a16="http://schemas.microsoft.com/office/drawing/2014/main" id="{0748DE2C-DA9E-4DEF-4CAB-7DC50B40D738}"/>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a:extLst>
                <a:ext uri="{FF2B5EF4-FFF2-40B4-BE49-F238E27FC236}">
                  <a16:creationId xmlns:a16="http://schemas.microsoft.com/office/drawing/2014/main" id="{47433EE0-D99F-7CAC-7748-414E6B128553}"/>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1" name="Группа 60">
            <a:extLst>
              <a:ext uri="{FF2B5EF4-FFF2-40B4-BE49-F238E27FC236}">
                <a16:creationId xmlns:a16="http://schemas.microsoft.com/office/drawing/2014/main" id="{F9726665-B67E-A17B-F09D-5A29F6B9DA87}"/>
              </a:ext>
            </a:extLst>
          </p:cNvPr>
          <p:cNvGrpSpPr/>
          <p:nvPr/>
        </p:nvGrpSpPr>
        <p:grpSpPr>
          <a:xfrm rot="10800000">
            <a:off x="11698210" y="5863531"/>
            <a:ext cx="249088" cy="249088"/>
            <a:chOff x="450131" y="1386672"/>
            <a:chExt cx="249088" cy="249088"/>
          </a:xfrm>
        </p:grpSpPr>
        <p:cxnSp>
          <p:nvCxnSpPr>
            <p:cNvPr id="62" name="Прямая соединительная линия 61">
              <a:extLst>
                <a:ext uri="{FF2B5EF4-FFF2-40B4-BE49-F238E27FC236}">
                  <a16:creationId xmlns:a16="http://schemas.microsoft.com/office/drawing/2014/main" id="{CD3DB4C7-1C94-55CD-2D97-27E52A7656AA}"/>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a:extLst>
                <a:ext uri="{FF2B5EF4-FFF2-40B4-BE49-F238E27FC236}">
                  <a16:creationId xmlns:a16="http://schemas.microsoft.com/office/drawing/2014/main" id="{ABB4947B-8925-133D-9556-22A9CAAD93EA}"/>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5EE93194-81FB-6598-E5D4-E4805735E6A7}"/>
              </a:ext>
            </a:extLst>
          </p:cNvPr>
          <p:cNvSpPr txBox="1"/>
          <p:nvPr/>
        </p:nvSpPr>
        <p:spPr>
          <a:xfrm>
            <a:off x="6656992" y="1561885"/>
            <a:ext cx="5132191" cy="1354217"/>
          </a:xfrm>
          <a:prstGeom prst="rect">
            <a:avLst/>
          </a:prstGeom>
          <a:noFill/>
        </p:spPr>
        <p:txBody>
          <a:bodyPr wrap="square" rtlCol="0">
            <a:spAutoFit/>
          </a:bodyPr>
          <a:lstStyle/>
          <a:p>
            <a:r>
              <a:rPr lang="ru-RU" sz="1600" b="1" dirty="0">
                <a:latin typeface="Times New Roman" panose="02020603050405020304" pitchFamily="18" charset="0"/>
                <a:cs typeface="Times New Roman" panose="02020603050405020304" pitchFamily="18" charset="0"/>
              </a:rPr>
              <a:t>Компания My Defense  (Дания) спектр различных решений, включая носимые глушители и детекторы, а также антенные комплексы, включающие в себя «ящики» с набором антенн для глушения. </a:t>
            </a:r>
          </a:p>
          <a:p>
            <a:endParaRPr lang="ru-RU" dirty="0"/>
          </a:p>
        </p:txBody>
      </p:sp>
      <p:grpSp>
        <p:nvGrpSpPr>
          <p:cNvPr id="65" name="Группа 64">
            <a:extLst>
              <a:ext uri="{FF2B5EF4-FFF2-40B4-BE49-F238E27FC236}">
                <a16:creationId xmlns:a16="http://schemas.microsoft.com/office/drawing/2014/main" id="{43F45BB0-2E09-D660-40C3-8169446A5446}"/>
              </a:ext>
            </a:extLst>
          </p:cNvPr>
          <p:cNvGrpSpPr/>
          <p:nvPr/>
        </p:nvGrpSpPr>
        <p:grpSpPr>
          <a:xfrm>
            <a:off x="6537519" y="1315311"/>
            <a:ext cx="249088" cy="249088"/>
            <a:chOff x="450131" y="1386672"/>
            <a:chExt cx="249088" cy="249088"/>
          </a:xfrm>
        </p:grpSpPr>
        <p:cxnSp>
          <p:nvCxnSpPr>
            <p:cNvPr id="66" name="Прямая соединительная линия 65">
              <a:extLst>
                <a:ext uri="{FF2B5EF4-FFF2-40B4-BE49-F238E27FC236}">
                  <a16:creationId xmlns:a16="http://schemas.microsoft.com/office/drawing/2014/main" id="{098BC2DB-011E-2415-C984-4412E677BEF5}"/>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a:extLst>
                <a:ext uri="{FF2B5EF4-FFF2-40B4-BE49-F238E27FC236}">
                  <a16:creationId xmlns:a16="http://schemas.microsoft.com/office/drawing/2014/main" id="{0E43FDD8-4EB5-B7F2-ADE7-AF4484E718B1}"/>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8" name="Группа 67">
            <a:extLst>
              <a:ext uri="{FF2B5EF4-FFF2-40B4-BE49-F238E27FC236}">
                <a16:creationId xmlns:a16="http://schemas.microsoft.com/office/drawing/2014/main" id="{FB415C1D-FBFE-FEFE-58DB-C085ED7DDF2E}"/>
              </a:ext>
            </a:extLst>
          </p:cNvPr>
          <p:cNvGrpSpPr/>
          <p:nvPr/>
        </p:nvGrpSpPr>
        <p:grpSpPr>
          <a:xfrm rot="16200000">
            <a:off x="6565511" y="2563271"/>
            <a:ext cx="249088" cy="249088"/>
            <a:chOff x="450131" y="1386672"/>
            <a:chExt cx="249088" cy="249088"/>
          </a:xfrm>
        </p:grpSpPr>
        <p:cxnSp>
          <p:nvCxnSpPr>
            <p:cNvPr id="69" name="Прямая соединительная линия 68">
              <a:extLst>
                <a:ext uri="{FF2B5EF4-FFF2-40B4-BE49-F238E27FC236}">
                  <a16:creationId xmlns:a16="http://schemas.microsoft.com/office/drawing/2014/main" id="{836BAA81-BABA-AC8C-327E-9B5A5AA67C88}"/>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a:extLst>
                <a:ext uri="{FF2B5EF4-FFF2-40B4-BE49-F238E27FC236}">
                  <a16:creationId xmlns:a16="http://schemas.microsoft.com/office/drawing/2014/main" id="{57567F27-BAAE-C5F8-508D-C3A1C5FA5FC1}"/>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1" name="Группа 70">
            <a:extLst>
              <a:ext uri="{FF2B5EF4-FFF2-40B4-BE49-F238E27FC236}">
                <a16:creationId xmlns:a16="http://schemas.microsoft.com/office/drawing/2014/main" id="{0F4F734C-DC65-2727-09D4-8B2DAF023F49}"/>
              </a:ext>
            </a:extLst>
          </p:cNvPr>
          <p:cNvGrpSpPr/>
          <p:nvPr/>
        </p:nvGrpSpPr>
        <p:grpSpPr>
          <a:xfrm rot="5400000">
            <a:off x="11516685" y="1163462"/>
            <a:ext cx="249088" cy="249088"/>
            <a:chOff x="450131" y="1386672"/>
            <a:chExt cx="249088" cy="249088"/>
          </a:xfrm>
        </p:grpSpPr>
        <p:cxnSp>
          <p:nvCxnSpPr>
            <p:cNvPr id="72" name="Прямая соединительная линия 71">
              <a:extLst>
                <a:ext uri="{FF2B5EF4-FFF2-40B4-BE49-F238E27FC236}">
                  <a16:creationId xmlns:a16="http://schemas.microsoft.com/office/drawing/2014/main" id="{E01F5C11-1D27-932B-F2F5-C5773447246F}"/>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Прямая соединительная линия 72">
              <a:extLst>
                <a:ext uri="{FF2B5EF4-FFF2-40B4-BE49-F238E27FC236}">
                  <a16:creationId xmlns:a16="http://schemas.microsoft.com/office/drawing/2014/main" id="{331E55C0-C187-726D-AA32-4BFC58F8D6FF}"/>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4" name="Группа 73">
            <a:extLst>
              <a:ext uri="{FF2B5EF4-FFF2-40B4-BE49-F238E27FC236}">
                <a16:creationId xmlns:a16="http://schemas.microsoft.com/office/drawing/2014/main" id="{4965B010-6FB9-A8F7-B480-7197A0F24BB5}"/>
              </a:ext>
            </a:extLst>
          </p:cNvPr>
          <p:cNvGrpSpPr/>
          <p:nvPr/>
        </p:nvGrpSpPr>
        <p:grpSpPr>
          <a:xfrm rot="10800000">
            <a:off x="11516556" y="2555365"/>
            <a:ext cx="249088" cy="218679"/>
            <a:chOff x="450131" y="1386672"/>
            <a:chExt cx="249088" cy="249088"/>
          </a:xfrm>
        </p:grpSpPr>
        <p:cxnSp>
          <p:nvCxnSpPr>
            <p:cNvPr id="75" name="Прямая соединительная линия 74">
              <a:extLst>
                <a:ext uri="{FF2B5EF4-FFF2-40B4-BE49-F238E27FC236}">
                  <a16:creationId xmlns:a16="http://schemas.microsoft.com/office/drawing/2014/main" id="{EE432867-3E4C-A9C3-EB83-1EE3BDD42D42}"/>
                </a:ext>
              </a:extLst>
            </p:cNvPr>
            <p:cNvCxnSpPr/>
            <p:nvPr/>
          </p:nvCxnSpPr>
          <p:spPr>
            <a:xfrm>
              <a:off x="477520" y="1386672"/>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a:extLst>
                <a:ext uri="{FF2B5EF4-FFF2-40B4-BE49-F238E27FC236}">
                  <a16:creationId xmlns:a16="http://schemas.microsoft.com/office/drawing/2014/main" id="{B5BB0C11-1B50-4446-7B1A-9E25C1BAEFBD}"/>
                </a:ext>
              </a:extLst>
            </p:cNvPr>
            <p:cNvCxnSpPr>
              <a:cxnSpLocks/>
            </p:cNvCxnSpPr>
            <p:nvPr/>
          </p:nvCxnSpPr>
          <p:spPr>
            <a:xfrm rot="5400000">
              <a:off x="574675" y="1262128"/>
              <a:ext cx="0" cy="24908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9766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5</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6" y="495924"/>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Предлагаемое решение</a:t>
            </a:r>
            <a:endParaRPr lang="en-US" dirty="0">
              <a:solidFill>
                <a:srgbClr val="F88101"/>
              </a:solidFill>
              <a:latin typeface="Arial Black" panose="020B0A040201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pic>
        <p:nvPicPr>
          <p:cNvPr id="2" name="Рисунок 1">
            <a:extLst>
              <a:ext uri="{FF2B5EF4-FFF2-40B4-BE49-F238E27FC236}">
                <a16:creationId xmlns:a16="http://schemas.microsoft.com/office/drawing/2014/main" id="{519FF198-4075-0C61-AB38-65D1BB8EB07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8229" b="82500" l="7422" r="92813">
                        <a14:foregroundMark x1="55547" y1="54792" x2="46953" y2="72604"/>
                        <a14:foregroundMark x1="46953" y1="72604" x2="54297" y2="77396"/>
                        <a14:foregroundMark x1="54297" y1="77396" x2="59588" y2="74003"/>
                        <a14:foregroundMark x1="63750" y1="66250" x2="60859" y2="58438"/>
                        <a14:foregroundMark x1="60859" y1="58438" x2="56172" y2="54479"/>
                        <a14:foregroundMark x1="62344" y1="36979" x2="62644" y2="36694"/>
                        <a14:foregroundMark x1="88160" y1="37684" x2="91953" y2="40313"/>
                        <a14:foregroundMark x1="78005" y1="30646" x2="79478" y2="31667"/>
                        <a14:foregroundMark x1="91953" y1="40313" x2="94331" y2="50857"/>
                        <a14:foregroundMark x1="93515" y1="64013" x2="93480" y2="64236"/>
                        <a14:foregroundMark x1="91724" y1="69296" x2="85938" y2="73854"/>
                        <a14:foregroundMark x1="85938" y1="73854" x2="80547" y2="75729"/>
                        <a14:foregroundMark x1="72393" y1="66760" x2="71976" y2="66301"/>
                        <a14:foregroundMark x1="80547" y1="75729" x2="72651" y2="67043"/>
                        <a14:foregroundMark x1="70195" y1="58665" x2="70045" y2="57631"/>
                        <a14:foregroundMark x1="60221" y1="38977" x2="60000" y2="38750"/>
                        <a14:foregroundMark x1="61272" y1="36849" x2="61167" y2="37007"/>
                        <a14:foregroundMark x1="60000" y1="38750" x2="60299" y2="38302"/>
                        <a14:foregroundMark x1="67734" y1="34896" x2="67734" y2="34896"/>
                        <a14:foregroundMark x1="67046" y1="34645" x2="74744" y2="32341"/>
                        <a14:foregroundMark x1="84844" y1="75208" x2="86016" y2="82708"/>
                        <a14:foregroundMark x1="57656" y1="79375" x2="62031" y2="82604"/>
                        <a14:foregroundMark x1="23047" y1="40104" x2="26094" y2="75104"/>
                        <a14:foregroundMark x1="26094" y1="75104" x2="28704" y2="79590"/>
                        <a14:foregroundMark x1="31078" y1="80672" x2="36719" y2="78854"/>
                        <a14:foregroundMark x1="36719" y1="78854" x2="38594" y2="51979"/>
                        <a14:foregroundMark x1="38594" y1="51979" x2="37813" y2="43229"/>
                        <a14:foregroundMark x1="37813" y1="43229" x2="27500" y2="38958"/>
                        <a14:foregroundMark x1="27500" y1="38958" x2="22813" y2="40938"/>
                        <a14:foregroundMark x1="22813" y1="40938" x2="23047" y2="40938"/>
                        <a14:foregroundMark x1="11250" y1="24167" x2="7422" y2="22292"/>
                        <a14:foregroundMark x1="34531" y1="40104" x2="35156" y2="33125"/>
                        <a14:foregroundMark x1="35156" y1="33125" x2="35313" y2="32813"/>
                        <a14:foregroundMark x1="46016" y1="22708" x2="50156" y2="18229"/>
                        <a14:foregroundMark x1="27344" y1="81354" x2="31484" y2="81458"/>
                        <a14:backgroundMark x1="37500" y1="39271" x2="53594" y2="29583"/>
                        <a14:backgroundMark x1="53594" y1="29583" x2="54766" y2="22813"/>
                        <a14:backgroundMark x1="54766" y1="22813" x2="48906" y2="24583"/>
                        <a14:backgroundMark x1="48906" y1="24583" x2="39141" y2="35313"/>
                        <a14:backgroundMark x1="39141" y1="35313" x2="38438" y2="38854"/>
                        <a14:backgroundMark x1="57109" y1="52604" x2="70000" y2="57708"/>
                        <a14:backgroundMark x1="70000" y1="57708" x2="73750" y2="37604"/>
                        <a14:backgroundMark x1="73750" y1="37604" x2="64531" y2="39375"/>
                        <a14:backgroundMark x1="64531" y1="39375" x2="60313" y2="38333"/>
                        <a14:backgroundMark x1="65859" y1="33021" x2="76328" y2="29688"/>
                        <a14:backgroundMark x1="76328" y1="29688" x2="72266" y2="28646"/>
                        <a14:backgroundMark x1="79688" y1="32813" x2="84844" y2="37083"/>
                        <a14:backgroundMark x1="84844" y1="37083" x2="80703" y2="33125"/>
                        <a14:backgroundMark x1="80703" y1="33125" x2="80078" y2="34167"/>
                        <a14:backgroundMark x1="64766" y1="43646" x2="64766" y2="43646"/>
                        <a14:backgroundMark x1="67969" y1="48021" x2="67969" y2="48021"/>
                        <a14:backgroundMark x1="71875" y1="60729" x2="71875" y2="60729"/>
                        <a14:backgroundMark x1="68516" y1="50000" x2="68516" y2="50000"/>
                        <a14:backgroundMark x1="68984" y1="49167" x2="68984" y2="49167"/>
                        <a14:backgroundMark x1="66953" y1="46042" x2="66953" y2="46042"/>
                        <a14:backgroundMark x1="60078" y1="39167" x2="64766" y2="43229"/>
                        <a14:backgroundMark x1="64766" y1="43229" x2="70156" y2="55000"/>
                        <a14:backgroundMark x1="71484" y1="58438" x2="72266" y2="66250"/>
                        <a14:backgroundMark x1="72266" y1="66250" x2="71406" y2="58229"/>
                        <a14:backgroundMark x1="71406" y1="58229" x2="71484" y2="58333"/>
                        <a14:backgroundMark x1="94297" y1="54271" x2="94297" y2="54271"/>
                        <a14:backgroundMark x1="94609" y1="57083" x2="94609" y2="57083"/>
                        <a14:backgroundMark x1="94766" y1="50833" x2="95234" y2="65833"/>
                        <a14:backgroundMark x1="93906" y1="67188" x2="94453" y2="49271"/>
                        <a14:backgroundMark x1="85781" y1="36042" x2="87266" y2="36250"/>
                        <a14:backgroundMark x1="75469" y1="30521" x2="78594" y2="29167"/>
                        <a14:backgroundMark x1="26953" y1="81458" x2="27293" y2="81458"/>
                        <a14:backgroundMark x1="64766" y1="34271" x2="64766" y2="34271"/>
                        <a14:backgroundMark x1="64766" y1="34271" x2="64766" y2="34271"/>
                        <a14:backgroundMark x1="64766" y1="34271" x2="66016" y2="33646"/>
                        <a14:backgroundMark x1="62422" y1="35000" x2="67344" y2="33958"/>
                        <a14:backgroundMark x1="80078" y1="31667" x2="80078" y2="32708"/>
                        <a14:backgroundMark x1="87266" y1="36563" x2="88516" y2="37083"/>
                        <a14:backgroundMark x1="93516" y1="66875" x2="93438" y2="64063"/>
                        <a14:backgroundMark x1="93359" y1="59896" x2="93359" y2="58125"/>
                        <a14:backgroundMark x1="93906" y1="52812" x2="94141" y2="46875"/>
                        <a14:backgroundMark x1="93047" y1="65729" x2="93438" y2="69688"/>
                        <a14:backgroundMark x1="60625" y1="77604" x2="61797" y2="71563"/>
                        <a14:backgroundMark x1="61797" y1="71563" x2="64375" y2="66458"/>
                        <a14:backgroundMark x1="64375" y1="66458" x2="60547" y2="76354"/>
                      </a14:backgroundRemoval>
                    </a14:imgEffect>
                  </a14:imgLayer>
                </a14:imgProps>
              </a:ext>
            </a:extLst>
          </a:blip>
          <a:srcRect t="16364" b="16945"/>
          <a:stretch/>
        </p:blipFill>
        <p:spPr>
          <a:xfrm>
            <a:off x="288028" y="1433107"/>
            <a:ext cx="7280319" cy="3641488"/>
          </a:xfrm>
          <a:prstGeom prst="rect">
            <a:avLst/>
          </a:prstGeom>
        </p:spPr>
      </p:pic>
      <p:sp>
        <p:nvSpPr>
          <p:cNvPr id="4" name="TextBox 3">
            <a:extLst>
              <a:ext uri="{FF2B5EF4-FFF2-40B4-BE49-F238E27FC236}">
                <a16:creationId xmlns:a16="http://schemas.microsoft.com/office/drawing/2014/main" id="{E84A6C41-2D45-42D3-96B6-FB5942E8D4D3}"/>
              </a:ext>
            </a:extLst>
          </p:cNvPr>
          <p:cNvSpPr txBox="1"/>
          <p:nvPr/>
        </p:nvSpPr>
        <p:spPr>
          <a:xfrm>
            <a:off x="7128414" y="1496131"/>
            <a:ext cx="4919563" cy="3865738"/>
          </a:xfrm>
          <a:prstGeom prst="rect">
            <a:avLst/>
          </a:prstGeom>
          <a:noFill/>
        </p:spPr>
        <p:txBody>
          <a:bodyPr wrap="square">
            <a:spAutoFit/>
          </a:bodyPr>
          <a:lstStyle/>
          <a:p>
            <a:pPr algn="just">
              <a:lnSpc>
                <a:spcPct val="107000"/>
              </a:lnSpc>
              <a:spcAft>
                <a:spcPts val="800"/>
              </a:spcAft>
            </a:pPr>
            <a:r>
              <a:rPr lang="en-US" sz="1600" b="1" kern="1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     </a:t>
            </a:r>
            <a:r>
              <a:rPr lang="ru-RU" sz="1600" b="1" kern="1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П</a:t>
            </a: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реимущества:</a:t>
            </a:r>
          </a:p>
          <a:p>
            <a:pPr marL="342900" lvl="0" indent="-342900" algn="just">
              <a:lnSpc>
                <a:spcPct val="107000"/>
              </a:lnSpc>
              <a:buFont typeface="Wingdings" panose="05000000000000000000" pitchFamily="2" charset="2"/>
              <a:buChar char=""/>
            </a:pP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возможность детектирования БПЛА, определения расстояния до него и получения его координат,</a:t>
            </a:r>
          </a:p>
          <a:p>
            <a:pPr marL="342900" lvl="0" indent="-342900" algn="just">
              <a:lnSpc>
                <a:spcPct val="107000"/>
              </a:lnSpc>
              <a:buFont typeface="Wingdings" panose="05000000000000000000" pitchFamily="2" charset="2"/>
              <a:buChar char=""/>
            </a:pP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определение типа БПЛА, а также его слабых мест, </a:t>
            </a:r>
          </a:p>
          <a:p>
            <a:pPr marL="342900" lvl="0" indent="-342900" algn="just">
              <a:lnSpc>
                <a:spcPct val="107000"/>
              </a:lnSpc>
              <a:buFont typeface="Wingdings" panose="05000000000000000000" pitchFamily="2" charset="2"/>
              <a:buChar char=""/>
            </a:pP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 за счет комплексной системы обнаружения и глушения возможно экономия энергии при,</a:t>
            </a:r>
          </a:p>
          <a:p>
            <a:pPr marL="342900" lvl="0" indent="-342900" algn="just">
              <a:lnSpc>
                <a:spcPct val="107000"/>
              </a:lnSpc>
              <a:buFont typeface="Wingdings" panose="05000000000000000000" pitchFamily="2" charset="2"/>
              <a:buChar char=""/>
            </a:pPr>
            <a:r>
              <a:rPr lang="ru-RU" sz="1600" b="1" kern="1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и</a:t>
            </a: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нтеллектуальное глушение с меньшими аппаратными затратами.</a:t>
            </a:r>
          </a:p>
          <a:p>
            <a:pPr marL="342900" lvl="0" indent="-342900" algn="just">
              <a:lnSpc>
                <a:spcPct val="107000"/>
              </a:lnSpc>
              <a:buFont typeface="Wingdings" panose="05000000000000000000" pitchFamily="2" charset="2"/>
              <a:buChar char=""/>
            </a:pP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снижение стоимости затрат на аппаратную часть комплекса противодействия БПЛА,</a:t>
            </a:r>
          </a:p>
          <a:p>
            <a:pPr marL="342900" lvl="0" indent="-342900" algn="just">
              <a:lnSpc>
                <a:spcPct val="107000"/>
              </a:lnSpc>
              <a:spcAft>
                <a:spcPts val="800"/>
              </a:spcAft>
              <a:buFont typeface="Wingdings" panose="05000000000000000000" pitchFamily="2" charset="2"/>
              <a:buChar char=""/>
            </a:pPr>
            <a:r>
              <a:rPr lang="ru-RU" sz="1600" b="1" kern="1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в</a:t>
            </a:r>
            <a:r>
              <a:rPr lang="ru-RU" sz="1600" b="1" kern="100" dirty="0">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озможность производства отдельных модулей комплекса на отечественной базе.</a:t>
            </a:r>
          </a:p>
        </p:txBody>
      </p:sp>
      <p:sp>
        <p:nvSpPr>
          <p:cNvPr id="6" name="Прямоугольник 5">
            <a:extLst>
              <a:ext uri="{FF2B5EF4-FFF2-40B4-BE49-F238E27FC236}">
                <a16:creationId xmlns:a16="http://schemas.microsoft.com/office/drawing/2014/main" id="{DF64DCFB-DC8E-E256-0218-3FE1080485AB}"/>
              </a:ext>
            </a:extLst>
          </p:cNvPr>
          <p:cNvSpPr/>
          <p:nvPr/>
        </p:nvSpPr>
        <p:spPr>
          <a:xfrm>
            <a:off x="5063586" y="1088697"/>
            <a:ext cx="2064828" cy="908054"/>
          </a:xfrm>
          <a:prstGeom prst="rect">
            <a:avLst/>
          </a:prstGeom>
          <a:ln>
            <a:solidFill>
              <a:srgbClr val="00206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Модуль противодействия БПЛА</a:t>
            </a:r>
          </a:p>
        </p:txBody>
      </p:sp>
      <p:sp>
        <p:nvSpPr>
          <p:cNvPr id="7" name="Стрелка: вправо 6">
            <a:extLst>
              <a:ext uri="{FF2B5EF4-FFF2-40B4-BE49-F238E27FC236}">
                <a16:creationId xmlns:a16="http://schemas.microsoft.com/office/drawing/2014/main" id="{80141610-6954-A9C7-1021-2D70DA4E2A57}"/>
              </a:ext>
            </a:extLst>
          </p:cNvPr>
          <p:cNvSpPr/>
          <p:nvPr/>
        </p:nvSpPr>
        <p:spPr>
          <a:xfrm rot="7092778">
            <a:off x="5073574" y="1968834"/>
            <a:ext cx="600095" cy="346177"/>
          </a:xfrm>
          <a:prstGeom prst="rightArrow">
            <a:avLst/>
          </a:prstGeom>
          <a:ln>
            <a:solidFill>
              <a:srgbClr val="00206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B5534D52-CCDB-B34E-C7B0-AE516F937553}"/>
              </a:ext>
            </a:extLst>
          </p:cNvPr>
          <p:cNvSpPr/>
          <p:nvPr/>
        </p:nvSpPr>
        <p:spPr>
          <a:xfrm>
            <a:off x="3928188" y="5585310"/>
            <a:ext cx="3200226" cy="966355"/>
          </a:xfrm>
          <a:prstGeom prst="rect">
            <a:avLst/>
          </a:prstGeom>
          <a:ln>
            <a:solidFill>
              <a:srgbClr val="00206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Интеллектуальная система распознавания БПЛА в радиочастотном диапазоне</a:t>
            </a:r>
          </a:p>
        </p:txBody>
      </p:sp>
      <p:sp>
        <p:nvSpPr>
          <p:cNvPr id="9" name="Стрелка: вниз 8">
            <a:extLst>
              <a:ext uri="{FF2B5EF4-FFF2-40B4-BE49-F238E27FC236}">
                <a16:creationId xmlns:a16="http://schemas.microsoft.com/office/drawing/2014/main" id="{BB2B8658-7C3A-8F38-0851-DB4EF69921F7}"/>
              </a:ext>
            </a:extLst>
          </p:cNvPr>
          <p:cNvSpPr/>
          <p:nvPr/>
        </p:nvSpPr>
        <p:spPr>
          <a:xfrm rot="8619169">
            <a:off x="4561487" y="5010364"/>
            <a:ext cx="463553" cy="712021"/>
          </a:xfrm>
          <a:prstGeom prst="downArrow">
            <a:avLst/>
          </a:prstGeom>
          <a:ln>
            <a:solidFill>
              <a:srgbClr val="00206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576A56D5-508A-FEE9-B29A-527DFA776401}"/>
              </a:ext>
            </a:extLst>
          </p:cNvPr>
          <p:cNvSpPr/>
          <p:nvPr/>
        </p:nvSpPr>
        <p:spPr>
          <a:xfrm>
            <a:off x="31936" y="2337967"/>
            <a:ext cx="1843397" cy="160812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dirty="0"/>
              <a:t>Сенсор для детектирования БПЛА в радиочастотном диапазоне</a:t>
            </a:r>
          </a:p>
        </p:txBody>
      </p:sp>
      <p:sp>
        <p:nvSpPr>
          <p:cNvPr id="11" name="Стрелка: вниз 10">
            <a:extLst>
              <a:ext uri="{FF2B5EF4-FFF2-40B4-BE49-F238E27FC236}">
                <a16:creationId xmlns:a16="http://schemas.microsoft.com/office/drawing/2014/main" id="{295E1A00-970D-0D87-0C19-217A7AAF5F42}"/>
              </a:ext>
            </a:extLst>
          </p:cNvPr>
          <p:cNvSpPr/>
          <p:nvPr/>
        </p:nvSpPr>
        <p:spPr>
          <a:xfrm rot="18826058">
            <a:off x="1436765" y="3799639"/>
            <a:ext cx="503881" cy="850439"/>
          </a:xfrm>
          <a:prstGeom prst="downArrow">
            <a:avLst/>
          </a:prstGeom>
          <a:ln>
            <a:solidFill>
              <a:srgbClr val="00206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8075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1106649" y="-52968"/>
            <a:ext cx="1172434" cy="1172434"/>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507949" y="366921"/>
            <a:ext cx="369834" cy="245823"/>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6</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5" y="122955"/>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Бизнес-модель</a:t>
            </a:r>
            <a:endParaRPr lang="en-US" dirty="0">
              <a:solidFill>
                <a:srgbClr val="F88101"/>
              </a:solidFill>
              <a:latin typeface="Arial Black" panose="020B0A040201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69178" y="18978"/>
            <a:ext cx="975478" cy="883077"/>
          </a:xfrm>
          <a:prstGeom prst="rect">
            <a:avLst/>
          </a:prstGeom>
        </p:spPr>
      </p:pic>
      <p:sp>
        <p:nvSpPr>
          <p:cNvPr id="2" name="Прямоугольник: скругленные углы 1">
            <a:extLst>
              <a:ext uri="{FF2B5EF4-FFF2-40B4-BE49-F238E27FC236}">
                <a16:creationId xmlns:a16="http://schemas.microsoft.com/office/drawing/2014/main" id="{94B866BD-722C-6EAF-87F9-1F766C777723}"/>
              </a:ext>
            </a:extLst>
          </p:cNvPr>
          <p:cNvSpPr/>
          <p:nvPr/>
        </p:nvSpPr>
        <p:spPr>
          <a:xfrm>
            <a:off x="1020550" y="931540"/>
            <a:ext cx="1968760" cy="480526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b="1" dirty="0">
                <a:solidFill>
                  <a:schemeClr val="accent2">
                    <a:lumMod val="75000"/>
                  </a:schemeClr>
                </a:solidFill>
              </a:rPr>
              <a:t>Проблема</a:t>
            </a:r>
          </a:p>
          <a:p>
            <a:pPr algn="ctr"/>
            <a:r>
              <a:rPr lang="ru-RU" sz="900" i="0" dirty="0">
                <a:effectLst/>
                <a:latin typeface="-apple-system"/>
              </a:rPr>
              <a:t>−не возможность выявления и классификации БПЛА в радиочастотном диапазоне с повышенной точностью,</a:t>
            </a:r>
            <a:br>
              <a:rPr lang="ru-RU" sz="900" dirty="0"/>
            </a:br>
            <a:r>
              <a:rPr lang="ru-RU" sz="900" i="0" dirty="0">
                <a:effectLst/>
                <a:latin typeface="-apple-system"/>
              </a:rPr>
              <a:t>−не выявление координат БПЛА и расстояние до БПЛА,</a:t>
            </a:r>
            <a:br>
              <a:rPr lang="ru-RU" sz="900" dirty="0"/>
            </a:br>
            <a:r>
              <a:rPr lang="ru-RU" sz="900" i="0" dirty="0">
                <a:effectLst/>
                <a:latin typeface="-apple-system"/>
              </a:rPr>
              <a:t>−не возможно определить функциональных возможностей БПЛА на основе собранной о нем информации,</a:t>
            </a:r>
            <a:br>
              <a:rPr lang="ru-RU" sz="900" dirty="0"/>
            </a:br>
            <a:r>
              <a:rPr lang="ru-RU" sz="900" i="0" dirty="0">
                <a:effectLst/>
                <a:latin typeface="-apple-system"/>
              </a:rPr>
              <a:t>− не возможно определение типа сценария для активного противодействия БПЛА позволяющего повысить эффективность системы защиты и безопасность охраняемого объекта критической информационной инфраструктуры,</a:t>
            </a:r>
            <a:br>
              <a:rPr lang="ru-RU" sz="900" dirty="0"/>
            </a:br>
            <a:r>
              <a:rPr lang="ru-RU" sz="900" i="0" dirty="0">
                <a:effectLst/>
                <a:latin typeface="-apple-system"/>
              </a:rPr>
              <a:t>− понижена длительность работы системы детектирования,</a:t>
            </a:r>
            <a:br>
              <a:rPr lang="ru-RU" sz="900" dirty="0"/>
            </a:br>
            <a:r>
              <a:rPr lang="ru-RU" sz="900" i="0" dirty="0">
                <a:effectLst/>
                <a:latin typeface="-apple-system"/>
              </a:rPr>
              <a:t>− не возможность интеграции с существующими решениями по противодействию БПЛА с целью повышения эффективности их работы, в частности, для управления системами глушения связи и реализации интеллектуального глушения.  </a:t>
            </a:r>
            <a:endParaRPr lang="ru-RU" sz="900" dirty="0"/>
          </a:p>
          <a:p>
            <a:pPr algn="ctr"/>
            <a:endParaRPr lang="ru-RU" dirty="0"/>
          </a:p>
        </p:txBody>
      </p:sp>
      <p:sp>
        <p:nvSpPr>
          <p:cNvPr id="3" name="Прямоугольник: скругленные углы 2">
            <a:extLst>
              <a:ext uri="{FF2B5EF4-FFF2-40B4-BE49-F238E27FC236}">
                <a16:creationId xmlns:a16="http://schemas.microsoft.com/office/drawing/2014/main" id="{C801F499-D1EC-6FDA-EAB8-AE71CD966AD0}"/>
              </a:ext>
            </a:extLst>
          </p:cNvPr>
          <p:cNvSpPr/>
          <p:nvPr/>
        </p:nvSpPr>
        <p:spPr>
          <a:xfrm>
            <a:off x="3042400" y="931540"/>
            <a:ext cx="1725890" cy="272920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b="1" dirty="0">
                <a:solidFill>
                  <a:schemeClr val="accent2">
                    <a:lumMod val="75000"/>
                  </a:schemeClr>
                </a:solidFill>
              </a:rPr>
              <a:t>Решение</a:t>
            </a:r>
          </a:p>
          <a:p>
            <a:pPr algn="ctr"/>
            <a:r>
              <a:rPr lang="ru-RU" sz="800" b="1" dirty="0">
                <a:ea typeface="+mn-lt"/>
                <a:cs typeface="+mn-lt"/>
              </a:rPr>
              <a:t>Указанный продукт позволит решить задачи защиты объектов критической информационной инфраструктуры от БПЛА на всем периметре объекта за счет того, что предлагаемое решение основано на использовании малогабаритных сенсоров, объединенных в сеть. За счет применения системы интеллектуального противодействия БПЛА будет решена проблема с ограничением времени работы систем противодействия БПЛА.  </a:t>
            </a:r>
            <a:endParaRPr lang="ru-RU" sz="800" dirty="0">
              <a:ea typeface="+mn-lt"/>
              <a:cs typeface="+mn-lt"/>
            </a:endParaRPr>
          </a:p>
          <a:p>
            <a:pPr algn="ctr"/>
            <a:endParaRPr lang="ru-RU" dirty="0"/>
          </a:p>
        </p:txBody>
      </p:sp>
      <p:sp>
        <p:nvSpPr>
          <p:cNvPr id="4" name="Прямоугольник: скругленные углы 3">
            <a:extLst>
              <a:ext uri="{FF2B5EF4-FFF2-40B4-BE49-F238E27FC236}">
                <a16:creationId xmlns:a16="http://schemas.microsoft.com/office/drawing/2014/main" id="{85A17D27-17CD-71BB-87E9-E118F4E6111C}"/>
              </a:ext>
            </a:extLst>
          </p:cNvPr>
          <p:cNvSpPr/>
          <p:nvPr/>
        </p:nvSpPr>
        <p:spPr>
          <a:xfrm>
            <a:off x="3035452" y="3714261"/>
            <a:ext cx="1767784" cy="201527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b="1" dirty="0">
                <a:solidFill>
                  <a:schemeClr val="accent2">
                    <a:lumMod val="75000"/>
                  </a:schemeClr>
                </a:solidFill>
              </a:rPr>
              <a:t>Ключевые</a:t>
            </a:r>
          </a:p>
          <a:p>
            <a:pPr algn="ctr"/>
            <a:r>
              <a:rPr lang="ru-RU" b="1" dirty="0">
                <a:solidFill>
                  <a:schemeClr val="accent2">
                    <a:lumMod val="75000"/>
                  </a:schemeClr>
                </a:solidFill>
              </a:rPr>
              <a:t>Метрики</a:t>
            </a:r>
          </a:p>
          <a:p>
            <a:pPr algn="ctr"/>
            <a:r>
              <a:rPr lang="ru-RU" sz="1200" dirty="0"/>
              <a:t>Объем выручки, количество продаж, количество сбоев работы системы</a:t>
            </a:r>
          </a:p>
          <a:p>
            <a:pPr algn="ctr"/>
            <a:endParaRPr lang="ru-RU" dirty="0"/>
          </a:p>
        </p:txBody>
      </p:sp>
      <p:sp>
        <p:nvSpPr>
          <p:cNvPr id="5" name="Прямоугольник: скругленные углы 4">
            <a:extLst>
              <a:ext uri="{FF2B5EF4-FFF2-40B4-BE49-F238E27FC236}">
                <a16:creationId xmlns:a16="http://schemas.microsoft.com/office/drawing/2014/main" id="{AFCCBB4F-48C9-3DD4-64FC-FF2F261045BA}"/>
              </a:ext>
            </a:extLst>
          </p:cNvPr>
          <p:cNvSpPr/>
          <p:nvPr/>
        </p:nvSpPr>
        <p:spPr>
          <a:xfrm>
            <a:off x="1039738" y="5794925"/>
            <a:ext cx="3915745" cy="8179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200" dirty="0"/>
          </a:p>
          <a:p>
            <a:pPr algn="ctr"/>
            <a:r>
              <a:rPr lang="ru-RU" sz="1400" b="1" dirty="0">
                <a:solidFill>
                  <a:schemeClr val="accent2">
                    <a:lumMod val="75000"/>
                  </a:schemeClr>
                </a:solidFill>
              </a:rPr>
              <a:t>Расходы</a:t>
            </a:r>
          </a:p>
          <a:p>
            <a:pPr algn="ctr"/>
            <a:r>
              <a:rPr lang="ru-RU" sz="1400" dirty="0"/>
              <a:t>Материалы, заработная плата, выставки</a:t>
            </a:r>
          </a:p>
          <a:p>
            <a:pPr algn="ctr"/>
            <a:endParaRPr lang="ru-RU" dirty="0"/>
          </a:p>
        </p:txBody>
      </p:sp>
      <p:sp>
        <p:nvSpPr>
          <p:cNvPr id="7" name="Прямоугольник: скругленные углы 6">
            <a:extLst>
              <a:ext uri="{FF2B5EF4-FFF2-40B4-BE49-F238E27FC236}">
                <a16:creationId xmlns:a16="http://schemas.microsoft.com/office/drawing/2014/main" id="{0BDCC99E-D286-14F6-EFD8-37EC40FFDF68}"/>
              </a:ext>
            </a:extLst>
          </p:cNvPr>
          <p:cNvSpPr/>
          <p:nvPr/>
        </p:nvSpPr>
        <p:spPr>
          <a:xfrm>
            <a:off x="4876161" y="903232"/>
            <a:ext cx="2439677" cy="4787243"/>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100" dirty="0"/>
          </a:p>
          <a:p>
            <a:pPr algn="ctr"/>
            <a:r>
              <a:rPr lang="ru-RU" sz="1600" b="1" dirty="0">
                <a:solidFill>
                  <a:schemeClr val="accent2">
                    <a:lumMod val="75000"/>
                  </a:schemeClr>
                </a:solidFill>
              </a:rPr>
              <a:t>Уникальное </a:t>
            </a:r>
          </a:p>
          <a:p>
            <a:pPr algn="ctr"/>
            <a:r>
              <a:rPr lang="ru-RU" sz="1600" b="1" dirty="0">
                <a:solidFill>
                  <a:schemeClr val="accent2">
                    <a:lumMod val="75000"/>
                  </a:schemeClr>
                </a:solidFill>
              </a:rPr>
              <a:t>Целостное</a:t>
            </a:r>
          </a:p>
          <a:p>
            <a:pPr algn="ctr"/>
            <a:r>
              <a:rPr lang="ru-RU" sz="1600" b="1" dirty="0">
                <a:solidFill>
                  <a:schemeClr val="accent2">
                    <a:lumMod val="75000"/>
                  </a:schemeClr>
                </a:solidFill>
              </a:rPr>
              <a:t>Предложение</a:t>
            </a:r>
          </a:p>
          <a:p>
            <a:pPr algn="ctr"/>
            <a:endParaRPr lang="ru-RU" sz="1400" b="1" dirty="0">
              <a:solidFill>
                <a:schemeClr val="accent2">
                  <a:lumMod val="75000"/>
                </a:schemeClr>
              </a:solidFill>
            </a:endParaRPr>
          </a:p>
          <a:p>
            <a:pPr algn="ctr"/>
            <a:r>
              <a:rPr lang="ru-RU" sz="1400" dirty="0">
                <a:solidFill>
                  <a:schemeClr val="tx1"/>
                </a:solidFill>
                <a:latin typeface="+mj-lt"/>
                <a:cs typeface="Calibri"/>
              </a:rPr>
              <a:t>Мы, компания "Найди меня , если сможешь", помогаем </a:t>
            </a:r>
            <a:r>
              <a:rPr lang="ru-RU" sz="1400" dirty="0" err="1">
                <a:solidFill>
                  <a:schemeClr val="tx1"/>
                </a:solidFill>
                <a:latin typeface="+mj-lt"/>
                <a:cs typeface="Calibri"/>
              </a:rPr>
              <a:t>агропромышленности</a:t>
            </a:r>
            <a:r>
              <a:rPr lang="ru-RU" sz="1400" dirty="0">
                <a:solidFill>
                  <a:schemeClr val="tx1"/>
                </a:solidFill>
                <a:latin typeface="+mj-lt"/>
                <a:cs typeface="Calibri"/>
              </a:rPr>
              <a:t>,  аэропортам и МЧС РФ в детектировании и противодействии БПЛА с помощью  малогабаритных сенсоров, объединенных в сеть и получать ценность в покрытие большого расстояния и обеспечить защиту на всем периметре объекта </a:t>
            </a:r>
            <a:r>
              <a:rPr lang="ru-RU" sz="1400" dirty="0">
                <a:ln w="0"/>
                <a:solidFill>
                  <a:schemeClr val="tx1"/>
                </a:solidFill>
                <a:effectLst>
                  <a:outerShdw blurRad="38100" dist="25400" dir="5400000" algn="ctr" rotWithShape="0">
                    <a:srgbClr val="6E747A">
                      <a:alpha val="43000"/>
                    </a:srgbClr>
                  </a:outerShdw>
                </a:effectLst>
                <a:latin typeface="+mj-lt"/>
                <a:ea typeface="Lato"/>
                <a:cs typeface="Lato"/>
              </a:rPr>
              <a:t>критической информационной инфраструктуры</a:t>
            </a:r>
            <a:endParaRPr lang="ru-RU" sz="1400" dirty="0">
              <a:solidFill>
                <a:schemeClr val="tx1"/>
              </a:solidFill>
              <a:latin typeface="+mj-lt"/>
              <a:cs typeface="Calibri"/>
            </a:endParaRPr>
          </a:p>
          <a:p>
            <a:pPr algn="ctr"/>
            <a:endParaRPr lang="ru-RU" sz="1400" dirty="0"/>
          </a:p>
          <a:p>
            <a:pPr algn="ctr"/>
            <a:endParaRPr lang="ru-RU" sz="1000" dirty="0"/>
          </a:p>
        </p:txBody>
      </p:sp>
      <p:sp>
        <p:nvSpPr>
          <p:cNvPr id="9" name="Прямоугольник: скругленные углы 8">
            <a:extLst>
              <a:ext uri="{FF2B5EF4-FFF2-40B4-BE49-F238E27FC236}">
                <a16:creationId xmlns:a16="http://schemas.microsoft.com/office/drawing/2014/main" id="{798B8900-28FA-3EF7-8B02-D9DECF131D86}"/>
              </a:ext>
            </a:extLst>
          </p:cNvPr>
          <p:cNvSpPr/>
          <p:nvPr/>
        </p:nvSpPr>
        <p:spPr>
          <a:xfrm>
            <a:off x="7385962" y="931540"/>
            <a:ext cx="2144315" cy="331841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400" b="1" dirty="0">
              <a:solidFill>
                <a:schemeClr val="accent2">
                  <a:lumMod val="75000"/>
                </a:schemeClr>
              </a:solidFill>
            </a:endParaRPr>
          </a:p>
          <a:p>
            <a:pPr algn="ctr"/>
            <a:r>
              <a:rPr lang="ru-RU" sz="1400" b="1" dirty="0">
                <a:solidFill>
                  <a:schemeClr val="accent2">
                    <a:lumMod val="75000"/>
                  </a:schemeClr>
                </a:solidFill>
              </a:rPr>
              <a:t>Уникальное </a:t>
            </a:r>
          </a:p>
          <a:p>
            <a:pPr algn="ctr"/>
            <a:r>
              <a:rPr lang="ru-RU" sz="1400" b="1" dirty="0">
                <a:solidFill>
                  <a:schemeClr val="accent2">
                    <a:lumMod val="75000"/>
                  </a:schemeClr>
                </a:solidFill>
              </a:rPr>
              <a:t>Преимущество</a:t>
            </a:r>
          </a:p>
          <a:p>
            <a:pPr algn="ctr"/>
            <a:endParaRPr lang="ru-RU" sz="1000" dirty="0"/>
          </a:p>
          <a:p>
            <a:pPr algn="ctr"/>
            <a:r>
              <a:rPr lang="ru-RU" sz="1000" dirty="0"/>
              <a:t>С </a:t>
            </a:r>
            <a:r>
              <a:rPr lang="ru-RU" sz="1000" dirty="0">
                <a:highlight>
                  <a:srgbClr val="FFB13A"/>
                </a:highlight>
              </a:rPr>
              <a:t>помощью сети сенсоров</a:t>
            </a:r>
            <a:r>
              <a:rPr lang="ru-RU" sz="1000" dirty="0"/>
              <a:t>,, имеется возможность справится с проблемой </a:t>
            </a:r>
            <a:r>
              <a:rPr lang="ru-RU" sz="1000" dirty="0">
                <a:highlight>
                  <a:srgbClr val="FFB13A"/>
                </a:highlight>
              </a:rPr>
              <a:t>«ограниченного угла» </a:t>
            </a:r>
            <a:r>
              <a:rPr lang="ru-RU" sz="1000" dirty="0"/>
              <a:t>направленности антенны</a:t>
            </a:r>
          </a:p>
          <a:p>
            <a:pPr algn="ctr"/>
            <a:r>
              <a:rPr lang="ru-RU" sz="1000" dirty="0"/>
              <a:t>можно определять тип БПЛА</a:t>
            </a:r>
          </a:p>
          <a:p>
            <a:pPr algn="ctr"/>
            <a:r>
              <a:rPr lang="ru-RU" sz="1000" dirty="0"/>
              <a:t>за счет комплексной системы обнаружения и глушения возможно </a:t>
            </a:r>
            <a:r>
              <a:rPr lang="ru-RU" sz="1000" dirty="0">
                <a:highlight>
                  <a:srgbClr val="FFB13A"/>
                </a:highlight>
              </a:rPr>
              <a:t>экономия энергии </a:t>
            </a:r>
            <a:r>
              <a:rPr lang="ru-RU" sz="1000" dirty="0"/>
              <a:t>Предлагаемая разработка интеллектуального противодействия позволит </a:t>
            </a:r>
            <a:r>
              <a:rPr lang="ru-RU" sz="1000" dirty="0">
                <a:highlight>
                  <a:srgbClr val="FFB13A"/>
                </a:highlight>
              </a:rPr>
              <a:t>выполнять глушение более эффективно</a:t>
            </a:r>
            <a:r>
              <a:rPr lang="ru-RU" sz="1000" dirty="0"/>
              <a:t> с меньшими аппаратными затратами.</a:t>
            </a:r>
          </a:p>
          <a:p>
            <a:pPr algn="ctr"/>
            <a:endParaRPr lang="ru-RU" dirty="0"/>
          </a:p>
          <a:p>
            <a:pPr algn="ctr"/>
            <a:endParaRPr lang="ru-RU" dirty="0"/>
          </a:p>
        </p:txBody>
      </p:sp>
      <p:sp>
        <p:nvSpPr>
          <p:cNvPr id="12" name="Прямоугольник: скругленные углы 11">
            <a:extLst>
              <a:ext uri="{FF2B5EF4-FFF2-40B4-BE49-F238E27FC236}">
                <a16:creationId xmlns:a16="http://schemas.microsoft.com/office/drawing/2014/main" id="{CB461782-F6E7-A972-D1ED-6B4C5E5FC947}"/>
              </a:ext>
            </a:extLst>
          </p:cNvPr>
          <p:cNvSpPr/>
          <p:nvPr/>
        </p:nvSpPr>
        <p:spPr>
          <a:xfrm>
            <a:off x="7406156" y="4363393"/>
            <a:ext cx="2144315" cy="131072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b="1" dirty="0">
                <a:solidFill>
                  <a:schemeClr val="accent2">
                    <a:lumMod val="75000"/>
                  </a:schemeClr>
                </a:solidFill>
              </a:rPr>
              <a:t>Каналы</a:t>
            </a:r>
          </a:p>
          <a:p>
            <a:r>
              <a:rPr lang="ru-RU" sz="1100" dirty="0"/>
              <a:t>Научные конференции,</a:t>
            </a:r>
            <a:endParaRPr lang="en-US" sz="1100" dirty="0"/>
          </a:p>
          <a:p>
            <a:r>
              <a:rPr lang="ru-RU" sz="1100" dirty="0" err="1"/>
              <a:t>реклама,веб</a:t>
            </a:r>
            <a:r>
              <a:rPr lang="ru-RU" sz="1100" dirty="0"/>
              <a:t>-сайт, Выставки, коммерческие переговоры, участие в тендерах </a:t>
            </a:r>
          </a:p>
          <a:p>
            <a:pPr algn="ctr"/>
            <a:endParaRPr lang="ru-RU" dirty="0"/>
          </a:p>
        </p:txBody>
      </p:sp>
      <p:sp>
        <p:nvSpPr>
          <p:cNvPr id="15" name="Прямоугольник: скругленные углы 14">
            <a:extLst>
              <a:ext uri="{FF2B5EF4-FFF2-40B4-BE49-F238E27FC236}">
                <a16:creationId xmlns:a16="http://schemas.microsoft.com/office/drawing/2014/main" id="{53BD37B9-1D4C-58E4-3649-B4DDFEAAB35B}"/>
              </a:ext>
            </a:extLst>
          </p:cNvPr>
          <p:cNvSpPr/>
          <p:nvPr/>
        </p:nvSpPr>
        <p:spPr>
          <a:xfrm>
            <a:off x="5037717" y="5778572"/>
            <a:ext cx="7024983" cy="82481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b="1" dirty="0">
                <a:solidFill>
                  <a:schemeClr val="accent2">
                    <a:lumMod val="75000"/>
                  </a:schemeClr>
                </a:solidFill>
              </a:rPr>
              <a:t>Потоки выручки  </a:t>
            </a:r>
          </a:p>
          <a:p>
            <a:r>
              <a:rPr lang="ru-RU" sz="1200" dirty="0"/>
              <a:t> Услуги по техническому обслуживанию разработанной системы, установка оборудования, продажа разработанной системы</a:t>
            </a:r>
          </a:p>
          <a:p>
            <a:endParaRPr lang="ru-RU" dirty="0"/>
          </a:p>
        </p:txBody>
      </p:sp>
      <p:sp>
        <p:nvSpPr>
          <p:cNvPr id="18" name="Прямоугольник: скругленные углы 17">
            <a:extLst>
              <a:ext uri="{FF2B5EF4-FFF2-40B4-BE49-F238E27FC236}">
                <a16:creationId xmlns:a16="http://schemas.microsoft.com/office/drawing/2014/main" id="{D211FE45-882D-A3C6-1CC7-8A06235E9411}"/>
              </a:ext>
            </a:extLst>
          </p:cNvPr>
          <p:cNvSpPr/>
          <p:nvPr/>
        </p:nvSpPr>
        <p:spPr>
          <a:xfrm>
            <a:off x="9620595" y="941654"/>
            <a:ext cx="2393630" cy="465846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b="1" dirty="0">
                <a:solidFill>
                  <a:schemeClr val="accent2">
                    <a:lumMod val="75000"/>
                  </a:schemeClr>
                </a:solidFill>
              </a:rPr>
              <a:t>Сегменты </a:t>
            </a:r>
          </a:p>
          <a:p>
            <a:pPr algn="ctr"/>
            <a:r>
              <a:rPr lang="ru-RU" sz="1400" b="1" dirty="0">
                <a:solidFill>
                  <a:schemeClr val="accent2">
                    <a:lumMod val="75000"/>
                  </a:schemeClr>
                </a:solidFill>
              </a:rPr>
              <a:t>Клиентов</a:t>
            </a:r>
          </a:p>
          <a:p>
            <a:pPr algn="ctr"/>
            <a:endParaRPr lang="ru-RU" sz="1400" b="1" dirty="0">
              <a:solidFill>
                <a:schemeClr val="accent2">
                  <a:lumMod val="75000"/>
                </a:schemeClr>
              </a:solidFill>
            </a:endParaRPr>
          </a:p>
          <a:p>
            <a:pPr algn="ctr"/>
            <a:r>
              <a:rPr lang="ru-RU" sz="1000" dirty="0"/>
              <a:t>Основным “Держателем” проблемы является желание </a:t>
            </a:r>
            <a:r>
              <a:rPr lang="ru-RU" sz="1000" b="1" dirty="0">
                <a:highlight>
                  <a:srgbClr val="FFB13A"/>
                </a:highlight>
              </a:rPr>
              <a:t>директоров КИИ </a:t>
            </a:r>
            <a:r>
              <a:rPr lang="ru-RU" sz="1000" dirty="0"/>
              <a:t>обеспечить безопасность своей территории. Т.к. с развитием </a:t>
            </a:r>
            <a:r>
              <a:rPr lang="ru-RU" sz="1000" dirty="0" err="1"/>
              <a:t>дроностроения</a:t>
            </a:r>
            <a:r>
              <a:rPr lang="ru-RU" sz="1000" dirty="0"/>
              <a:t> злоумышленники всё чаще используют БПЛА для нанесение физического ущерба и вывода из строя каких-либо узлов предприятий. Указанный продукт позволит решить задачи защиты объектов критической информационной инфраструктуры от БПЛА на всем периметре объекта за счет того, что предлагаемое решение основано на использовании малогабаритных сенсоров, объединенных в сеть, что позволит, расположив сенсоры правильным образом, покрыть большие расстояния и обеспечить защиту на всем периметре объекта. </a:t>
            </a:r>
          </a:p>
          <a:p>
            <a:pPr algn="ctr"/>
            <a:endParaRPr lang="ru-RU" dirty="0"/>
          </a:p>
        </p:txBody>
      </p:sp>
    </p:spTree>
    <p:extLst>
      <p:ext uri="{BB962C8B-B14F-4D97-AF65-F5344CB8AC3E}">
        <p14:creationId xmlns:p14="http://schemas.microsoft.com/office/powerpoint/2010/main" val="3740839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968508" y="-48031"/>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371749" y="374787"/>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7</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148530" y="57307"/>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Уровень готовности продукта</a:t>
            </a:r>
            <a:endParaRPr lang="en-US" dirty="0">
              <a:solidFill>
                <a:srgbClr val="F88101"/>
              </a:solidFill>
              <a:latin typeface="Arial Black" panose="020B0A040201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9595" y="-14900"/>
            <a:ext cx="975478" cy="883077"/>
          </a:xfrm>
          <a:prstGeom prst="rect">
            <a:avLst/>
          </a:prstGeom>
        </p:spPr>
      </p:pic>
      <p:graphicFrame>
        <p:nvGraphicFramePr>
          <p:cNvPr id="5" name="Таблица 4">
            <a:extLst>
              <a:ext uri="{FF2B5EF4-FFF2-40B4-BE49-F238E27FC236}">
                <a16:creationId xmlns:a16="http://schemas.microsoft.com/office/drawing/2014/main" id="{4D0C654E-D59D-BA10-04A3-09BD778CE784}"/>
              </a:ext>
            </a:extLst>
          </p:cNvPr>
          <p:cNvGraphicFramePr>
            <a:graphicFrameLocks noGrp="1"/>
          </p:cNvGraphicFramePr>
          <p:nvPr/>
        </p:nvGraphicFramePr>
        <p:xfrm>
          <a:off x="902804" y="465762"/>
          <a:ext cx="10468945" cy="6156626"/>
        </p:xfrm>
        <a:graphic>
          <a:graphicData uri="http://schemas.openxmlformats.org/drawingml/2006/table">
            <a:tbl>
              <a:tblPr firstRow="1" firstCol="1" bandRow="1"/>
              <a:tblGrid>
                <a:gridCol w="209970">
                  <a:extLst>
                    <a:ext uri="{9D8B030D-6E8A-4147-A177-3AD203B41FA5}">
                      <a16:colId xmlns:a16="http://schemas.microsoft.com/office/drawing/2014/main" val="20000"/>
                    </a:ext>
                  </a:extLst>
                </a:gridCol>
                <a:gridCol w="1287901">
                  <a:extLst>
                    <a:ext uri="{9D8B030D-6E8A-4147-A177-3AD203B41FA5}">
                      <a16:colId xmlns:a16="http://schemas.microsoft.com/office/drawing/2014/main" val="20001"/>
                    </a:ext>
                  </a:extLst>
                </a:gridCol>
                <a:gridCol w="1896039">
                  <a:extLst>
                    <a:ext uri="{9D8B030D-6E8A-4147-A177-3AD203B41FA5}">
                      <a16:colId xmlns:a16="http://schemas.microsoft.com/office/drawing/2014/main" val="20002"/>
                    </a:ext>
                  </a:extLst>
                </a:gridCol>
                <a:gridCol w="1368659">
                  <a:extLst>
                    <a:ext uri="{9D8B030D-6E8A-4147-A177-3AD203B41FA5}">
                      <a16:colId xmlns:a16="http://schemas.microsoft.com/office/drawing/2014/main" val="20003"/>
                    </a:ext>
                  </a:extLst>
                </a:gridCol>
                <a:gridCol w="1353910">
                  <a:extLst>
                    <a:ext uri="{9D8B030D-6E8A-4147-A177-3AD203B41FA5}">
                      <a16:colId xmlns:a16="http://schemas.microsoft.com/office/drawing/2014/main" val="20004"/>
                    </a:ext>
                  </a:extLst>
                </a:gridCol>
                <a:gridCol w="1450822">
                  <a:extLst>
                    <a:ext uri="{9D8B030D-6E8A-4147-A177-3AD203B41FA5}">
                      <a16:colId xmlns:a16="http://schemas.microsoft.com/office/drawing/2014/main" val="20005"/>
                    </a:ext>
                  </a:extLst>
                </a:gridCol>
                <a:gridCol w="1450822">
                  <a:extLst>
                    <a:ext uri="{9D8B030D-6E8A-4147-A177-3AD203B41FA5}">
                      <a16:colId xmlns:a16="http://schemas.microsoft.com/office/drawing/2014/main" val="20006"/>
                    </a:ext>
                  </a:extLst>
                </a:gridCol>
                <a:gridCol w="1450822">
                  <a:extLst>
                    <a:ext uri="{9D8B030D-6E8A-4147-A177-3AD203B41FA5}">
                      <a16:colId xmlns:a16="http://schemas.microsoft.com/office/drawing/2014/main" val="20007"/>
                    </a:ext>
                  </a:extLst>
                </a:gridCol>
              </a:tblGrid>
              <a:tr h="686287">
                <a:tc>
                  <a:txBody>
                    <a:bodyPr/>
                    <a:lstStyle/>
                    <a:p>
                      <a:pPr algn="ctr">
                        <a:lnSpc>
                          <a:spcPct val="106000"/>
                        </a:lnSpc>
                        <a:spcAft>
                          <a:spcPts val="0"/>
                        </a:spcAft>
                      </a:pPr>
                      <a:r>
                        <a:rPr lang="en-US" sz="900" b="1" kern="1200" dirty="0">
                          <a:solidFill>
                            <a:srgbClr val="000000"/>
                          </a:solidFill>
                          <a:effectLst/>
                          <a:latin typeface="+mn-lt"/>
                          <a:ea typeface="Open Sans"/>
                          <a:cs typeface="Times New Roman" panose="02020603050405020304" pitchFamily="18" charset="0"/>
                        </a:rPr>
                        <a:t>TPRL</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Технологическая готовность</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Производственная</a:t>
                      </a:r>
                      <a:br>
                        <a:rPr lang="ru-RU" sz="900" b="1" kern="1200" dirty="0">
                          <a:solidFill>
                            <a:srgbClr val="000000"/>
                          </a:solidFill>
                          <a:effectLst/>
                          <a:latin typeface="+mn-lt"/>
                          <a:ea typeface="Open Sans"/>
                          <a:cs typeface="Times New Roman" panose="02020603050405020304" pitchFamily="18" charset="0"/>
                        </a:rPr>
                      </a:br>
                      <a:r>
                        <a:rPr lang="ru-RU" sz="900" b="1" kern="1200" dirty="0">
                          <a:solidFill>
                            <a:srgbClr val="000000"/>
                          </a:solidFill>
                          <a:effectLst/>
                          <a:latin typeface="+mn-lt"/>
                          <a:ea typeface="Open Sans"/>
                          <a:cs typeface="Times New Roman" panose="02020603050405020304" pitchFamily="18" charset="0"/>
                        </a:rPr>
                        <a:t>готовность</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Организационная готовность</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Преимущества и риски</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Рыночная</a:t>
                      </a:r>
                      <a:br>
                        <a:rPr lang="ru-RU" sz="900" b="1" kern="1200" dirty="0">
                          <a:solidFill>
                            <a:srgbClr val="000000"/>
                          </a:solidFill>
                          <a:effectLst/>
                          <a:latin typeface="+mn-lt"/>
                          <a:ea typeface="Open Sans"/>
                          <a:cs typeface="Times New Roman" panose="02020603050405020304" pitchFamily="18" charset="0"/>
                        </a:rPr>
                      </a:br>
                      <a:r>
                        <a:rPr lang="ru-RU" sz="900" b="1" kern="1200" dirty="0">
                          <a:solidFill>
                            <a:srgbClr val="000000"/>
                          </a:solidFill>
                          <a:effectLst/>
                          <a:latin typeface="+mn-lt"/>
                          <a:ea typeface="Open Sans"/>
                          <a:cs typeface="Times New Roman" panose="02020603050405020304" pitchFamily="18" charset="0"/>
                        </a:rPr>
                        <a:t>готовность </a:t>
                      </a:r>
                      <a:r>
                        <a:rPr lang="en-US" sz="900" b="1" kern="1200" dirty="0">
                          <a:solidFill>
                            <a:srgbClr val="000000"/>
                          </a:solidFill>
                          <a:effectLst/>
                          <a:latin typeface="+mn-lt"/>
                          <a:ea typeface="Open Sans"/>
                          <a:cs typeface="Times New Roman" panose="02020603050405020304" pitchFamily="18" charset="0"/>
                        </a:rPr>
                        <a:t>(MRL – marker readiness</a:t>
                      </a:r>
                      <a:r>
                        <a:rPr lang="en-US" sz="900" b="1" kern="1200" baseline="0" dirty="0">
                          <a:solidFill>
                            <a:srgbClr val="000000"/>
                          </a:solidFill>
                          <a:effectLst/>
                          <a:latin typeface="+mn-lt"/>
                          <a:ea typeface="Open Sans"/>
                          <a:cs typeface="Times New Roman" panose="02020603050405020304" pitchFamily="18" charset="0"/>
                        </a:rPr>
                        <a:t> level</a:t>
                      </a:r>
                      <a:r>
                        <a:rPr lang="en-US" sz="900" b="1" kern="1200" dirty="0">
                          <a:solidFill>
                            <a:srgbClr val="000000"/>
                          </a:solidFill>
                          <a:effectLst/>
                          <a:latin typeface="+mn-lt"/>
                          <a:ea typeface="Open Sans"/>
                          <a:cs typeface="Times New Roman" panose="02020603050405020304" pitchFamily="18" charset="0"/>
                        </a:rPr>
                        <a:t>)</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dirty="0">
                          <a:effectLst/>
                          <a:latin typeface="+mn-lt"/>
                          <a:ea typeface="Calibri" panose="020F0502020204030204" pitchFamily="34" charset="0"/>
                          <a:cs typeface="Arial" panose="020B0604020202020204" pitchFamily="34" charset="0"/>
                        </a:rPr>
                        <a:t>Уровень корпоративной зрелости (</a:t>
                      </a:r>
                      <a:r>
                        <a:rPr lang="en-US" sz="900" b="1" dirty="0">
                          <a:effectLst/>
                          <a:latin typeface="+mn-lt"/>
                          <a:ea typeface="Calibri" panose="020F0502020204030204" pitchFamily="34" charset="0"/>
                          <a:cs typeface="Arial" panose="020B0604020202020204" pitchFamily="34" charset="0"/>
                        </a:rPr>
                        <a:t>CRL</a:t>
                      </a:r>
                      <a:r>
                        <a:rPr lang="ru-RU" sz="900" b="1" baseline="0" dirty="0">
                          <a:effectLst/>
                          <a:latin typeface="+mn-lt"/>
                          <a:ea typeface="Calibri" panose="020F0502020204030204" pitchFamily="34" charset="0"/>
                          <a:cs typeface="Arial" panose="020B0604020202020204" pitchFamily="34" charset="0"/>
                        </a:rPr>
                        <a:t> –</a:t>
                      </a:r>
                      <a:r>
                        <a:rPr lang="en-US" sz="900" b="1" baseline="0" dirty="0">
                          <a:effectLst/>
                          <a:latin typeface="+mn-lt"/>
                          <a:ea typeface="Calibri" panose="020F0502020204030204" pitchFamily="34" charset="0"/>
                          <a:cs typeface="Arial" panose="020B0604020202020204" pitchFamily="34" charset="0"/>
                        </a:rPr>
                        <a:t> corporation readiness level)</a:t>
                      </a:r>
                      <a:r>
                        <a:rPr lang="ru-RU" sz="900" b="1" baseline="0" dirty="0">
                          <a:effectLst/>
                          <a:latin typeface="+mn-lt"/>
                          <a:ea typeface="Calibri" panose="020F0502020204030204" pitchFamily="34" charset="0"/>
                          <a:cs typeface="Arial" panose="020B0604020202020204" pitchFamily="34" charset="0"/>
                        </a:rPr>
                        <a:t> </a:t>
                      </a:r>
                      <a:endParaRPr lang="ru-RU" sz="900" b="1" dirty="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dirty="0">
                          <a:effectLst/>
                          <a:latin typeface="+mn-lt"/>
                          <a:ea typeface="Calibri" panose="020F0502020204030204" pitchFamily="34" charset="0"/>
                          <a:cs typeface="Times New Roman" panose="02020603050405020304" pitchFamily="18" charset="0"/>
                        </a:rPr>
                        <a:t>Уровень инвестиционной привлекательности проекта</a:t>
                      </a:r>
                      <a:r>
                        <a:rPr lang="en-US" sz="900" b="1" dirty="0">
                          <a:effectLst/>
                          <a:latin typeface="+mn-lt"/>
                          <a:ea typeface="Calibri" panose="020F0502020204030204" pitchFamily="34" charset="0"/>
                          <a:cs typeface="Times New Roman" panose="02020603050405020304" pitchFamily="18" charset="0"/>
                        </a:rPr>
                        <a:t>(IRL – investment readiness level)</a:t>
                      </a:r>
                      <a:endParaRPr lang="ru-RU" sz="9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98192">
                <a:tc>
                  <a:txBody>
                    <a:bodyPr/>
                    <a:lstStyle/>
                    <a:p>
                      <a:pPr algn="ctr">
                        <a:lnSpc>
                          <a:spcPct val="106000"/>
                        </a:lnSpc>
                        <a:spcAft>
                          <a:spcPts val="0"/>
                        </a:spcAft>
                      </a:pPr>
                      <a:r>
                        <a:rPr lang="ru-RU" sz="900" b="1" kern="1200">
                          <a:solidFill>
                            <a:srgbClr val="000000"/>
                          </a:solidFill>
                          <a:effectLst/>
                          <a:latin typeface="+mn-lt"/>
                          <a:ea typeface="Open Sans"/>
                          <a:cs typeface="Times New Roman" panose="02020603050405020304" pitchFamily="18" charset="0"/>
                        </a:rPr>
                        <a:t>9</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Готов серийный образец</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Все материалы, процессы, процедуры, контрольное оборудование функционирует, внедрена система контроля качества. </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a:solidFill>
                            <a:srgbClr val="000000"/>
                          </a:solidFill>
                          <a:effectLst/>
                          <a:latin typeface="+mn-lt"/>
                          <a:ea typeface="Open Sans"/>
                          <a:cs typeface="Times New Roman" panose="02020603050405020304" pitchFamily="18" charset="0"/>
                        </a:rPr>
                        <a:t>Внедрены и описаны регулярные бизнес-процессы производства, сервиса, продаж</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Внедрен мониторинг конкурентов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Осуществлен вывод на рынок</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ru-RU" sz="900" dirty="0">
                          <a:effectLst/>
                        </a:rPr>
                        <a:t>Корпоративную стратегию утверждает</a:t>
                      </a:r>
                      <a:r>
                        <a:rPr lang="ru-RU" sz="900" baseline="0" dirty="0">
                          <a:effectLst/>
                        </a:rPr>
                        <a:t> совет директоров</a:t>
                      </a:r>
                      <a:endParaRPr lang="ru-RU" sz="900" dirty="0">
                        <a:effectLst/>
                        <a:latin typeface="+mn-lt"/>
                        <a:ea typeface="Calibri" panose="020F0502020204030204" pitchFamily="34" charset="0"/>
                        <a:cs typeface="Times New Roman" panose="02020603050405020304" pitchFamily="18" charset="0"/>
                      </a:endParaRP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Продажи на международном рынке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8192">
                <a:tc>
                  <a:txBody>
                    <a:bodyPr/>
                    <a:lstStyle/>
                    <a:p>
                      <a:pPr algn="ctr">
                        <a:lnSpc>
                          <a:spcPct val="106000"/>
                        </a:lnSpc>
                        <a:spcAft>
                          <a:spcPts val="0"/>
                        </a:spcAft>
                      </a:pPr>
                      <a:r>
                        <a:rPr lang="ru-RU" sz="900" b="1" kern="1200">
                          <a:solidFill>
                            <a:srgbClr val="000000"/>
                          </a:solidFill>
                          <a:effectLst/>
                          <a:latin typeface="+mn-lt"/>
                          <a:ea typeface="Open Sans"/>
                          <a:cs typeface="Times New Roman" panose="02020603050405020304" pitchFamily="18" charset="0"/>
                        </a:rPr>
                        <a:t>8</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a:solidFill>
                            <a:srgbClr val="000000"/>
                          </a:solidFill>
                          <a:effectLst/>
                          <a:latin typeface="+mn-lt"/>
                          <a:ea typeface="Open Sans"/>
                          <a:cs typeface="Times New Roman" panose="02020603050405020304" pitchFamily="18" charset="0"/>
                        </a:rPr>
                        <a:t>Пройдена реальная эксплуатация опытного образца в составе системы</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Обеспечено стабильное производство малой партии с учетом допусков и контроля качества</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Налажена система послепродажного обслуживания</a:t>
                      </a:r>
                      <a:br>
                        <a:rPr lang="ru-RU" sz="900" kern="1200" dirty="0">
                          <a:solidFill>
                            <a:srgbClr val="000000"/>
                          </a:solidFill>
                          <a:effectLst/>
                          <a:latin typeface="+mn-lt"/>
                          <a:ea typeface="Open Sans"/>
                          <a:cs typeface="Times New Roman" panose="02020603050405020304" pitchFamily="18" charset="0"/>
                        </a:rPr>
                      </a:br>
                      <a:r>
                        <a:rPr lang="ru-RU" sz="900" kern="1200" dirty="0">
                          <a:solidFill>
                            <a:srgbClr val="000000"/>
                          </a:solidFill>
                          <a:effectLst/>
                          <a:latin typeface="+mn-lt"/>
                          <a:ea typeface="Open Sans"/>
                          <a:cs typeface="Times New Roman" panose="02020603050405020304" pitchFamily="18" charset="0"/>
                        </a:rPr>
                        <a:t>/ технической поддержки</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Получены положительные решения по заявкам</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Идет реализация плана мероприятий по продвижению</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ru-RU" sz="900" dirty="0">
                          <a:effectLst/>
                        </a:rPr>
                        <a:t>Управление компанией профессиональными менеджерами по найму</a:t>
                      </a:r>
                      <a:endParaRPr lang="en-US" sz="900" dirty="0">
                        <a:effectLst/>
                      </a:endParaRP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Устойчивые продажи на</a:t>
                      </a:r>
                      <a:r>
                        <a:rPr lang="ru-RU" sz="900" baseline="0" dirty="0">
                          <a:effectLst/>
                          <a:latin typeface="+mn-lt"/>
                          <a:ea typeface="Calibri" panose="020F0502020204030204" pitchFamily="34" charset="0"/>
                          <a:cs typeface="Times New Roman" panose="02020603050405020304" pitchFamily="18" charset="0"/>
                        </a:rPr>
                        <a:t> локальном рынке</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6529">
                <a:tc>
                  <a:txBody>
                    <a:bodyPr/>
                    <a:lstStyle/>
                    <a:p>
                      <a:pPr algn="ctr">
                        <a:lnSpc>
                          <a:spcPct val="106000"/>
                        </a:lnSpc>
                        <a:spcAft>
                          <a:spcPts val="0"/>
                        </a:spcAft>
                      </a:pPr>
                      <a:r>
                        <a:rPr lang="ru-RU" sz="900" b="1" kern="1200">
                          <a:solidFill>
                            <a:srgbClr val="000000"/>
                          </a:solidFill>
                          <a:effectLst/>
                          <a:latin typeface="+mn-lt"/>
                          <a:ea typeface="Open Sans"/>
                          <a:cs typeface="Times New Roman" panose="02020603050405020304" pitchFamily="18" charset="0"/>
                        </a:rPr>
                        <a:t>7</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Выпущен опытный образец</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Процесс производства продемонстрирован в реальных условиях</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Проведено обучение персонала заказчика</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0" kern="1200" dirty="0">
                          <a:solidFill>
                            <a:srgbClr val="000000"/>
                          </a:solidFill>
                          <a:effectLst/>
                          <a:latin typeface="+mn-lt"/>
                          <a:ea typeface="Open Sans"/>
                          <a:cs typeface="Times New Roman" panose="02020603050405020304" pitchFamily="18" charset="0"/>
                        </a:rPr>
                        <a:t>Подписаны лицензионные договоры</a:t>
                      </a:r>
                      <a:endParaRPr lang="ru-RU" sz="9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Осуществлен предварительный вывод на рынок</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Корпоративную стратегию утверждает</a:t>
                      </a:r>
                      <a:r>
                        <a:rPr lang="ru-RU" sz="900" baseline="0" dirty="0">
                          <a:effectLst/>
                          <a:latin typeface="+mn-lt"/>
                          <a:ea typeface="Calibri" panose="020F0502020204030204" pitchFamily="34" charset="0"/>
                          <a:cs typeface="Times New Roman" panose="02020603050405020304" pitchFamily="18" charset="0"/>
                        </a:rPr>
                        <a:t> совет директоров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Положительная экономика по каналам продаж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57361">
                <a:tc>
                  <a:txBody>
                    <a:bodyPr/>
                    <a:lstStyle/>
                    <a:p>
                      <a:pPr algn="ctr">
                        <a:lnSpc>
                          <a:spcPct val="106000"/>
                        </a:lnSpc>
                        <a:spcAft>
                          <a:spcPts val="0"/>
                        </a:spcAft>
                      </a:pPr>
                      <a:r>
                        <a:rPr lang="en-US" sz="900" b="1" kern="1200">
                          <a:solidFill>
                            <a:srgbClr val="000000"/>
                          </a:solidFill>
                          <a:effectLst/>
                          <a:latin typeface="+mn-lt"/>
                          <a:ea typeface="Open Sans"/>
                          <a:cs typeface="Times New Roman" panose="02020603050405020304" pitchFamily="18" charset="0"/>
                        </a:rPr>
                        <a:t>6</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a:solidFill>
                            <a:srgbClr val="000000"/>
                          </a:solidFill>
                          <a:effectLst/>
                          <a:latin typeface="+mn-lt"/>
                          <a:ea typeface="Open Sans"/>
                          <a:cs typeface="Times New Roman" panose="02020603050405020304" pitchFamily="18" charset="0"/>
                        </a:rPr>
                        <a:t>Изготовлен полнофункциональный опытный образец</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Определен окончательный состав производственной линии</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Подготовлен план вывода продукта на производство</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Поданы заявки на патенты. Технические риски сняты</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Уточнены спецификации продукта по каждому целевому сегменту, уточнена бизнес-модель</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Управление компанией профессиональными менеджерами по найму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Оптимизация экономики в каналах продаж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57361">
                <a:tc>
                  <a:txBody>
                    <a:bodyPr/>
                    <a:lstStyle/>
                    <a:p>
                      <a:pPr algn="ctr">
                        <a:lnSpc>
                          <a:spcPct val="106000"/>
                        </a:lnSpc>
                        <a:spcAft>
                          <a:spcPts val="0"/>
                        </a:spcAft>
                      </a:pPr>
                      <a:r>
                        <a:rPr lang="ru-RU" sz="900" b="1" kern="1200">
                          <a:solidFill>
                            <a:srgbClr val="000000"/>
                          </a:solidFill>
                          <a:effectLst/>
                          <a:latin typeface="+mn-lt"/>
                          <a:ea typeface="Open Sans"/>
                          <a:cs typeface="Times New Roman" panose="02020603050405020304" pitchFamily="18" charset="0"/>
                        </a:rPr>
                        <a:t>5</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Изготовлен полномасштабный</a:t>
                      </a:r>
                      <a:br>
                        <a:rPr lang="ru-RU" sz="900" kern="1200" dirty="0">
                          <a:solidFill>
                            <a:srgbClr val="000000"/>
                          </a:solidFill>
                          <a:effectLst/>
                          <a:latin typeface="+mn-lt"/>
                          <a:ea typeface="Open Sans"/>
                          <a:cs typeface="Times New Roman" panose="02020603050405020304" pitchFamily="18" charset="0"/>
                        </a:rPr>
                      </a:br>
                      <a:r>
                        <a:rPr lang="ru-RU" sz="900" kern="1200" dirty="0">
                          <a:solidFill>
                            <a:srgbClr val="000000"/>
                          </a:solidFill>
                          <a:effectLst/>
                          <a:latin typeface="+mn-lt"/>
                          <a:ea typeface="Open Sans"/>
                          <a:cs typeface="Times New Roman" panose="02020603050405020304" pitchFamily="18" charset="0"/>
                        </a:rPr>
                        <a:t>опытный образец</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a:solidFill>
                            <a:srgbClr val="000000"/>
                          </a:solidFill>
                          <a:effectLst/>
                          <a:latin typeface="+mn-lt"/>
                          <a:ea typeface="Open Sans"/>
                          <a:cs typeface="Times New Roman" panose="02020603050405020304" pitchFamily="18" charset="0"/>
                        </a:rPr>
                        <a:t>Продемонстрированы в реальных условиях прототипы материалов и квалификация персонала</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a:solidFill>
                            <a:srgbClr val="000000"/>
                          </a:solidFill>
                          <a:effectLst/>
                          <a:latin typeface="+mn-lt"/>
                          <a:ea typeface="Open Sans"/>
                          <a:cs typeface="Times New Roman" panose="02020603050405020304" pitchFamily="18" charset="0"/>
                        </a:rPr>
                        <a:t>Доступны все необходимые компетенции</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0" kern="1200" dirty="0">
                          <a:solidFill>
                            <a:srgbClr val="000000"/>
                          </a:solidFill>
                          <a:effectLst/>
                          <a:latin typeface="+mn-lt"/>
                          <a:ea typeface="Open Sans"/>
                          <a:cs typeface="Times New Roman" panose="02020603050405020304" pitchFamily="18" charset="0"/>
                        </a:rPr>
                        <a:t>Определены преимущества, стратегия защиты ИС и план снижения рисков</a:t>
                      </a:r>
                      <a:endParaRPr lang="ru-RU" sz="9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0" kern="1200" dirty="0">
                          <a:solidFill>
                            <a:srgbClr val="000000"/>
                          </a:solidFill>
                          <a:effectLst/>
                          <a:latin typeface="+mn-lt"/>
                          <a:ea typeface="Open Sans"/>
                          <a:cs typeface="Times New Roman" panose="02020603050405020304" pitchFamily="18" charset="0"/>
                        </a:rPr>
                        <a:t>Выбран канал продаж и ценообразование</a:t>
                      </a:r>
                      <a:endParaRPr lang="ru-RU" sz="9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Базовые элементы будущей корпоративной структуры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Положительная</a:t>
                      </a:r>
                      <a:r>
                        <a:rPr lang="ru-RU" sz="900" baseline="0" dirty="0">
                          <a:effectLst/>
                          <a:latin typeface="+mn-lt"/>
                          <a:ea typeface="Calibri" panose="020F0502020204030204" pitchFamily="34" charset="0"/>
                          <a:cs typeface="Times New Roman" panose="02020603050405020304" pitchFamily="18" charset="0"/>
                        </a:rPr>
                        <a:t> обратная связь от потребителей</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16529">
                <a:tc>
                  <a:txBody>
                    <a:bodyPr/>
                    <a:lstStyle/>
                    <a:p>
                      <a:pPr algn="ctr">
                        <a:lnSpc>
                          <a:spcPct val="106000"/>
                        </a:lnSpc>
                        <a:spcAft>
                          <a:spcPts val="0"/>
                        </a:spcAft>
                      </a:pPr>
                      <a:r>
                        <a:rPr lang="en-US" sz="900" b="1" kern="1200">
                          <a:solidFill>
                            <a:srgbClr val="000000"/>
                          </a:solidFill>
                          <a:effectLst/>
                          <a:latin typeface="+mn-lt"/>
                          <a:ea typeface="Open Sans"/>
                          <a:cs typeface="Times New Roman" panose="02020603050405020304" pitchFamily="18" charset="0"/>
                        </a:rPr>
                        <a:t>4</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Изготовлен</a:t>
                      </a:r>
                      <a:br>
                        <a:rPr lang="ru-RU" sz="900" b="1" kern="1200" dirty="0">
                          <a:solidFill>
                            <a:srgbClr val="000000"/>
                          </a:solidFill>
                          <a:effectLst/>
                          <a:latin typeface="+mn-lt"/>
                          <a:ea typeface="Open Sans"/>
                          <a:cs typeface="Times New Roman" panose="02020603050405020304" pitchFamily="18" charset="0"/>
                        </a:rPr>
                      </a:br>
                      <a:r>
                        <a:rPr lang="ru-RU" sz="900" b="1" kern="1200" dirty="0">
                          <a:solidFill>
                            <a:srgbClr val="000000"/>
                          </a:solidFill>
                          <a:effectLst/>
                          <a:latin typeface="+mn-lt"/>
                          <a:ea typeface="Open Sans"/>
                          <a:cs typeface="Times New Roman" panose="02020603050405020304" pitchFamily="18" charset="0"/>
                        </a:rPr>
                        <a:t>лабораторный образец</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Предварительно согласован технологический процесс производства</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Определены недостающие компетенции</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Разработана стратегия</a:t>
                      </a:r>
                      <a:br>
                        <a:rPr lang="ru-RU" sz="900" kern="1200" dirty="0">
                          <a:solidFill>
                            <a:srgbClr val="000000"/>
                          </a:solidFill>
                          <a:effectLst/>
                          <a:latin typeface="+mn-lt"/>
                          <a:ea typeface="Open Sans"/>
                          <a:cs typeface="Times New Roman" panose="02020603050405020304" pitchFamily="18" charset="0"/>
                        </a:rPr>
                      </a:br>
                      <a:r>
                        <a:rPr lang="ru-RU" sz="900" kern="1200" dirty="0">
                          <a:solidFill>
                            <a:srgbClr val="000000"/>
                          </a:solidFill>
                          <a:effectLst/>
                          <a:latin typeface="+mn-lt"/>
                          <a:ea typeface="Open Sans"/>
                          <a:cs typeface="Times New Roman" panose="02020603050405020304" pitchFamily="18" charset="0"/>
                        </a:rPr>
                        <a:t>защиты ИС</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Уточнены конкуренты по секторам, уточнена модель ценообразования</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Компетентная проектная команда</a:t>
                      </a:r>
                      <a:r>
                        <a:rPr lang="ru-RU" sz="900" baseline="0" dirty="0">
                          <a:effectLst/>
                          <a:latin typeface="+mn-lt"/>
                          <a:ea typeface="Calibri" panose="020F0502020204030204" pitchFamily="34" charset="0"/>
                          <a:cs typeface="Times New Roman" panose="02020603050405020304" pitchFamily="18" charset="0"/>
                        </a:rPr>
                        <a:t> с внешней поддержкой</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Прогноз</a:t>
                      </a:r>
                      <a:r>
                        <a:rPr lang="ru-RU" sz="900" baseline="0" dirty="0">
                          <a:effectLst/>
                          <a:latin typeface="+mn-lt"/>
                          <a:ea typeface="Calibri" panose="020F0502020204030204" pitchFamily="34" charset="0"/>
                          <a:cs typeface="Times New Roman" panose="02020603050405020304" pitchFamily="18" charset="0"/>
                        </a:rPr>
                        <a:t> выручки по каналам продаж</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698192">
                <a:tc>
                  <a:txBody>
                    <a:bodyPr/>
                    <a:lstStyle/>
                    <a:p>
                      <a:pPr algn="ctr">
                        <a:lnSpc>
                          <a:spcPct val="106000"/>
                        </a:lnSpc>
                        <a:spcAft>
                          <a:spcPts val="0"/>
                        </a:spcAft>
                      </a:pPr>
                      <a:r>
                        <a:rPr lang="en-US" sz="900" b="1" kern="1200">
                          <a:solidFill>
                            <a:srgbClr val="000000"/>
                          </a:solidFill>
                          <a:effectLst/>
                          <a:latin typeface="+mn-lt"/>
                          <a:ea typeface="Open Sans"/>
                          <a:cs typeface="Times New Roman" panose="02020603050405020304" pitchFamily="18" charset="0"/>
                        </a:rPr>
                        <a:t>3</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Изготовлен</a:t>
                      </a:r>
                      <a:br>
                        <a:rPr lang="ru-RU" sz="900" kern="1200" dirty="0">
                          <a:solidFill>
                            <a:srgbClr val="000000"/>
                          </a:solidFill>
                          <a:effectLst/>
                          <a:latin typeface="+mn-lt"/>
                          <a:ea typeface="Open Sans"/>
                          <a:cs typeface="Times New Roman" panose="02020603050405020304" pitchFamily="18" charset="0"/>
                        </a:rPr>
                      </a:br>
                      <a:r>
                        <a:rPr lang="ru-RU" sz="900" kern="1200" dirty="0">
                          <a:solidFill>
                            <a:srgbClr val="000000"/>
                          </a:solidFill>
                          <a:effectLst/>
                          <a:latin typeface="+mn-lt"/>
                          <a:ea typeface="Open Sans"/>
                          <a:cs typeface="Times New Roman" panose="02020603050405020304" pitchFamily="18" charset="0"/>
                        </a:rPr>
                        <a:t>макетный образец</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Принято решение производить</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b="0" kern="1200" dirty="0">
                          <a:solidFill>
                            <a:srgbClr val="000000"/>
                          </a:solidFill>
                          <a:effectLst/>
                          <a:latin typeface="+mn-lt"/>
                          <a:ea typeface="Open Sans"/>
                          <a:cs typeface="Times New Roman" panose="02020603050405020304" pitchFamily="18" charset="0"/>
                        </a:rPr>
                        <a:t>Договоренности с заказчиком закреплены соглашениями на разработку продукта</a:t>
                      </a:r>
                      <a:endParaRPr lang="ru-RU" sz="9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Разработаны проекты и предложения по стратегии защиты ИС</a:t>
                      </a:r>
                      <a:endParaRPr lang="ru-RU" sz="9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Проведены конкурентный анализ, уточнены характеристики продукта, способы монетизации</a:t>
                      </a:r>
                      <a:endParaRPr lang="ru-RU" sz="9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Некомпетентная</a:t>
                      </a:r>
                      <a:r>
                        <a:rPr lang="ru-RU" sz="900" baseline="0" dirty="0">
                          <a:effectLst/>
                          <a:latin typeface="+mn-lt"/>
                          <a:ea typeface="Calibri" panose="020F0502020204030204" pitchFamily="34" charset="0"/>
                          <a:cs typeface="Times New Roman" panose="02020603050405020304" pitchFamily="18" charset="0"/>
                        </a:rPr>
                        <a:t> проектная команда с внешней поддержкой</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Заинтересованность потенциальных инвесторов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98192">
                <a:tc>
                  <a:txBody>
                    <a:bodyPr/>
                    <a:lstStyle/>
                    <a:p>
                      <a:pPr algn="ctr">
                        <a:lnSpc>
                          <a:spcPct val="106000"/>
                        </a:lnSpc>
                        <a:spcAft>
                          <a:spcPts val="0"/>
                        </a:spcAft>
                      </a:pPr>
                      <a:r>
                        <a:rPr lang="en-US" sz="900" b="1" kern="1200" dirty="0">
                          <a:solidFill>
                            <a:srgbClr val="000000"/>
                          </a:solidFill>
                          <a:effectLst/>
                          <a:latin typeface="+mn-lt"/>
                          <a:ea typeface="Open Sans"/>
                          <a:cs typeface="Times New Roman" panose="02020603050405020304" pitchFamily="18" charset="0"/>
                        </a:rPr>
                        <a:t>2</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Сформулировано предварительное техническое задание</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Требования к производству уточнены на основе конкретных материалов и процессов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b="1" kern="1200" dirty="0">
                          <a:solidFill>
                            <a:srgbClr val="000000"/>
                          </a:solidFill>
                          <a:effectLst/>
                          <a:latin typeface="+mn-lt"/>
                          <a:ea typeface="Open Sans"/>
                          <a:cs typeface="Times New Roman" panose="02020603050405020304" pitchFamily="18" charset="0"/>
                        </a:rPr>
                        <a:t>Определен бизнес- процесс разработки: декомпозиция задач, методология разработки</a:t>
                      </a:r>
                      <a:endParaRPr lang="ru-RU" sz="9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Проведен предварительный патентный анализ</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Подтверждены и оценены целевые потребительские сегменты</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Н</a:t>
                      </a:r>
                      <a:r>
                        <a:rPr lang="ru-RU" sz="900" b="1" dirty="0">
                          <a:effectLst/>
                          <a:latin typeface="+mn-lt"/>
                          <a:ea typeface="Calibri" panose="020F0502020204030204" pitchFamily="34" charset="0"/>
                          <a:cs typeface="Times New Roman" panose="02020603050405020304" pitchFamily="18" charset="0"/>
                        </a:rPr>
                        <a:t>екомпетентная проектная команда без внешней поддержки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Предпосевное финансирование</a:t>
                      </a:r>
                      <a:r>
                        <a:rPr lang="ru-RU" sz="900" baseline="0" dirty="0">
                          <a:effectLst/>
                          <a:latin typeface="+mn-lt"/>
                          <a:ea typeface="Calibri" panose="020F0502020204030204" pitchFamily="34" charset="0"/>
                          <a:cs typeface="Times New Roman" panose="02020603050405020304" pitchFamily="18" charset="0"/>
                        </a:rPr>
                        <a:t> для </a:t>
                      </a:r>
                      <a:r>
                        <a:rPr lang="en-US" sz="900" baseline="0" dirty="0">
                          <a:effectLst/>
                          <a:latin typeface="+mn-lt"/>
                          <a:ea typeface="Calibri" panose="020F0502020204030204" pitchFamily="34" charset="0"/>
                          <a:cs typeface="Times New Roman" panose="02020603050405020304" pitchFamily="18" charset="0"/>
                        </a:rPr>
                        <a:t>MPV</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8"/>
                  </a:ext>
                </a:extLst>
              </a:tr>
              <a:tr h="557361">
                <a:tc>
                  <a:txBody>
                    <a:bodyPr/>
                    <a:lstStyle/>
                    <a:p>
                      <a:pPr algn="ctr">
                        <a:lnSpc>
                          <a:spcPct val="106000"/>
                        </a:lnSpc>
                        <a:spcAft>
                          <a:spcPts val="0"/>
                        </a:spcAft>
                      </a:pPr>
                      <a:r>
                        <a:rPr lang="ru-RU" sz="900" b="1" kern="1200">
                          <a:solidFill>
                            <a:srgbClr val="000000"/>
                          </a:solidFill>
                          <a:effectLst/>
                          <a:latin typeface="+mn-lt"/>
                          <a:ea typeface="Open Sans"/>
                          <a:cs typeface="Times New Roman" panose="02020603050405020304" pitchFamily="18" charset="0"/>
                        </a:rPr>
                        <a:t>1</a:t>
                      </a:r>
                      <a:endParaRPr lang="ru-RU" sz="9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Сформулировано виденье продукта / фундаментальная концепция</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Определены базовые требования к производству</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Определено наличие основных компетенций в команде</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kern="1200" dirty="0">
                          <a:solidFill>
                            <a:srgbClr val="000000"/>
                          </a:solidFill>
                          <a:effectLst/>
                          <a:latin typeface="+mn-lt"/>
                          <a:ea typeface="Open Sans"/>
                          <a:cs typeface="Times New Roman" panose="02020603050405020304" pitchFamily="18" charset="0"/>
                        </a:rPr>
                        <a:t>Проведена первоначальная оценка преимуществ и рисков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b="0" kern="1200" dirty="0">
                          <a:solidFill>
                            <a:srgbClr val="000000"/>
                          </a:solidFill>
                          <a:effectLst/>
                          <a:latin typeface="+mn-lt"/>
                          <a:ea typeface="Open Sans"/>
                          <a:cs typeface="Times New Roman" panose="02020603050405020304" pitchFamily="18" charset="0"/>
                        </a:rPr>
                        <a:t>Определен потенциальный заказчик/наличие потребности </a:t>
                      </a:r>
                      <a:endParaRPr lang="ru-RU" sz="9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6000"/>
                        </a:lnSpc>
                        <a:spcAft>
                          <a:spcPts val="0"/>
                        </a:spcAft>
                      </a:pPr>
                      <a:r>
                        <a:rPr lang="ru-RU" sz="900" dirty="0">
                          <a:effectLst/>
                          <a:latin typeface="+mn-lt"/>
                          <a:ea typeface="Calibri" panose="020F0502020204030204" pitchFamily="34" charset="0"/>
                          <a:cs typeface="Times New Roman" panose="02020603050405020304" pitchFamily="18" charset="0"/>
                        </a:rPr>
                        <a:t>Нет проектной команды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ru-RU" sz="900" b="1" dirty="0">
                          <a:effectLst/>
                          <a:latin typeface="+mn-lt"/>
                          <a:ea typeface="Calibri" panose="020F0502020204030204" pitchFamily="34" charset="0"/>
                          <a:cs typeface="Times New Roman" panose="02020603050405020304" pitchFamily="18" charset="0"/>
                        </a:rPr>
                        <a:t>Базовая оценка объема рынка и защита ИС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611371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1144266" y="-158456"/>
            <a:ext cx="1014890" cy="1014890"/>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390383" y="140988"/>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8</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772554" y="78093"/>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Дорожная карта на основе </a:t>
            </a:r>
            <a:r>
              <a:rPr lang="en-US" dirty="0">
                <a:solidFill>
                  <a:srgbClr val="F88101"/>
                </a:solidFill>
                <a:latin typeface="Arial Black" panose="020B0A04020102020204" pitchFamily="34" charset="0"/>
                <a:cs typeface="Arial" panose="020B0604020202020204" pitchFamily="34" charset="0"/>
              </a:rPr>
              <a:t>TRL</a:t>
            </a: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0" y="-20127"/>
            <a:ext cx="815477" cy="738232"/>
          </a:xfrm>
          <a:prstGeom prst="rect">
            <a:avLst/>
          </a:prstGeom>
        </p:spPr>
      </p:pic>
      <p:graphicFrame>
        <p:nvGraphicFramePr>
          <p:cNvPr id="2" name="Таблица 1">
            <a:extLst>
              <a:ext uri="{FF2B5EF4-FFF2-40B4-BE49-F238E27FC236}">
                <a16:creationId xmlns:a16="http://schemas.microsoft.com/office/drawing/2014/main" id="{62057914-1F3A-D2FC-ACAA-C1A347072179}"/>
              </a:ext>
            </a:extLst>
          </p:cNvPr>
          <p:cNvGraphicFramePr>
            <a:graphicFrameLocks noGrp="1"/>
          </p:cNvGraphicFramePr>
          <p:nvPr>
            <p:extLst>
              <p:ext uri="{D42A27DB-BD31-4B8C-83A1-F6EECF244321}">
                <p14:modId xmlns:p14="http://schemas.microsoft.com/office/powerpoint/2010/main" val="2011348645"/>
              </p:ext>
            </p:extLst>
          </p:nvPr>
        </p:nvGraphicFramePr>
        <p:xfrm>
          <a:off x="254643" y="773509"/>
          <a:ext cx="11780109" cy="6090223"/>
        </p:xfrm>
        <a:graphic>
          <a:graphicData uri="http://schemas.openxmlformats.org/drawingml/2006/table">
            <a:tbl>
              <a:tblPr firstRow="1" bandRow="1">
                <a:tableStyleId>{D7AC3CCA-C797-4891-BE02-D94E43425B78}</a:tableStyleId>
              </a:tblPr>
              <a:tblGrid>
                <a:gridCol w="1478390">
                  <a:extLst>
                    <a:ext uri="{9D8B030D-6E8A-4147-A177-3AD203B41FA5}">
                      <a16:colId xmlns:a16="http://schemas.microsoft.com/office/drawing/2014/main" val="20000"/>
                    </a:ext>
                  </a:extLst>
                </a:gridCol>
                <a:gridCol w="2088832">
                  <a:extLst>
                    <a:ext uri="{9D8B030D-6E8A-4147-A177-3AD203B41FA5}">
                      <a16:colId xmlns:a16="http://schemas.microsoft.com/office/drawing/2014/main" val="20001"/>
                    </a:ext>
                  </a:extLst>
                </a:gridCol>
                <a:gridCol w="3461886">
                  <a:extLst>
                    <a:ext uri="{9D8B030D-6E8A-4147-A177-3AD203B41FA5}">
                      <a16:colId xmlns:a16="http://schemas.microsoft.com/office/drawing/2014/main" val="20002"/>
                    </a:ext>
                  </a:extLst>
                </a:gridCol>
                <a:gridCol w="2658902">
                  <a:extLst>
                    <a:ext uri="{9D8B030D-6E8A-4147-A177-3AD203B41FA5}">
                      <a16:colId xmlns:a16="http://schemas.microsoft.com/office/drawing/2014/main" val="20003"/>
                    </a:ext>
                  </a:extLst>
                </a:gridCol>
                <a:gridCol w="2092099">
                  <a:extLst>
                    <a:ext uri="{9D8B030D-6E8A-4147-A177-3AD203B41FA5}">
                      <a16:colId xmlns:a16="http://schemas.microsoft.com/office/drawing/2014/main" val="20004"/>
                    </a:ext>
                  </a:extLst>
                </a:gridCol>
              </a:tblGrid>
              <a:tr h="201099">
                <a:tc>
                  <a:txBody>
                    <a:bodyPr/>
                    <a:lstStyle/>
                    <a:p>
                      <a:r>
                        <a:rPr lang="ru-RU" sz="900" dirty="0"/>
                        <a:t>Уровни</a:t>
                      </a:r>
                      <a:r>
                        <a:rPr lang="ru-RU" sz="900" baseline="0" dirty="0"/>
                        <a:t> готовности</a:t>
                      </a:r>
                      <a:endParaRPr lang="ru-RU" sz="900" dirty="0"/>
                    </a:p>
                  </a:txBody>
                  <a:tcPr>
                    <a:solidFill>
                      <a:srgbClr val="FA870C"/>
                    </a:solidFill>
                  </a:tcPr>
                </a:tc>
                <a:tc>
                  <a:txBody>
                    <a:bodyPr/>
                    <a:lstStyle/>
                    <a:p>
                      <a:pPr algn="ctr"/>
                      <a:r>
                        <a:rPr lang="ru-RU" sz="900" dirty="0"/>
                        <a:t>2023</a:t>
                      </a:r>
                      <a:endParaRPr lang="ru-RU" sz="900" dirty="0">
                        <a:latin typeface="+mn-lt"/>
                      </a:endParaRPr>
                    </a:p>
                  </a:txBody>
                  <a:tcPr>
                    <a:solidFill>
                      <a:srgbClr val="FA870C"/>
                    </a:solidFill>
                  </a:tcPr>
                </a:tc>
                <a:tc>
                  <a:txBody>
                    <a:bodyPr/>
                    <a:lstStyle/>
                    <a:p>
                      <a:pPr algn="ctr"/>
                      <a:r>
                        <a:rPr lang="ru-RU" sz="900" dirty="0"/>
                        <a:t>2024</a:t>
                      </a:r>
                      <a:endParaRPr lang="ru-RU" sz="900" dirty="0">
                        <a:latin typeface="+mn-lt"/>
                      </a:endParaRPr>
                    </a:p>
                  </a:txBody>
                  <a:tcPr>
                    <a:solidFill>
                      <a:srgbClr val="FA870C"/>
                    </a:solidFill>
                  </a:tcPr>
                </a:tc>
                <a:tc>
                  <a:txBody>
                    <a:bodyPr/>
                    <a:lstStyle/>
                    <a:p>
                      <a:pPr algn="ctr"/>
                      <a:r>
                        <a:rPr lang="ru-RU" sz="900" dirty="0"/>
                        <a:t>2025</a:t>
                      </a:r>
                      <a:endParaRPr lang="ru-RU" sz="900" dirty="0">
                        <a:latin typeface="+mn-lt"/>
                      </a:endParaRPr>
                    </a:p>
                  </a:txBody>
                  <a:tcPr>
                    <a:solidFill>
                      <a:srgbClr val="FA870C"/>
                    </a:solidFill>
                  </a:tcPr>
                </a:tc>
                <a:tc>
                  <a:txBody>
                    <a:bodyPr/>
                    <a:lstStyle/>
                    <a:p>
                      <a:pPr algn="ctr"/>
                      <a:r>
                        <a:rPr lang="ru-RU" sz="900" dirty="0"/>
                        <a:t>2026</a:t>
                      </a:r>
                      <a:endParaRPr lang="ru-RU" sz="900" dirty="0">
                        <a:latin typeface="+mn-lt"/>
                      </a:endParaRPr>
                    </a:p>
                  </a:txBody>
                  <a:tcPr>
                    <a:solidFill>
                      <a:srgbClr val="FA870C"/>
                    </a:solidFill>
                  </a:tcPr>
                </a:tc>
                <a:extLst>
                  <a:ext uri="{0D108BD9-81ED-4DB2-BD59-A6C34878D82A}">
                    <a16:rowId xmlns:a16="http://schemas.microsoft.com/office/drawing/2014/main" val="10000"/>
                  </a:ext>
                </a:extLst>
              </a:tr>
              <a:tr h="430917">
                <a:tc>
                  <a:txBody>
                    <a:bodyPr/>
                    <a:lstStyle/>
                    <a:p>
                      <a:r>
                        <a:rPr lang="ru-RU" sz="900" dirty="0"/>
                        <a:t>Технологическая готовность</a:t>
                      </a:r>
                    </a:p>
                    <a:p>
                      <a:endParaRPr lang="ru-RU" sz="900" dirty="0"/>
                    </a:p>
                  </a:txBody>
                  <a:tcPr>
                    <a:noFill/>
                  </a:tcPr>
                </a:tc>
                <a:tc>
                  <a:txBody>
                    <a:bodyPr/>
                    <a:lstStyle/>
                    <a:p>
                      <a:pPr algn="ctr"/>
                      <a:r>
                        <a:rPr lang="ru-RU" sz="900" dirty="0"/>
                        <a:t>Изготовлен</a:t>
                      </a:r>
                      <a:br>
                        <a:rPr lang="ru-RU" sz="900" dirty="0"/>
                      </a:br>
                      <a:r>
                        <a:rPr lang="ru-RU" sz="900" dirty="0"/>
                        <a:t>лабораторный образец</a:t>
                      </a:r>
                    </a:p>
                    <a:p>
                      <a:pPr algn="ctr"/>
                      <a:endParaRPr lang="ru-RU" sz="900" dirty="0">
                        <a:latin typeface="+mn-lt"/>
                      </a:endParaRPr>
                    </a:p>
                  </a:txBody>
                  <a:tcPr>
                    <a:noFill/>
                  </a:tcPr>
                </a:tc>
                <a:tc>
                  <a:txBody>
                    <a:bodyPr/>
                    <a:lstStyle/>
                    <a:p>
                      <a:pPr algn="ctr"/>
                      <a:r>
                        <a:rPr lang="ru-RU" sz="900" dirty="0"/>
                        <a:t>Изготовлен полномасштабный</a:t>
                      </a:r>
                      <a:br>
                        <a:rPr lang="ru-RU" sz="900" dirty="0"/>
                      </a:br>
                      <a:r>
                        <a:rPr lang="ru-RU" sz="900" dirty="0"/>
                        <a:t>опытный образец,</a:t>
                      </a:r>
                      <a:r>
                        <a:rPr lang="ru-RU" sz="900" baseline="0" dirty="0"/>
                        <a:t> Расширен диапазон частот детектирования</a:t>
                      </a:r>
                      <a:endParaRPr lang="ru-RU" sz="900" baseline="0" dirty="0">
                        <a:latin typeface="+mn-lt"/>
                      </a:endParaRPr>
                    </a:p>
                  </a:txBody>
                  <a:tcPr>
                    <a:noFill/>
                  </a:tcPr>
                </a:tc>
                <a:tc>
                  <a:txBody>
                    <a:bodyPr/>
                    <a:lstStyle/>
                    <a:p>
                      <a:pPr algn="ctr">
                        <a:lnSpc>
                          <a:spcPct val="106000"/>
                        </a:lnSpc>
                        <a:spcAft>
                          <a:spcPts val="0"/>
                        </a:spcAft>
                      </a:pPr>
                      <a:r>
                        <a:rPr lang="ru-RU" sz="900" dirty="0">
                          <a:effectLst/>
                        </a:rPr>
                        <a:t>Готов серийный образец, можем</a:t>
                      </a:r>
                      <a:r>
                        <a:rPr lang="ru-RU" sz="900" baseline="0" dirty="0">
                          <a:effectLst/>
                        </a:rPr>
                        <a:t> расширять объемы производства</a:t>
                      </a:r>
                      <a:endParaRPr lang="ru-RU" sz="900" dirty="0">
                        <a:effectLst/>
                      </a:endParaRP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r>
                        <a:rPr lang="ru-RU" sz="900" dirty="0"/>
                        <a:t>Масштабирование объемов производства и</a:t>
                      </a:r>
                      <a:r>
                        <a:rPr lang="ru-RU" sz="900" baseline="0" dirty="0"/>
                        <a:t> вывод  на отечественный рынок</a:t>
                      </a:r>
                      <a:endParaRPr lang="ru-RU" sz="900" dirty="0">
                        <a:latin typeface="+mn-lt"/>
                      </a:endParaRPr>
                    </a:p>
                  </a:txBody>
                  <a:tcPr>
                    <a:noFill/>
                  </a:tcPr>
                </a:tc>
                <a:extLst>
                  <a:ext uri="{0D108BD9-81ED-4DB2-BD59-A6C34878D82A}">
                    <a16:rowId xmlns:a16="http://schemas.microsoft.com/office/drawing/2014/main" val="10001"/>
                  </a:ext>
                </a:extLst>
              </a:tr>
              <a:tr h="866894">
                <a:tc>
                  <a:txBody>
                    <a:bodyPr/>
                    <a:lstStyle/>
                    <a:p>
                      <a:r>
                        <a:rPr lang="ru-RU" sz="900" dirty="0"/>
                        <a:t>Производственная</a:t>
                      </a:r>
                      <a:br>
                        <a:rPr lang="ru-RU" sz="900" dirty="0"/>
                      </a:br>
                      <a:r>
                        <a:rPr lang="ru-RU" sz="900" dirty="0"/>
                        <a:t>готовность</a:t>
                      </a:r>
                    </a:p>
                    <a:p>
                      <a:endParaRPr lang="ru-RU" sz="900" dirty="0"/>
                    </a:p>
                  </a:txBody>
                  <a:tcPr>
                    <a:noFill/>
                  </a:tcPr>
                </a:tc>
                <a:tc>
                  <a:txBody>
                    <a:bodyPr/>
                    <a:lstStyle/>
                    <a:p>
                      <a:pPr algn="ctr"/>
                      <a:r>
                        <a:rPr lang="ru-RU" sz="900" dirty="0"/>
                        <a:t>Требования к производству уточнены на основе конкретных материалов и процессов</a:t>
                      </a:r>
                    </a:p>
                    <a:p>
                      <a:pPr algn="ctr"/>
                      <a:endParaRPr lang="ru-RU" sz="900" dirty="0">
                        <a:latin typeface="+mn-lt"/>
                      </a:endParaRPr>
                    </a:p>
                  </a:txBody>
                  <a:tcPr>
                    <a:noFill/>
                  </a:tcPr>
                </a:tc>
                <a:tc>
                  <a:txBody>
                    <a:bodyPr/>
                    <a:lstStyle/>
                    <a:p>
                      <a:pPr algn="ctr">
                        <a:lnSpc>
                          <a:spcPct val="106000"/>
                        </a:lnSpc>
                        <a:spcAft>
                          <a:spcPts val="0"/>
                        </a:spcAft>
                      </a:pPr>
                      <a:r>
                        <a:rPr lang="ru-RU" sz="900" kern="1200" dirty="0">
                          <a:effectLst/>
                        </a:rPr>
                        <a:t>Продемонстрированы в реальных условиях прототипы материалов и квалификация персонала</a:t>
                      </a:r>
                      <a:endParaRPr lang="en-US" sz="900" kern="1200" dirty="0">
                        <a:effectLst/>
                      </a:endParaRPr>
                    </a:p>
                    <a:p>
                      <a:pPr algn="ctr">
                        <a:lnSpc>
                          <a:spcPct val="106000"/>
                        </a:lnSpc>
                        <a:spcAft>
                          <a:spcPts val="0"/>
                        </a:spcAft>
                      </a:pPr>
                      <a:r>
                        <a:rPr lang="ru-RU" sz="900" dirty="0">
                          <a:effectLst/>
                        </a:rPr>
                        <a:t>Предварительно согласован технологический процесс производства</a:t>
                      </a:r>
                    </a:p>
                    <a:p>
                      <a:pPr algn="ctr">
                        <a:lnSpc>
                          <a:spcPct val="106000"/>
                        </a:lnSpc>
                        <a:spcAft>
                          <a:spcPts val="0"/>
                        </a:spcAft>
                      </a:pPr>
                      <a:r>
                        <a:rPr lang="ru-RU" sz="900" dirty="0">
                          <a:effectLst/>
                        </a:rPr>
                        <a:t>Принято решение производить</a:t>
                      </a: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Определен окончательный состав производственной линии</a:t>
                      </a:r>
                      <a:endParaRPr lang="en-US" sz="900" kern="1200" dirty="0">
                        <a:effectLst/>
                      </a:endParaRPr>
                    </a:p>
                    <a:p>
                      <a:pPr algn="ctr">
                        <a:lnSpc>
                          <a:spcPct val="106000"/>
                        </a:lnSpc>
                        <a:spcAft>
                          <a:spcPts val="0"/>
                        </a:spcAft>
                      </a:pPr>
                      <a:r>
                        <a:rPr lang="ru-RU" sz="900" kern="1200" dirty="0">
                          <a:effectLst/>
                        </a:rPr>
                        <a:t>Процесс производства продемонстрирован в реальных условиях</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Обеспечено стабильное производство малой партии с учетом допусков и контроля качества</a:t>
                      </a:r>
                      <a:endParaRPr lang="en-US" sz="900" kern="1200" dirty="0">
                        <a:effectLst/>
                      </a:endParaRPr>
                    </a:p>
                    <a:p>
                      <a:pPr algn="ctr">
                        <a:lnSpc>
                          <a:spcPct val="106000"/>
                        </a:lnSpc>
                        <a:spcAft>
                          <a:spcPts val="0"/>
                        </a:spcAft>
                      </a:pPr>
                      <a:r>
                        <a:rPr lang="ru-RU" sz="900" kern="1200" dirty="0">
                          <a:effectLst/>
                        </a:rPr>
                        <a:t>Все материалы, процессы, процедуры, контрольное оборудование функционирует, внедрена система контроля качества. </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2"/>
                  </a:ext>
                </a:extLst>
              </a:tr>
              <a:tr h="742298">
                <a:tc>
                  <a:txBody>
                    <a:bodyPr/>
                    <a:lstStyle/>
                    <a:p>
                      <a:r>
                        <a:rPr lang="ru-RU" sz="900" dirty="0"/>
                        <a:t>Организационная готовность</a:t>
                      </a:r>
                    </a:p>
                    <a:p>
                      <a:endParaRPr lang="ru-RU" sz="900" dirty="0"/>
                    </a:p>
                  </a:txBody>
                  <a:tcPr>
                    <a:noFill/>
                  </a:tcPr>
                </a:tc>
                <a:tc>
                  <a:txBody>
                    <a:bodyPr/>
                    <a:lstStyle/>
                    <a:p>
                      <a:pPr algn="ctr"/>
                      <a:r>
                        <a:rPr lang="ru-RU" sz="900" dirty="0"/>
                        <a:t>Определен бизнес- процесс разработки: декомпозиция задач, методология разработки</a:t>
                      </a:r>
                    </a:p>
                    <a:p>
                      <a:pPr algn="ctr"/>
                      <a:endParaRPr lang="ru-RU" sz="900" dirty="0">
                        <a:latin typeface="+mn-lt"/>
                      </a:endParaRPr>
                    </a:p>
                  </a:txBody>
                  <a:tcPr>
                    <a:noFill/>
                  </a:tcPr>
                </a:tc>
                <a:tc>
                  <a:txBody>
                    <a:bodyPr/>
                    <a:lstStyle/>
                    <a:p>
                      <a:pPr algn="ctr">
                        <a:lnSpc>
                          <a:spcPct val="106000"/>
                        </a:lnSpc>
                        <a:spcAft>
                          <a:spcPts val="0"/>
                        </a:spcAft>
                      </a:pPr>
                      <a:r>
                        <a:rPr lang="ru-RU" sz="900" kern="1200" dirty="0">
                          <a:effectLst/>
                        </a:rPr>
                        <a:t>Договоренности с заказчиком закреплены соглашениями на разработку продукта</a:t>
                      </a:r>
                      <a:endParaRPr lang="en-US" sz="900" kern="1200" dirty="0">
                        <a:effectLst/>
                      </a:endParaRPr>
                    </a:p>
                    <a:p>
                      <a:pPr algn="ctr">
                        <a:lnSpc>
                          <a:spcPct val="106000"/>
                        </a:lnSpc>
                        <a:spcAft>
                          <a:spcPts val="0"/>
                        </a:spcAft>
                      </a:pPr>
                      <a:r>
                        <a:rPr lang="ru-RU" sz="900" kern="1200" dirty="0">
                          <a:effectLst/>
                        </a:rPr>
                        <a:t>Определены недостающие компетенции</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Подготовлен план вывода продукта на производство</a:t>
                      </a:r>
                      <a:endParaRPr lang="en-US" sz="900" kern="1200" dirty="0">
                        <a:effectLst/>
                      </a:endParaRPr>
                    </a:p>
                    <a:p>
                      <a:pPr algn="ctr">
                        <a:lnSpc>
                          <a:spcPct val="106000"/>
                        </a:lnSpc>
                        <a:spcAft>
                          <a:spcPts val="0"/>
                        </a:spcAft>
                      </a:pPr>
                      <a:r>
                        <a:rPr lang="ru-RU" sz="900" kern="1200" dirty="0">
                          <a:effectLst/>
                        </a:rPr>
                        <a:t>Проведено обучение персонала заказчика</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Налажена система послепродажного обслуживания</a:t>
                      </a:r>
                      <a:br>
                        <a:rPr lang="ru-RU" sz="900" kern="1200" dirty="0">
                          <a:effectLst/>
                        </a:rPr>
                      </a:br>
                      <a:r>
                        <a:rPr lang="ru-RU" sz="900" kern="1200" dirty="0">
                          <a:effectLst/>
                        </a:rPr>
                        <a:t>/ технической поддержки</a:t>
                      </a:r>
                      <a:endParaRPr lang="en-US" sz="900" kern="1200" dirty="0">
                        <a:effectLst/>
                      </a:endParaRPr>
                    </a:p>
                    <a:p>
                      <a:pPr algn="ctr">
                        <a:lnSpc>
                          <a:spcPct val="106000"/>
                        </a:lnSpc>
                        <a:spcAft>
                          <a:spcPts val="0"/>
                        </a:spcAft>
                      </a:pPr>
                      <a:r>
                        <a:rPr lang="ru-RU" sz="900" kern="1200" dirty="0">
                          <a:effectLst/>
                        </a:rPr>
                        <a:t>Внедрены и описаны регулярные бизнес-процессы производства, сервиса, продаж</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3"/>
                  </a:ext>
                </a:extLst>
              </a:tr>
              <a:tr h="617702">
                <a:tc>
                  <a:txBody>
                    <a:bodyPr/>
                    <a:lstStyle/>
                    <a:p>
                      <a:r>
                        <a:rPr lang="ru-RU" sz="900" dirty="0"/>
                        <a:t>Преимущества и риски</a:t>
                      </a:r>
                    </a:p>
                    <a:p>
                      <a:endParaRPr lang="ru-RU" sz="900" dirty="0"/>
                    </a:p>
                  </a:txBody>
                  <a:tcPr>
                    <a:noFill/>
                  </a:tcPr>
                </a:tc>
                <a:tc>
                  <a:txBody>
                    <a:bodyPr/>
                    <a:lstStyle/>
                    <a:p>
                      <a:pPr algn="ctr"/>
                      <a:r>
                        <a:rPr lang="ru-RU" sz="900" dirty="0"/>
                        <a:t>Разработаны проекты и предложения по стратегии защиты ИС</a:t>
                      </a:r>
                    </a:p>
                    <a:p>
                      <a:pPr algn="ctr"/>
                      <a:endParaRPr lang="ru-RU" sz="900" dirty="0">
                        <a:latin typeface="+mn-lt"/>
                      </a:endParaRPr>
                    </a:p>
                  </a:txBody>
                  <a:tcPr>
                    <a:noFill/>
                  </a:tcPr>
                </a:tc>
                <a:tc>
                  <a:txBody>
                    <a:bodyPr/>
                    <a:lstStyle/>
                    <a:p>
                      <a:pPr marL="0" marR="0" indent="0" algn="ctr" defTabSz="914400" rtl="0" eaLnBrk="1" fontAlgn="auto" latinLnBrk="0" hangingPunct="1">
                        <a:lnSpc>
                          <a:spcPct val="106000"/>
                        </a:lnSpc>
                        <a:spcBef>
                          <a:spcPts val="0"/>
                        </a:spcBef>
                        <a:spcAft>
                          <a:spcPts val="0"/>
                        </a:spcAft>
                        <a:buClrTx/>
                        <a:buSzTx/>
                        <a:buFontTx/>
                        <a:buNone/>
                        <a:tabLst/>
                        <a:defRPr/>
                      </a:pPr>
                      <a:r>
                        <a:rPr lang="ru-RU" sz="900" kern="1200" dirty="0">
                          <a:effectLst/>
                        </a:rPr>
                        <a:t>Определены преимущества, стратегия защиты ИС и план снижения рисков</a:t>
                      </a:r>
                      <a:endParaRPr lang="en-US" sz="900" kern="1200" dirty="0">
                        <a:effectLst/>
                      </a:endParaRPr>
                    </a:p>
                    <a:p>
                      <a:pPr algn="ctr">
                        <a:lnSpc>
                          <a:spcPct val="106000"/>
                        </a:lnSpc>
                        <a:spcAft>
                          <a:spcPts val="0"/>
                        </a:spcAft>
                      </a:pPr>
                      <a:r>
                        <a:rPr lang="ru-RU" sz="900" kern="1200" dirty="0">
                          <a:effectLst/>
                        </a:rPr>
                        <a:t>Разработана стратегия</a:t>
                      </a:r>
                      <a:br>
                        <a:rPr lang="ru-RU" sz="900" kern="1200" dirty="0">
                          <a:effectLst/>
                        </a:rPr>
                      </a:br>
                      <a:r>
                        <a:rPr lang="ru-RU" sz="900" kern="1200" dirty="0">
                          <a:effectLst/>
                        </a:rPr>
                        <a:t>защиты ИС</a:t>
                      </a:r>
                      <a:endParaRPr lang="en-US" sz="900" kern="1200" dirty="0">
                        <a:effectLst/>
                      </a:endParaRPr>
                    </a:p>
                    <a:p>
                      <a:pPr algn="ctr">
                        <a:lnSpc>
                          <a:spcPct val="106000"/>
                        </a:lnSpc>
                        <a:spcAft>
                          <a:spcPts val="0"/>
                        </a:spcAft>
                      </a:pPr>
                      <a:r>
                        <a:rPr lang="ru-RU" sz="900" kern="1200" dirty="0">
                          <a:effectLst/>
                        </a:rPr>
                        <a:t>Поданы заявки на патенты. Технические риски сняты</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Подписаны лицензионные договоры</a:t>
                      </a:r>
                      <a:endParaRPr lang="en-US" sz="900" kern="1200" dirty="0">
                        <a:effectLst/>
                      </a:endParaRPr>
                    </a:p>
                    <a:p>
                      <a:pPr algn="ctr">
                        <a:lnSpc>
                          <a:spcPct val="106000"/>
                        </a:lnSpc>
                        <a:spcAft>
                          <a:spcPts val="0"/>
                        </a:spcAft>
                      </a:pPr>
                      <a:r>
                        <a:rPr lang="ru-RU" sz="900" kern="1200" dirty="0">
                          <a:effectLst/>
                        </a:rPr>
                        <a:t>Получены положительные решения по заявкам</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dirty="0">
                          <a:effectLst/>
                        </a:rPr>
                        <a:t>Внедрен мониторинг конкурентов</a:t>
                      </a: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4"/>
                  </a:ext>
                </a:extLst>
              </a:tr>
              <a:tr h="915154">
                <a:tc>
                  <a:txBody>
                    <a:bodyPr/>
                    <a:lstStyle/>
                    <a:p>
                      <a:r>
                        <a:rPr lang="ru-RU" sz="900" dirty="0"/>
                        <a:t>Рыночная</a:t>
                      </a:r>
                      <a:br>
                        <a:rPr lang="ru-RU" sz="900" dirty="0"/>
                      </a:br>
                      <a:r>
                        <a:rPr lang="ru-RU" sz="900" dirty="0"/>
                        <a:t>готовность (</a:t>
                      </a:r>
                      <a:r>
                        <a:rPr lang="en-US" sz="900" dirty="0"/>
                        <a:t>MRL – marker readiness level)</a:t>
                      </a:r>
                    </a:p>
                    <a:p>
                      <a:endParaRPr lang="ru-RU" sz="900" dirty="0"/>
                    </a:p>
                  </a:txBody>
                  <a:tcPr>
                    <a:noFill/>
                  </a:tcPr>
                </a:tc>
                <a:tc>
                  <a:txBody>
                    <a:bodyPr/>
                    <a:lstStyle/>
                    <a:p>
                      <a:pPr algn="ctr"/>
                      <a:r>
                        <a:rPr lang="ru-RU" sz="900" dirty="0"/>
                        <a:t>Проведены конкурентный анализ, уточнены характеристики продукта, способы монетизации</a:t>
                      </a:r>
                    </a:p>
                    <a:p>
                      <a:pPr algn="ctr">
                        <a:lnSpc>
                          <a:spcPct val="106000"/>
                        </a:lnSpc>
                        <a:spcAft>
                          <a:spcPts val="0"/>
                        </a:spcAft>
                      </a:pPr>
                      <a:r>
                        <a:rPr lang="ru-RU" sz="900" kern="1200" dirty="0">
                          <a:effectLst/>
                        </a:rPr>
                        <a:t>Уточнены конкуренты по секторам, уточнена модель ценообразования</a:t>
                      </a:r>
                      <a:endParaRPr lang="en-US" sz="900" kern="1200" dirty="0">
                        <a:effectLst/>
                      </a:endParaRPr>
                    </a:p>
                    <a:p>
                      <a:pPr algn="ctr"/>
                      <a:endParaRPr lang="ru-RU" sz="900" dirty="0"/>
                    </a:p>
                    <a:p>
                      <a:pPr algn="ctr"/>
                      <a:endParaRPr lang="ru-RU" sz="900" dirty="0">
                        <a:latin typeface="+mn-lt"/>
                      </a:endParaRPr>
                    </a:p>
                  </a:txBody>
                  <a:tcPr>
                    <a:noFill/>
                  </a:tcPr>
                </a:tc>
                <a:tc>
                  <a:txBody>
                    <a:bodyPr/>
                    <a:lstStyle/>
                    <a:p>
                      <a:pPr marL="0" marR="0" indent="0" algn="ctr" defTabSz="914400" rtl="0" eaLnBrk="1" fontAlgn="auto" latinLnBrk="0" hangingPunct="1">
                        <a:lnSpc>
                          <a:spcPct val="106000"/>
                        </a:lnSpc>
                        <a:spcBef>
                          <a:spcPts val="0"/>
                        </a:spcBef>
                        <a:spcAft>
                          <a:spcPts val="0"/>
                        </a:spcAft>
                        <a:buClrTx/>
                        <a:buSzTx/>
                        <a:buFontTx/>
                        <a:buNone/>
                        <a:tabLst/>
                        <a:defRPr/>
                      </a:pPr>
                      <a:r>
                        <a:rPr lang="ru-RU" sz="900" kern="1200" dirty="0">
                          <a:effectLst/>
                        </a:rPr>
                        <a:t>Выбран канал продаж и ценообразование</a:t>
                      </a:r>
                      <a:endParaRPr lang="en-US" sz="900" kern="1200" dirty="0">
                        <a:effectLst/>
                      </a:endParaRPr>
                    </a:p>
                    <a:p>
                      <a:pPr marL="0" marR="0" indent="0" algn="ctr" defTabSz="914400" rtl="0" eaLnBrk="1" fontAlgn="auto" latinLnBrk="0" hangingPunct="1">
                        <a:lnSpc>
                          <a:spcPct val="106000"/>
                        </a:lnSpc>
                        <a:spcBef>
                          <a:spcPts val="0"/>
                        </a:spcBef>
                        <a:spcAft>
                          <a:spcPts val="0"/>
                        </a:spcAft>
                        <a:buClrTx/>
                        <a:buSzTx/>
                        <a:buFontTx/>
                        <a:buNone/>
                        <a:tabLst/>
                        <a:defRPr/>
                      </a:pPr>
                      <a:r>
                        <a:rPr lang="ru-RU" sz="900" kern="1200" dirty="0">
                          <a:effectLst/>
                        </a:rPr>
                        <a:t>Уточнены спецификации продукта по каждому целевому сегменту, уточнена бизнес-модель</a:t>
                      </a:r>
                      <a:endParaRPr lang="ru-RU" sz="900" dirty="0">
                        <a:effectLst/>
                        <a:latin typeface="+mn-lt"/>
                        <a:ea typeface="Calibri" panose="020F0502020204030204" pitchFamily="34" charset="0"/>
                        <a:cs typeface="Times New Roman" panose="02020603050405020304" pitchFamily="18" charset="0"/>
                      </a:endParaRP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kern="1200" dirty="0">
                          <a:effectLst/>
                        </a:rPr>
                        <a:t>Осуществлен предварительный вывод на рынок</a:t>
                      </a:r>
                      <a:endParaRPr lang="en-US" sz="900" kern="1200" dirty="0">
                        <a:effectLst/>
                      </a:endParaRPr>
                    </a:p>
                    <a:p>
                      <a:pPr algn="ctr">
                        <a:lnSpc>
                          <a:spcPct val="106000"/>
                        </a:lnSpc>
                        <a:spcAft>
                          <a:spcPts val="0"/>
                        </a:spcAft>
                      </a:pPr>
                      <a:r>
                        <a:rPr lang="ru-RU" sz="900" kern="1200" dirty="0">
                          <a:effectLst/>
                        </a:rPr>
                        <a:t>Идет реализация плана мероприятий по продвижению</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r>
                        <a:rPr lang="ru-RU" sz="900" dirty="0"/>
                        <a:t>Осуществлен вывод на рынок</a:t>
                      </a:r>
                    </a:p>
                    <a:p>
                      <a:pPr algn="ctr"/>
                      <a:endParaRPr lang="ru-RU" sz="900" dirty="0">
                        <a:latin typeface="+mn-lt"/>
                      </a:endParaRPr>
                    </a:p>
                  </a:txBody>
                  <a:tcPr>
                    <a:noFill/>
                  </a:tcPr>
                </a:tc>
                <a:extLst>
                  <a:ext uri="{0D108BD9-81ED-4DB2-BD59-A6C34878D82A}">
                    <a16:rowId xmlns:a16="http://schemas.microsoft.com/office/drawing/2014/main" val="10005"/>
                  </a:ext>
                </a:extLst>
              </a:tr>
              <a:tr h="502011">
                <a:tc>
                  <a:txBody>
                    <a:bodyPr/>
                    <a:lstStyle/>
                    <a:p>
                      <a:r>
                        <a:rPr lang="ru-RU" sz="900" dirty="0"/>
                        <a:t>Уровень корпоративной зрелости (</a:t>
                      </a:r>
                      <a:r>
                        <a:rPr lang="en-US" sz="900" dirty="0"/>
                        <a:t>CRL – corporation readiness level) </a:t>
                      </a:r>
                    </a:p>
                    <a:p>
                      <a:endParaRPr lang="ru-RU" sz="900" dirty="0"/>
                    </a:p>
                  </a:txBody>
                  <a:tcPr>
                    <a:noFill/>
                  </a:tcPr>
                </a:tc>
                <a:tc>
                  <a:txBody>
                    <a:bodyPr/>
                    <a:lstStyle/>
                    <a:p>
                      <a:pPr algn="ctr"/>
                      <a:r>
                        <a:rPr lang="ru-RU" sz="900" dirty="0"/>
                        <a:t>Некомпетентная проектная команда без внешней поддержки</a:t>
                      </a:r>
                    </a:p>
                    <a:p>
                      <a:pPr algn="ctr"/>
                      <a:endParaRPr lang="ru-RU" sz="900" dirty="0">
                        <a:latin typeface="+mn-lt"/>
                      </a:endParaRPr>
                    </a:p>
                  </a:txBody>
                  <a:tcPr>
                    <a:noFill/>
                  </a:tcPr>
                </a:tc>
                <a:tc>
                  <a:txBody>
                    <a:bodyPr/>
                    <a:lstStyle/>
                    <a:p>
                      <a:pPr algn="ctr">
                        <a:lnSpc>
                          <a:spcPct val="106000"/>
                        </a:lnSpc>
                        <a:spcAft>
                          <a:spcPts val="0"/>
                        </a:spcAft>
                      </a:pPr>
                      <a:r>
                        <a:rPr lang="ru-RU" sz="900" dirty="0">
                          <a:effectLst/>
                        </a:rPr>
                        <a:t>Компетентная проектная команда</a:t>
                      </a:r>
                      <a:r>
                        <a:rPr lang="ru-RU" sz="900" baseline="0" dirty="0">
                          <a:effectLst/>
                        </a:rPr>
                        <a:t> с внешней поддержкой</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dirty="0">
                          <a:effectLst/>
                        </a:rPr>
                        <a:t>Компетентная проектная команда с внешней поддержкой</a:t>
                      </a:r>
                    </a:p>
                    <a:p>
                      <a:pPr algn="ctr">
                        <a:lnSpc>
                          <a:spcPct val="106000"/>
                        </a:lnSpc>
                        <a:spcAft>
                          <a:spcPts val="0"/>
                        </a:spcAft>
                      </a:pPr>
                      <a:r>
                        <a:rPr lang="ru-RU" sz="900" dirty="0">
                          <a:effectLst/>
                        </a:rPr>
                        <a:t>Базовые элементы будущей корпоративной структуры</a:t>
                      </a:r>
                    </a:p>
                    <a:p>
                      <a:pPr algn="ctr">
                        <a:lnSpc>
                          <a:spcPct val="106000"/>
                        </a:lnSpc>
                        <a:spcAft>
                          <a:spcPts val="0"/>
                        </a:spcAft>
                      </a:pP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dirty="0">
                          <a:effectLst/>
                        </a:rPr>
                        <a:t>Управление компанией профессиональными менеджерами по найму</a:t>
                      </a:r>
                      <a:endParaRPr lang="en-US" sz="900" dirty="0">
                        <a:effectLst/>
                      </a:endParaRPr>
                    </a:p>
                    <a:p>
                      <a:pPr algn="ctr">
                        <a:lnSpc>
                          <a:spcPct val="106000"/>
                        </a:lnSpc>
                        <a:spcAft>
                          <a:spcPts val="0"/>
                        </a:spcAft>
                      </a:pPr>
                      <a:r>
                        <a:rPr lang="ru-RU" sz="900" dirty="0">
                          <a:effectLst/>
                        </a:rPr>
                        <a:t>Корпоративную стратегию утверждает</a:t>
                      </a:r>
                      <a:r>
                        <a:rPr lang="ru-RU" sz="900" baseline="0" dirty="0">
                          <a:effectLst/>
                        </a:rPr>
                        <a:t> совет директоров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6"/>
                  </a:ext>
                </a:extLst>
              </a:tr>
              <a:tr h="783485">
                <a:tc>
                  <a:txBody>
                    <a:bodyPr/>
                    <a:lstStyle/>
                    <a:p>
                      <a:r>
                        <a:rPr lang="ru-RU" sz="900" dirty="0"/>
                        <a:t>Уровень инвестиционной привлекательности проекта(IRL – </a:t>
                      </a:r>
                      <a:r>
                        <a:rPr lang="ru-RU" sz="900" dirty="0" err="1"/>
                        <a:t>investment</a:t>
                      </a:r>
                      <a:r>
                        <a:rPr lang="ru-RU" sz="900" dirty="0"/>
                        <a:t> </a:t>
                      </a:r>
                      <a:r>
                        <a:rPr lang="ru-RU" sz="900" dirty="0" err="1"/>
                        <a:t>readiness</a:t>
                      </a:r>
                      <a:r>
                        <a:rPr lang="ru-RU" sz="900" dirty="0"/>
                        <a:t> </a:t>
                      </a:r>
                      <a:r>
                        <a:rPr lang="ru-RU" sz="900" dirty="0" err="1"/>
                        <a:t>level</a:t>
                      </a:r>
                      <a:r>
                        <a:rPr lang="ru-RU" sz="900" dirty="0"/>
                        <a:t>)</a:t>
                      </a:r>
                    </a:p>
                    <a:p>
                      <a:endParaRPr lang="en-US" sz="900" dirty="0"/>
                    </a:p>
                    <a:p>
                      <a:endParaRPr lang="ru-RU" sz="900" dirty="0"/>
                    </a:p>
                  </a:txBody>
                  <a:tcPr>
                    <a:noFill/>
                  </a:tcPr>
                </a:tc>
                <a:tc>
                  <a:txBody>
                    <a:bodyPr/>
                    <a:lstStyle/>
                    <a:p>
                      <a:pPr algn="ctr"/>
                      <a:r>
                        <a:rPr lang="ru-RU" sz="900" dirty="0"/>
                        <a:t>Базовая оценка объема рынка и защита ИС</a:t>
                      </a:r>
                    </a:p>
                    <a:p>
                      <a:pPr algn="ctr"/>
                      <a:r>
                        <a:rPr lang="ru-RU" sz="900" dirty="0">
                          <a:effectLst/>
                        </a:rPr>
                        <a:t>Предпосевное финансирование для </a:t>
                      </a:r>
                      <a:r>
                        <a:rPr lang="en-US" sz="900" dirty="0">
                          <a:effectLst/>
                        </a:rPr>
                        <a:t>MPV</a:t>
                      </a:r>
                      <a:endParaRPr lang="ru-RU" sz="90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effectLst/>
                        </a:rPr>
                        <a:t>Прогноз</a:t>
                      </a:r>
                      <a:r>
                        <a:rPr lang="ru-RU" sz="900" baseline="0" dirty="0">
                          <a:effectLst/>
                        </a:rPr>
                        <a:t> выручки по каналам продаж</a:t>
                      </a:r>
                      <a:endParaRPr lang="ru-RU" sz="900" dirty="0">
                        <a:effectLst/>
                        <a:latin typeface="+mn-lt"/>
                        <a:ea typeface="Calibri" panose="020F0502020204030204" pitchFamily="34" charset="0"/>
                        <a:cs typeface="Times New Roman" panose="02020603050405020304" pitchFamily="18" charset="0"/>
                      </a:endParaRPr>
                    </a:p>
                    <a:p>
                      <a:pPr algn="ctr"/>
                      <a:endParaRPr lang="ru-RU" sz="900" dirty="0">
                        <a:latin typeface="+mn-lt"/>
                      </a:endParaRPr>
                    </a:p>
                  </a:txBody>
                  <a:tcPr>
                    <a:noFill/>
                  </a:tcPr>
                </a:tc>
                <a:tc>
                  <a:txBody>
                    <a:bodyPr/>
                    <a:lstStyle/>
                    <a:p>
                      <a:pPr algn="ctr">
                        <a:lnSpc>
                          <a:spcPct val="106000"/>
                        </a:lnSpc>
                        <a:spcAft>
                          <a:spcPts val="0"/>
                        </a:spcAft>
                      </a:pPr>
                      <a:r>
                        <a:rPr lang="ru-RU" sz="900" dirty="0">
                          <a:effectLst/>
                        </a:rPr>
                        <a:t>Заинтересованность потенциальных инвесторов</a:t>
                      </a:r>
                      <a:endParaRPr lang="en-US" sz="900" dirty="0">
                        <a:effectLst/>
                      </a:endParaRPr>
                    </a:p>
                    <a:p>
                      <a:pPr algn="ctr">
                        <a:lnSpc>
                          <a:spcPct val="106000"/>
                        </a:lnSpc>
                        <a:spcAft>
                          <a:spcPts val="0"/>
                        </a:spcAft>
                      </a:pPr>
                      <a:r>
                        <a:rPr lang="ru-RU" sz="900" dirty="0">
                          <a:effectLst/>
                        </a:rPr>
                        <a:t>Прогноз</a:t>
                      </a:r>
                      <a:r>
                        <a:rPr lang="ru-RU" sz="900" baseline="0" dirty="0">
                          <a:effectLst/>
                        </a:rPr>
                        <a:t> выручки по каналам продаж</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dirty="0">
                          <a:effectLst/>
                        </a:rPr>
                        <a:t>Положительная</a:t>
                      </a:r>
                      <a:r>
                        <a:rPr lang="ru-RU" sz="900" baseline="0" dirty="0">
                          <a:effectLst/>
                        </a:rPr>
                        <a:t> обратная связь от потребителей</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6000"/>
                        </a:lnSpc>
                        <a:spcAft>
                          <a:spcPts val="0"/>
                        </a:spcAft>
                      </a:pPr>
                      <a:r>
                        <a:rPr lang="ru-RU" sz="900" dirty="0">
                          <a:effectLst/>
                        </a:rPr>
                        <a:t>Устойчивые продажи на локальном рынке</a:t>
                      </a:r>
                      <a:endParaRPr lang="en-US" sz="900" dirty="0">
                        <a:effectLst/>
                      </a:endParaRPr>
                    </a:p>
                  </a:txBody>
                  <a:tcPr marL="68580" marR="68580" marT="0" marB="0">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88319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9</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54925" y="348092"/>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План дальнейшего развития стартап-проекта</a:t>
            </a:r>
            <a:endParaRPr lang="en-US" dirty="0">
              <a:solidFill>
                <a:srgbClr val="F88101"/>
              </a:solidFill>
              <a:latin typeface="Arial Black" panose="020B0A040201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2647A3C-0B54-0DC9-8FA3-5E86FFA9E4E1}"/>
              </a:ext>
            </a:extLst>
          </p:cNvPr>
          <p:cNvSpPr txBox="1"/>
          <p:nvPr/>
        </p:nvSpPr>
        <p:spPr>
          <a:xfrm>
            <a:off x="852805" y="1716431"/>
            <a:ext cx="6116466" cy="3785652"/>
          </a:xfrm>
          <a:prstGeom prst="rect">
            <a:avLst/>
          </a:prstGeom>
          <a:noFill/>
        </p:spPr>
        <p:txBody>
          <a:bodyPr wrap="square">
            <a:spAutoFit/>
          </a:bodyPr>
          <a:lstStyle/>
          <a:p>
            <a:pPr>
              <a:spcBef>
                <a:spcPts val="15"/>
              </a:spcBef>
            </a:pPr>
            <a:r>
              <a:rPr lang="ru-RU" sz="1600" b="1" dirty="0">
                <a:effectLst/>
                <a:latin typeface="Times New Roman" panose="02020603050405020304" pitchFamily="18" charset="0"/>
                <a:ea typeface="Times New Roman" panose="02020603050405020304" pitchFamily="18" charset="0"/>
              </a:rPr>
              <a:t>1)Расширения диапазона частот детектирования </a:t>
            </a:r>
            <a:br>
              <a:rPr lang="ru-RU" sz="1600" dirty="0">
                <a:effectLst/>
                <a:latin typeface="Times New Roman" panose="02020603050405020304" pitchFamily="18" charset="0"/>
                <a:ea typeface="Times New Roman" panose="02020603050405020304" pitchFamily="18" charset="0"/>
              </a:rPr>
            </a:br>
            <a:r>
              <a:rPr lang="ru-RU" sz="1600" b="1" dirty="0">
                <a:effectLst/>
                <a:latin typeface="Times New Roman" panose="02020603050405020304" pitchFamily="18" charset="0"/>
                <a:ea typeface="Times New Roman" panose="02020603050405020304" pitchFamily="18" charset="0"/>
              </a:rPr>
              <a:t>2)Совершенствование алгоритма противодействия БПЛА</a:t>
            </a:r>
            <a:endParaRPr lang="ru-RU" sz="1600" dirty="0">
              <a:effectLst/>
              <a:latin typeface="Times New Roman" panose="02020603050405020304" pitchFamily="18" charset="0"/>
              <a:ea typeface="Times New Roman" panose="02020603050405020304" pitchFamily="18" charset="0"/>
            </a:endParaRPr>
          </a:p>
          <a:p>
            <a:pPr>
              <a:spcBef>
                <a:spcPts val="15"/>
              </a:spcBef>
            </a:pPr>
            <a:r>
              <a:rPr lang="ru-RU" sz="1600" b="1" dirty="0">
                <a:latin typeface="Times New Roman" panose="02020603050405020304" pitchFamily="18" charset="0"/>
                <a:ea typeface="Times New Roman" panose="02020603050405020304" pitchFamily="18" charset="0"/>
              </a:rPr>
              <a:t>3</a:t>
            </a:r>
            <a:r>
              <a:rPr lang="ru-RU" sz="1600" b="1" dirty="0">
                <a:effectLst/>
                <a:latin typeface="Times New Roman" panose="02020603050405020304" pitchFamily="18" charset="0"/>
                <a:ea typeface="Times New Roman" panose="02020603050405020304" pitchFamily="18" charset="0"/>
              </a:rPr>
              <a:t>)Разработка модуля принятия решений и его совершенствование </a:t>
            </a:r>
            <a:endParaRPr lang="ru-RU" sz="1600" dirty="0">
              <a:effectLst/>
              <a:latin typeface="Times New Roman" panose="02020603050405020304" pitchFamily="18" charset="0"/>
              <a:ea typeface="Times New Roman" panose="02020603050405020304" pitchFamily="18" charset="0"/>
            </a:endParaRPr>
          </a:p>
          <a:p>
            <a:pPr>
              <a:spcBef>
                <a:spcPts val="15"/>
              </a:spcBef>
            </a:pPr>
            <a:r>
              <a:rPr lang="ru-RU" sz="1600" b="1" dirty="0">
                <a:latin typeface="Times New Roman" panose="02020603050405020304" pitchFamily="18" charset="0"/>
                <a:ea typeface="Times New Roman" panose="02020603050405020304" pitchFamily="18" charset="0"/>
              </a:rPr>
              <a:t>4</a:t>
            </a:r>
            <a:r>
              <a:rPr lang="ru-RU" sz="1600" b="1" dirty="0">
                <a:effectLst/>
                <a:latin typeface="Times New Roman" panose="02020603050405020304" pitchFamily="18" charset="0"/>
                <a:ea typeface="Times New Roman" panose="02020603050405020304" pitchFamily="18" charset="0"/>
              </a:rPr>
              <a:t>)Разработка системы с целью импорта замещения </a:t>
            </a:r>
            <a:endParaRPr lang="ru-RU" sz="1600" dirty="0">
              <a:effectLst/>
              <a:latin typeface="Times New Roman" panose="02020603050405020304" pitchFamily="18" charset="0"/>
              <a:ea typeface="Times New Roman" panose="02020603050405020304" pitchFamily="18" charset="0"/>
            </a:endParaRPr>
          </a:p>
          <a:p>
            <a:pPr>
              <a:spcBef>
                <a:spcPts val="15"/>
              </a:spcBef>
            </a:pPr>
            <a:r>
              <a:rPr lang="ru-RU" sz="1600" b="1" dirty="0">
                <a:latin typeface="Times New Roman" panose="02020603050405020304" pitchFamily="18" charset="0"/>
                <a:ea typeface="Times New Roman" panose="02020603050405020304" pitchFamily="18" charset="0"/>
              </a:rPr>
              <a:t>5</a:t>
            </a:r>
            <a:r>
              <a:rPr lang="ru-RU" sz="1600" b="1" dirty="0">
                <a:effectLst/>
                <a:latin typeface="Times New Roman" panose="02020603050405020304" pitchFamily="18" charset="0"/>
                <a:ea typeface="Times New Roman" panose="02020603050405020304" pitchFamily="18" charset="0"/>
              </a:rPr>
              <a:t>)Систематизация полученных признаков, их формализация для передачи на систему принятия решений.</a:t>
            </a:r>
            <a:endParaRPr lang="ru-RU" sz="1600" dirty="0">
              <a:effectLst/>
              <a:latin typeface="Times New Roman" panose="02020603050405020304" pitchFamily="18" charset="0"/>
              <a:ea typeface="Times New Roman" panose="02020603050405020304" pitchFamily="18" charset="0"/>
            </a:endParaRPr>
          </a:p>
          <a:p>
            <a:pPr>
              <a:spcBef>
                <a:spcPts val="15"/>
              </a:spcBef>
            </a:pPr>
            <a:r>
              <a:rPr lang="ru-RU" sz="1600" b="1" dirty="0">
                <a:latin typeface="Times New Roman" panose="02020603050405020304" pitchFamily="18" charset="0"/>
                <a:ea typeface="Times New Roman" panose="02020603050405020304" pitchFamily="18" charset="0"/>
              </a:rPr>
              <a:t>6</a:t>
            </a:r>
            <a:r>
              <a:rPr lang="ru-RU" sz="1600" b="1" dirty="0">
                <a:effectLst/>
                <a:latin typeface="Times New Roman" panose="02020603050405020304" pitchFamily="18" charset="0"/>
                <a:ea typeface="Times New Roman" panose="02020603050405020304" pitchFamily="18" charset="0"/>
              </a:rPr>
              <a:t>)Разработка наборов готовых сценариев атак на БПЛА с использованием выбранных фреймворков, определение переменных, которые необходимо изменять в зависимости от собранных данных о противнике</a:t>
            </a:r>
            <a:endParaRPr lang="ru-RU" sz="1600" dirty="0">
              <a:effectLst/>
              <a:latin typeface="Times New Roman" panose="02020603050405020304" pitchFamily="18" charset="0"/>
              <a:ea typeface="Times New Roman" panose="02020603050405020304" pitchFamily="18" charset="0"/>
            </a:endParaRPr>
          </a:p>
          <a:p>
            <a:pPr>
              <a:spcBef>
                <a:spcPts val="15"/>
              </a:spcBef>
            </a:pPr>
            <a:r>
              <a:rPr lang="ru-RU" sz="1600" b="1" dirty="0">
                <a:latin typeface="Times New Roman" panose="02020603050405020304" pitchFamily="18" charset="0"/>
                <a:ea typeface="Times New Roman" panose="02020603050405020304" pitchFamily="18" charset="0"/>
              </a:rPr>
              <a:t>7</a:t>
            </a:r>
            <a:r>
              <a:rPr lang="ru-RU" sz="1600" b="1" dirty="0">
                <a:effectLst/>
                <a:latin typeface="Times New Roman" panose="02020603050405020304" pitchFamily="18" charset="0"/>
                <a:ea typeface="Times New Roman" panose="02020603050405020304" pitchFamily="18" charset="0"/>
              </a:rPr>
              <a:t>)Подача заявки на участие в программе « У</a:t>
            </a:r>
            <a:r>
              <a:rPr lang="ru-RU" sz="1600" b="1" dirty="0">
                <a:latin typeface="Times New Roman" panose="02020603050405020304" pitchFamily="18" charset="0"/>
                <a:ea typeface="Times New Roman" panose="02020603050405020304" pitchFamily="18" charset="0"/>
              </a:rPr>
              <a:t>МНИК</a:t>
            </a:r>
            <a:r>
              <a:rPr lang="ru-RU" sz="1600" b="1" dirty="0">
                <a:effectLst/>
                <a:latin typeface="Times New Roman" panose="02020603050405020304" pitchFamily="18" charset="0"/>
                <a:ea typeface="Times New Roman" panose="02020603050405020304" pitchFamily="18" charset="0"/>
              </a:rPr>
              <a:t>, Студенческий стартап </a:t>
            </a:r>
            <a:r>
              <a:rPr lang="ru-RU" sz="1600" b="1">
                <a:effectLst/>
                <a:latin typeface="Times New Roman" panose="02020603050405020304" pitchFamily="18" charset="0"/>
                <a:ea typeface="Times New Roman" panose="02020603050405020304" pitchFamily="18" charset="0"/>
              </a:rPr>
              <a:t>от Фонда </a:t>
            </a:r>
            <a:r>
              <a:rPr lang="ru-RU" sz="1600" b="1" dirty="0">
                <a:effectLst/>
                <a:latin typeface="Times New Roman" panose="02020603050405020304" pitchFamily="18" charset="0"/>
                <a:ea typeface="Times New Roman" panose="02020603050405020304" pitchFamily="18" charset="0"/>
              </a:rPr>
              <a:t>Содействия Инновациям »</a:t>
            </a:r>
            <a:endParaRPr lang="ru-RU" sz="1600" dirty="0">
              <a:effectLst/>
              <a:latin typeface="Times New Roman" panose="02020603050405020304" pitchFamily="18" charset="0"/>
              <a:ea typeface="Times New Roman" panose="02020603050405020304" pitchFamily="18" charset="0"/>
            </a:endParaRPr>
          </a:p>
          <a:p>
            <a:r>
              <a:rPr lang="ru-RU" sz="1600" b="1" dirty="0">
                <a:latin typeface="Times New Roman" panose="02020603050405020304" pitchFamily="18" charset="0"/>
                <a:ea typeface="Times New Roman" panose="02020603050405020304" pitchFamily="18" charset="0"/>
              </a:rPr>
              <a:t>8</a:t>
            </a:r>
            <a:r>
              <a:rPr lang="ru-RU" sz="1600" b="1" dirty="0">
                <a:effectLst/>
                <a:latin typeface="Times New Roman" panose="02020603050405020304" pitchFamily="18" charset="0"/>
                <a:ea typeface="Times New Roman" panose="02020603050405020304" pitchFamily="18" charset="0"/>
              </a:rPr>
              <a:t>)Защита РИД. Планируется подача заявки на ПО(авторское право). Регистрация патента на полезную модель.</a:t>
            </a:r>
            <a:endParaRPr lang="ru-RU" sz="1600" dirty="0">
              <a:solidFill>
                <a:schemeClr val="tx1">
                  <a:lumMod val="75000"/>
                  <a:lumOff val="25000"/>
                </a:schemeClr>
              </a:solidFill>
              <a:latin typeface="Arial Narrow" panose="020B060602020203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pic>
        <p:nvPicPr>
          <p:cNvPr id="3078" name="Picture 6" descr="Стартап - что это такое простыми словами и кто такой стартапер">
            <a:extLst>
              <a:ext uri="{FF2B5EF4-FFF2-40B4-BE49-F238E27FC236}">
                <a16:creationId xmlns:a16="http://schemas.microsoft.com/office/drawing/2014/main" id="{D032AF5E-C0D3-D176-D8D6-F73EA2DE1F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181" y="1716431"/>
            <a:ext cx="5062796" cy="379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997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8FA190-3FB2-0947-433F-73BA62F1C55D}"/>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718838" y="142713"/>
            <a:ext cx="1329139" cy="1329139"/>
          </a:xfrm>
          <a:prstGeom prst="rect">
            <a:avLst/>
          </a:prstGeom>
        </p:spPr>
      </p:pic>
      <p:sp>
        <p:nvSpPr>
          <p:cNvPr id="16" name="Slide Number Placeholder 15">
            <a:extLst>
              <a:ext uri="{FF2B5EF4-FFF2-40B4-BE49-F238E27FC236}">
                <a16:creationId xmlns:a16="http://schemas.microsoft.com/office/drawing/2014/main" id="{DCE718A5-393F-930C-D383-292C9C1D3B53}"/>
              </a:ext>
            </a:extLst>
          </p:cNvPr>
          <p:cNvSpPr>
            <a:spLocks noGrp="1"/>
          </p:cNvSpPr>
          <p:nvPr>
            <p:ph type="sldNum" sz="quarter" idx="12"/>
          </p:nvPr>
        </p:nvSpPr>
        <p:spPr>
          <a:xfrm>
            <a:off x="11118573" y="558459"/>
            <a:ext cx="522656" cy="365125"/>
          </a:xfrm>
        </p:spPr>
        <p:txBody>
          <a:bodyPr/>
          <a:lstStyle/>
          <a:p>
            <a:pPr algn="ctr"/>
            <a:fld id="{E08F102E-0231-4AB3-A5B9-A43093585AD3}" type="slidenum">
              <a:rPr lang="en-US" sz="1600" smtClean="0">
                <a:solidFill>
                  <a:schemeClr val="bg1">
                    <a:lumMod val="50000"/>
                  </a:schemeClr>
                </a:solidFill>
                <a:latin typeface="Arial Narrow" panose="020B0606020202030204" pitchFamily="34" charset="0"/>
              </a:rPr>
              <a:pPr algn="ctr"/>
              <a:t>10</a:t>
            </a:fld>
            <a:endParaRPr lang="en-US" sz="1600" dirty="0">
              <a:solidFill>
                <a:schemeClr val="bg1">
                  <a:lumMod val="50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34400116-8746-8F0D-2E30-6CC888828691}"/>
              </a:ext>
            </a:extLst>
          </p:cNvPr>
          <p:cNvSpPr txBox="1"/>
          <p:nvPr/>
        </p:nvSpPr>
        <p:spPr>
          <a:xfrm>
            <a:off x="1244916" y="495924"/>
            <a:ext cx="9673139" cy="369332"/>
          </a:xfrm>
          <a:prstGeom prst="rect">
            <a:avLst/>
          </a:prstGeom>
          <a:noFill/>
        </p:spPr>
        <p:txBody>
          <a:bodyPr wrap="square" rtlCol="0">
            <a:spAutoFit/>
          </a:bodyPr>
          <a:lstStyle/>
          <a:p>
            <a:r>
              <a:rPr lang="ru-RU" dirty="0">
                <a:solidFill>
                  <a:srgbClr val="F88101"/>
                </a:solidFill>
                <a:latin typeface="Arial Black" panose="020B0A04020102020204" pitchFamily="34" charset="0"/>
                <a:cs typeface="Arial" panose="020B0604020202020204" pitchFamily="34" charset="0"/>
              </a:rPr>
              <a:t>Команда</a:t>
            </a:r>
            <a:endParaRPr lang="en-US" dirty="0">
              <a:solidFill>
                <a:srgbClr val="F88101"/>
              </a:solidFill>
              <a:latin typeface="Arial Black" panose="020B0A040201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34395353-E327-9761-0EC6-98BC12A17BB4}"/>
              </a:ext>
            </a:extLst>
          </p:cNvPr>
          <p:cNvSpPr/>
          <p:nvPr/>
        </p:nvSpPr>
        <p:spPr>
          <a:xfrm flipH="1" flipV="1">
            <a:off x="0" y="6812281"/>
            <a:ext cx="12192000" cy="45719"/>
          </a:xfrm>
          <a:prstGeom prst="rect">
            <a:avLst/>
          </a:prstGeom>
          <a:solidFill>
            <a:srgbClr val="FA87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99986320-D5A2-BFA9-446A-B7AB01E64C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9472"/>
          <a:stretch/>
        </p:blipFill>
        <p:spPr>
          <a:xfrm>
            <a:off x="173052" y="196819"/>
            <a:ext cx="975478" cy="883077"/>
          </a:xfrm>
          <a:prstGeom prst="rect">
            <a:avLst/>
          </a:prstGeom>
        </p:spPr>
      </p:pic>
      <p:pic>
        <p:nvPicPr>
          <p:cNvPr id="3" name="Рисунок 2" descr="Изображение выглядит как дерево, осень, Человеческое лицо, на открытом воздухе&#10;&#10;Автоматически созданное описание">
            <a:extLst>
              <a:ext uri="{FF2B5EF4-FFF2-40B4-BE49-F238E27FC236}">
                <a16:creationId xmlns:a16="http://schemas.microsoft.com/office/drawing/2014/main" id="{19B9A799-6CB2-F140-528B-631EC3CCE82E}"/>
              </a:ext>
            </a:extLst>
          </p:cNvPr>
          <p:cNvPicPr>
            <a:picLocks noChangeAspect="1"/>
          </p:cNvPicPr>
          <p:nvPr/>
        </p:nvPicPr>
        <p:blipFill rotWithShape="1">
          <a:blip r:embed="rId5">
            <a:extLst>
              <a:ext uri="{28A0092B-C50C-407E-A947-70E740481C1C}">
                <a14:useLocalDpi xmlns:a14="http://schemas.microsoft.com/office/drawing/2010/main" val="0"/>
              </a:ext>
            </a:extLst>
          </a:blip>
          <a:srcRect t="13510" b="14803"/>
          <a:stretch/>
        </p:blipFill>
        <p:spPr>
          <a:xfrm>
            <a:off x="748539" y="1122370"/>
            <a:ext cx="1899793" cy="1815883"/>
          </a:xfrm>
          <a:prstGeom prst="rect">
            <a:avLst/>
          </a:prstGeom>
        </p:spPr>
        <p:style>
          <a:lnRef idx="2">
            <a:schemeClr val="accent4"/>
          </a:lnRef>
          <a:fillRef idx="1">
            <a:schemeClr val="lt1"/>
          </a:fillRef>
          <a:effectRef idx="0">
            <a:schemeClr val="accent4"/>
          </a:effectRef>
          <a:fontRef idx="minor">
            <a:schemeClr val="dk1"/>
          </a:fontRef>
        </p:style>
      </p:pic>
      <p:pic>
        <p:nvPicPr>
          <p:cNvPr id="5" name="Рисунок 4" descr="Изображение выглядит как человек, одежда, небо, на открытом воздухе&#10;&#10;Автоматически созданное описание">
            <a:extLst>
              <a:ext uri="{FF2B5EF4-FFF2-40B4-BE49-F238E27FC236}">
                <a16:creationId xmlns:a16="http://schemas.microsoft.com/office/drawing/2014/main" id="{CAD32993-D814-54A7-9430-F9BECF48C078}"/>
              </a:ext>
            </a:extLst>
          </p:cNvPr>
          <p:cNvPicPr>
            <a:picLocks noChangeAspect="1"/>
          </p:cNvPicPr>
          <p:nvPr/>
        </p:nvPicPr>
        <p:blipFill rotWithShape="1">
          <a:blip r:embed="rId6">
            <a:extLst>
              <a:ext uri="{28A0092B-C50C-407E-A947-70E740481C1C}">
                <a14:useLocalDpi xmlns:a14="http://schemas.microsoft.com/office/drawing/2010/main" val="0"/>
              </a:ext>
            </a:extLst>
          </a:blip>
          <a:srcRect t="4612" b="27123"/>
          <a:stretch/>
        </p:blipFill>
        <p:spPr>
          <a:xfrm>
            <a:off x="9145679" y="1122370"/>
            <a:ext cx="1972894" cy="1770163"/>
          </a:xfrm>
          <a:prstGeom prst="rect">
            <a:avLst/>
          </a:prstGeom>
        </p:spPr>
        <p:style>
          <a:lnRef idx="2">
            <a:schemeClr val="accent4"/>
          </a:lnRef>
          <a:fillRef idx="1">
            <a:schemeClr val="lt1"/>
          </a:fillRef>
          <a:effectRef idx="0">
            <a:schemeClr val="accent4"/>
          </a:effectRef>
          <a:fontRef idx="minor">
            <a:schemeClr val="dk1"/>
          </a:fontRef>
        </p:style>
      </p:pic>
      <p:pic>
        <p:nvPicPr>
          <p:cNvPr id="7" name="Рисунок 6" descr="Изображение выглядит как Человеческое лицо, одежда, куртка, строительство&#10;&#10;Автоматически созданное описание">
            <a:extLst>
              <a:ext uri="{FF2B5EF4-FFF2-40B4-BE49-F238E27FC236}">
                <a16:creationId xmlns:a16="http://schemas.microsoft.com/office/drawing/2014/main" id="{23779E02-9A3F-9FAE-EE9B-11B83DC019DD}"/>
              </a:ext>
            </a:extLst>
          </p:cNvPr>
          <p:cNvPicPr>
            <a:picLocks noChangeAspect="1"/>
          </p:cNvPicPr>
          <p:nvPr/>
        </p:nvPicPr>
        <p:blipFill rotWithShape="1">
          <a:blip r:embed="rId7">
            <a:extLst>
              <a:ext uri="{28A0092B-C50C-407E-A947-70E740481C1C}">
                <a14:useLocalDpi xmlns:a14="http://schemas.microsoft.com/office/drawing/2010/main" val="0"/>
              </a:ext>
            </a:extLst>
          </a:blip>
          <a:srcRect l="17180" t="19300" r="19623" b="9636"/>
          <a:stretch/>
        </p:blipFill>
        <p:spPr>
          <a:xfrm>
            <a:off x="748538" y="3995748"/>
            <a:ext cx="1899793" cy="1815882"/>
          </a:xfrm>
          <a:prstGeom prst="rect">
            <a:avLst/>
          </a:prstGeom>
        </p:spPr>
        <p:style>
          <a:lnRef idx="2">
            <a:schemeClr val="accent4"/>
          </a:lnRef>
          <a:fillRef idx="1">
            <a:schemeClr val="lt1"/>
          </a:fillRef>
          <a:effectRef idx="0">
            <a:schemeClr val="accent4"/>
          </a:effectRef>
          <a:fontRef idx="minor">
            <a:schemeClr val="dk1"/>
          </a:fontRef>
        </p:style>
      </p:pic>
      <p:sp>
        <p:nvSpPr>
          <p:cNvPr id="12" name="TextBox 11">
            <a:extLst>
              <a:ext uri="{FF2B5EF4-FFF2-40B4-BE49-F238E27FC236}">
                <a16:creationId xmlns:a16="http://schemas.microsoft.com/office/drawing/2014/main" id="{A4D3D3D6-3AB6-6AB1-D622-82E536342A1F}"/>
              </a:ext>
            </a:extLst>
          </p:cNvPr>
          <p:cNvSpPr txBox="1"/>
          <p:nvPr/>
        </p:nvSpPr>
        <p:spPr>
          <a:xfrm>
            <a:off x="11609560" y="2067646"/>
            <a:ext cx="2055282" cy="861774"/>
          </a:xfrm>
          <a:prstGeom prst="rect">
            <a:avLst/>
          </a:prstGeom>
          <a:noFill/>
        </p:spPr>
        <p:txBody>
          <a:bodyPr wrap="square" rtlCol="0">
            <a:spAutoFit/>
          </a:bodyPr>
          <a:lstStyle/>
          <a:p>
            <a:pPr algn="ctr"/>
            <a:endParaRPr lang="ru-RU" sz="1600" dirty="0">
              <a:latin typeface="Times New Roman" panose="02020603050405020304" pitchFamily="18" charset="0"/>
              <a:cs typeface="Times New Roman" panose="02020603050405020304" pitchFamily="18" charset="0"/>
            </a:endParaRPr>
          </a:p>
          <a:p>
            <a:endParaRPr lang="ru-RU" sz="1600" dirty="0"/>
          </a:p>
          <a:p>
            <a:endParaRPr lang="ru-RU" dirty="0"/>
          </a:p>
        </p:txBody>
      </p:sp>
      <p:pic>
        <p:nvPicPr>
          <p:cNvPr id="17" name="Рисунок 16">
            <a:extLst>
              <a:ext uri="{FF2B5EF4-FFF2-40B4-BE49-F238E27FC236}">
                <a16:creationId xmlns:a16="http://schemas.microsoft.com/office/drawing/2014/main" id="{DC3E4EE6-BC83-1E67-8A3E-1B24CBE1B038}"/>
              </a:ext>
            </a:extLst>
          </p:cNvPr>
          <p:cNvPicPr>
            <a:picLocks noChangeAspect="1"/>
          </p:cNvPicPr>
          <p:nvPr/>
        </p:nvPicPr>
        <p:blipFill rotWithShape="1">
          <a:blip r:embed="rId8"/>
          <a:srcRect t="2418" b="26821"/>
          <a:stretch/>
        </p:blipFill>
        <p:spPr>
          <a:xfrm>
            <a:off x="9193924" y="3995748"/>
            <a:ext cx="1924649" cy="1815882"/>
          </a:xfrm>
          <a:prstGeom prst="rect">
            <a:avLst/>
          </a:prstGeom>
        </p:spPr>
        <p:style>
          <a:lnRef idx="2">
            <a:schemeClr val="accent4"/>
          </a:lnRef>
          <a:fillRef idx="1">
            <a:schemeClr val="lt1"/>
          </a:fillRef>
          <a:effectRef idx="0">
            <a:schemeClr val="accent4"/>
          </a:effectRef>
          <a:fontRef idx="minor">
            <a:schemeClr val="dk1"/>
          </a:fontRef>
        </p:style>
      </p:pic>
      <p:sp>
        <p:nvSpPr>
          <p:cNvPr id="23" name="Блок-схема: знак завершения 22">
            <a:extLst>
              <a:ext uri="{FF2B5EF4-FFF2-40B4-BE49-F238E27FC236}">
                <a16:creationId xmlns:a16="http://schemas.microsoft.com/office/drawing/2014/main" id="{4D3D28A2-B466-D3E9-79EB-25A91C89E20D}"/>
              </a:ext>
            </a:extLst>
          </p:cNvPr>
          <p:cNvSpPr/>
          <p:nvPr/>
        </p:nvSpPr>
        <p:spPr>
          <a:xfrm>
            <a:off x="2832348" y="1165970"/>
            <a:ext cx="2961500" cy="1769772"/>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a:r>
              <a:rPr lang="ru-RU" sz="1400" dirty="0">
                <a:latin typeface="Times New Roman" panose="02020603050405020304" pitchFamily="18" charset="0"/>
                <a:cs typeface="Times New Roman" panose="02020603050405020304" pitchFamily="18" charset="0"/>
              </a:rPr>
              <a:t>Быстрая Злата Александровна</a:t>
            </a:r>
          </a:p>
          <a:p>
            <a:pPr algn="ctr"/>
            <a:r>
              <a:rPr lang="ru-RU" sz="1400" dirty="0">
                <a:latin typeface="Times New Roman" panose="02020603050405020304" pitchFamily="18" charset="0"/>
                <a:cs typeface="Times New Roman" panose="02020603050405020304" pitchFamily="18" charset="0"/>
              </a:rPr>
              <a:t>Лидер команды</a:t>
            </a:r>
          </a:p>
          <a:p>
            <a:pPr algn="ctr"/>
            <a:r>
              <a:rPr lang="ru-RU" sz="1400" dirty="0">
                <a:latin typeface="Times New Roman" panose="02020603050405020304" pitchFamily="18" charset="0"/>
                <a:cs typeface="Times New Roman" panose="02020603050405020304" pitchFamily="18" charset="0"/>
              </a:rPr>
              <a:t>Аналитик данных</a:t>
            </a:r>
          </a:p>
          <a:p>
            <a:pPr algn="ctr"/>
            <a:r>
              <a:rPr lang="ru-RU" sz="1400" dirty="0">
                <a:latin typeface="Times New Roman" panose="02020603050405020304" pitchFamily="18" charset="0"/>
                <a:cs typeface="Times New Roman" panose="02020603050405020304" pitchFamily="18" charset="0"/>
              </a:rPr>
              <a:t>Модератор</a:t>
            </a:r>
          </a:p>
          <a:p>
            <a:pPr algn="ctr"/>
            <a:r>
              <a:rPr lang="ru-RU" sz="1400" dirty="0">
                <a:latin typeface="Times New Roman"/>
                <a:cs typeface="Times New Roman"/>
              </a:rPr>
              <a:t>Тестировщик</a:t>
            </a:r>
          </a:p>
          <a:p>
            <a:pPr algn="ctr"/>
            <a:r>
              <a:rPr lang="ru-RU" sz="1400" dirty="0">
                <a:latin typeface="Times New Roman" panose="02020603050405020304" pitchFamily="18" charset="0"/>
                <a:cs typeface="Times New Roman" panose="02020603050405020304" pitchFamily="18" charset="0"/>
              </a:rPr>
              <a:t>Мастер презентации</a:t>
            </a:r>
          </a:p>
          <a:p>
            <a:pPr algn="ctr"/>
            <a:r>
              <a:rPr lang="ru-RU" sz="1400" dirty="0">
                <a:latin typeface="Times New Roman" panose="02020603050405020304" pitchFamily="18" charset="0"/>
                <a:cs typeface="Times New Roman" panose="02020603050405020304" pitchFamily="18" charset="0"/>
              </a:rPr>
              <a:t>89085042172</a:t>
            </a:r>
          </a:p>
          <a:p>
            <a:pPr algn="ctr"/>
            <a:r>
              <a:rPr lang="en-US" sz="1400" dirty="0">
                <a:latin typeface="Times New Roman" panose="02020603050405020304" pitchFamily="18" charset="0"/>
                <a:cs typeface="Times New Roman" panose="02020603050405020304" pitchFamily="18" charset="0"/>
              </a:rPr>
              <a:t>bystraia@sfedu.ru</a:t>
            </a:r>
            <a:endParaRPr lang="ru-RU" sz="1400" dirty="0"/>
          </a:p>
        </p:txBody>
      </p:sp>
      <p:sp>
        <p:nvSpPr>
          <p:cNvPr id="26" name="Блок-схема: знак завершения 25">
            <a:extLst>
              <a:ext uri="{FF2B5EF4-FFF2-40B4-BE49-F238E27FC236}">
                <a16:creationId xmlns:a16="http://schemas.microsoft.com/office/drawing/2014/main" id="{783C0340-CEB7-F8EE-4A60-DDD3E04DC23C}"/>
              </a:ext>
            </a:extLst>
          </p:cNvPr>
          <p:cNvSpPr/>
          <p:nvPr/>
        </p:nvSpPr>
        <p:spPr>
          <a:xfrm>
            <a:off x="2867835" y="4145383"/>
            <a:ext cx="3235674" cy="1631624"/>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Шевченко Алексей Александрович</a:t>
            </a:r>
          </a:p>
          <a:p>
            <a:pPr algn="ctr"/>
            <a:r>
              <a:rPr lang="ru-RU" sz="1400" dirty="0">
                <a:latin typeface="Times New Roman" panose="02020603050405020304" pitchFamily="18" charset="0"/>
                <a:cs typeface="Times New Roman" panose="02020603050405020304" pitchFamily="18" charset="0"/>
              </a:rPr>
              <a:t>Разработчик (</a:t>
            </a:r>
            <a:r>
              <a:rPr lang="en-US" sz="1400" dirty="0" err="1">
                <a:latin typeface="Times New Roman" panose="02020603050405020304" pitchFamily="18" charset="0"/>
                <a:cs typeface="Times New Roman" panose="02020603050405020304" pitchFamily="18" charset="0"/>
              </a:rPr>
              <a:t>fullstack</a:t>
            </a:r>
            <a:r>
              <a:rPr lang="ru-RU"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lgn="ctr"/>
            <a:r>
              <a:rPr lang="ru-RU" sz="1400" dirty="0">
                <a:latin typeface="Times New Roman" panose="02020603050405020304" pitchFamily="18" charset="0"/>
                <a:cs typeface="Times New Roman" panose="02020603050405020304" pitchFamily="18" charset="0"/>
              </a:rPr>
              <a:t>Инженер-проектировщик</a:t>
            </a:r>
          </a:p>
          <a:p>
            <a:pPr algn="ctr"/>
            <a:r>
              <a:rPr lang="ru-RU" sz="1400" dirty="0">
                <a:latin typeface="Times New Roman" panose="02020603050405020304" pitchFamily="18" charset="0"/>
                <a:cs typeface="Times New Roman" panose="02020603050405020304" pitchFamily="18" charset="0"/>
              </a:rPr>
              <a:t>Дизайнер</a:t>
            </a:r>
          </a:p>
          <a:p>
            <a:pPr algn="ctr"/>
            <a:r>
              <a:rPr lang="ru-RU" sz="1400" dirty="0">
                <a:latin typeface="Times New Roman" panose="02020603050405020304" pitchFamily="18" charset="0"/>
                <a:cs typeface="Times New Roman" panose="02020603050405020304" pitchFamily="18" charset="0"/>
              </a:rPr>
              <a:t>Тестировщик</a:t>
            </a: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89286232134</a:t>
            </a:r>
          </a:p>
          <a:p>
            <a:pPr algn="ctr"/>
            <a:r>
              <a:rPr lang="en-US" sz="1400" dirty="0">
                <a:latin typeface="Times New Roman" panose="02020603050405020304" pitchFamily="18" charset="0"/>
                <a:cs typeface="Times New Roman" panose="02020603050405020304" pitchFamily="18" charset="0"/>
              </a:rPr>
              <a:t>aleksyaysh@sfedu.ru</a:t>
            </a:r>
          </a:p>
        </p:txBody>
      </p:sp>
      <p:sp>
        <p:nvSpPr>
          <p:cNvPr id="27" name="Блок-схема: знак завершения 26">
            <a:extLst>
              <a:ext uri="{FF2B5EF4-FFF2-40B4-BE49-F238E27FC236}">
                <a16:creationId xmlns:a16="http://schemas.microsoft.com/office/drawing/2014/main" id="{0CE8A275-8473-E4AE-8506-FED8044B183D}"/>
              </a:ext>
            </a:extLst>
          </p:cNvPr>
          <p:cNvSpPr/>
          <p:nvPr/>
        </p:nvSpPr>
        <p:spPr>
          <a:xfrm>
            <a:off x="6096000" y="1232656"/>
            <a:ext cx="2886900" cy="1542325"/>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Калинин Андрей Сергеевич</a:t>
            </a:r>
          </a:p>
          <a:p>
            <a:pPr algn="ctr"/>
            <a:r>
              <a:rPr lang="ru-RU" sz="1400" dirty="0">
                <a:latin typeface="Times New Roman" panose="02020603050405020304" pitchFamily="18" charset="0"/>
                <a:cs typeface="Times New Roman" panose="02020603050405020304" pitchFamily="18" charset="0"/>
              </a:rPr>
              <a:t>Генератор идей</a:t>
            </a:r>
          </a:p>
          <a:p>
            <a:pPr algn="ctr"/>
            <a:r>
              <a:rPr lang="ru-RU" sz="1400" dirty="0">
                <a:latin typeface="Times New Roman" panose="02020603050405020304" pitchFamily="18" charset="0"/>
                <a:cs typeface="Times New Roman" panose="02020603050405020304" pitchFamily="18" charset="0"/>
              </a:rPr>
              <a:t>Маркетолог</a:t>
            </a: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89054853870</a:t>
            </a:r>
          </a:p>
          <a:p>
            <a:pPr algn="ctr"/>
            <a:r>
              <a:rPr lang="en-US" sz="1400" dirty="0">
                <a:latin typeface="Times New Roman" panose="02020603050405020304" pitchFamily="18" charset="0"/>
                <a:cs typeface="Times New Roman" panose="02020603050405020304" pitchFamily="18" charset="0"/>
              </a:rPr>
              <a:t>ankalinin@sfedu.ru</a:t>
            </a:r>
          </a:p>
        </p:txBody>
      </p:sp>
      <p:sp>
        <p:nvSpPr>
          <p:cNvPr id="28" name="Блок-схема: знак завершения 27">
            <a:extLst>
              <a:ext uri="{FF2B5EF4-FFF2-40B4-BE49-F238E27FC236}">
                <a16:creationId xmlns:a16="http://schemas.microsoft.com/office/drawing/2014/main" id="{6B55C198-2603-72FF-253C-BA1BB1C223E7}"/>
              </a:ext>
            </a:extLst>
          </p:cNvPr>
          <p:cNvSpPr/>
          <p:nvPr/>
        </p:nvSpPr>
        <p:spPr>
          <a:xfrm>
            <a:off x="6314532" y="4145383"/>
            <a:ext cx="2668368" cy="1631624"/>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Мельничук Иван Васильевич</a:t>
            </a:r>
          </a:p>
          <a:p>
            <a:pPr algn="ctr"/>
            <a:r>
              <a:rPr lang="ru-RU" sz="1400" dirty="0">
                <a:latin typeface="Times New Roman" panose="02020603050405020304" pitchFamily="18" charset="0"/>
                <a:cs typeface="Times New Roman" panose="02020603050405020304" pitchFamily="18" charset="0"/>
              </a:rPr>
              <a:t>Разработчик (</a:t>
            </a:r>
            <a:r>
              <a:rPr lang="en-US" sz="1400" dirty="0">
                <a:latin typeface="Times New Roman" panose="02020603050405020304" pitchFamily="18" charset="0"/>
                <a:cs typeface="Times New Roman" panose="02020603050405020304" pitchFamily="18" charset="0"/>
              </a:rPr>
              <a:t>backend</a:t>
            </a:r>
            <a:r>
              <a:rPr lang="ru-RU"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89027243185</a:t>
            </a:r>
          </a:p>
          <a:p>
            <a:pPr algn="ctr"/>
            <a:r>
              <a:rPr lang="en-US" sz="1400" dirty="0">
                <a:latin typeface="Times New Roman" panose="02020603050405020304" pitchFamily="18" charset="0"/>
                <a:cs typeface="Times New Roman" panose="02020603050405020304" pitchFamily="18" charset="0"/>
              </a:rPr>
              <a:t>imelnichuk@sfedu.ru</a:t>
            </a:r>
          </a:p>
        </p:txBody>
      </p:sp>
    </p:spTree>
    <p:extLst>
      <p:ext uri="{BB962C8B-B14F-4D97-AF65-F5344CB8AC3E}">
        <p14:creationId xmlns:p14="http://schemas.microsoft.com/office/powerpoint/2010/main" val="3090432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8B403A9-7085-A6AB-A8F4-BEDC5712B067}"/>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grpSp>
        <p:nvGrpSpPr>
          <p:cNvPr id="11" name="Group 10">
            <a:extLst>
              <a:ext uri="{FF2B5EF4-FFF2-40B4-BE49-F238E27FC236}">
                <a16:creationId xmlns:a16="http://schemas.microsoft.com/office/drawing/2014/main" id="{7AA669A5-0E26-1109-943E-4175F93DE5DC}"/>
              </a:ext>
            </a:extLst>
          </p:cNvPr>
          <p:cNvGrpSpPr/>
          <p:nvPr/>
        </p:nvGrpSpPr>
        <p:grpSpPr>
          <a:xfrm>
            <a:off x="2207038" y="1709748"/>
            <a:ext cx="3201303" cy="3736182"/>
            <a:chOff x="419100" y="1959768"/>
            <a:chExt cx="3201303" cy="3736182"/>
          </a:xfrm>
        </p:grpSpPr>
        <p:pic>
          <p:nvPicPr>
            <p:cNvPr id="7" name="Picture 6">
              <a:extLst>
                <a:ext uri="{FF2B5EF4-FFF2-40B4-BE49-F238E27FC236}">
                  <a16:creationId xmlns:a16="http://schemas.microsoft.com/office/drawing/2014/main" id="{2A00467A-EF39-39EC-A186-F644C64868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 y="1959768"/>
              <a:ext cx="3200400" cy="3200400"/>
            </a:xfrm>
            <a:prstGeom prst="rect">
              <a:avLst/>
            </a:prstGeom>
          </p:spPr>
        </p:pic>
        <p:pic>
          <p:nvPicPr>
            <p:cNvPr id="10" name="Picture 9">
              <a:extLst>
                <a:ext uri="{FF2B5EF4-FFF2-40B4-BE49-F238E27FC236}">
                  <a16:creationId xmlns:a16="http://schemas.microsoft.com/office/drawing/2014/main" id="{D6D2BCA0-4341-E360-239C-F345347658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 y="5155105"/>
              <a:ext cx="3201303" cy="540845"/>
            </a:xfrm>
            <a:prstGeom prst="rect">
              <a:avLst/>
            </a:prstGeom>
          </p:spPr>
        </p:pic>
      </p:grpSp>
      <p:pic>
        <p:nvPicPr>
          <p:cNvPr id="12" name="Picture 11">
            <a:extLst>
              <a:ext uri="{FF2B5EF4-FFF2-40B4-BE49-F238E27FC236}">
                <a16:creationId xmlns:a16="http://schemas.microsoft.com/office/drawing/2014/main" id="{B9D951A4-E44B-304A-B155-6440D6255970}"/>
              </a:ext>
            </a:extLst>
          </p:cNvPr>
          <p:cNvPicPr>
            <a:picLocks noChangeAspect="1"/>
          </p:cNvPicPr>
          <p:nvPr/>
        </p:nvPicPr>
        <p:blipFill rotWithShape="1">
          <a:blip r:embed="rId5">
            <a:extLst>
              <a:ext uri="{28A0092B-C50C-407E-A947-70E740481C1C}">
                <a14:useLocalDpi xmlns:a14="http://schemas.microsoft.com/office/drawing/2010/main" val="0"/>
              </a:ext>
            </a:extLst>
          </a:blip>
          <a:srcRect t="68328" b="14589"/>
          <a:stretch/>
        </p:blipFill>
        <p:spPr>
          <a:xfrm>
            <a:off x="269358" y="380032"/>
            <a:ext cx="8857330" cy="1202830"/>
          </a:xfrm>
          <a:prstGeom prst="rect">
            <a:avLst/>
          </a:prstGeom>
        </p:spPr>
      </p:pic>
      <p:pic>
        <p:nvPicPr>
          <p:cNvPr id="13" name="Picture 12">
            <a:extLst>
              <a:ext uri="{FF2B5EF4-FFF2-40B4-BE49-F238E27FC236}">
                <a16:creationId xmlns:a16="http://schemas.microsoft.com/office/drawing/2014/main" id="{2186D69E-7D54-9CED-8050-F12C91B9CB9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634" b="33054"/>
          <a:stretch/>
        </p:blipFill>
        <p:spPr>
          <a:xfrm>
            <a:off x="9173238" y="141204"/>
            <a:ext cx="2910426" cy="1441658"/>
          </a:xfrm>
          <a:prstGeom prst="rect">
            <a:avLst/>
          </a:prstGeom>
        </p:spPr>
      </p:pic>
      <p:grpSp>
        <p:nvGrpSpPr>
          <p:cNvPr id="14" name="Group 13">
            <a:extLst>
              <a:ext uri="{FF2B5EF4-FFF2-40B4-BE49-F238E27FC236}">
                <a16:creationId xmlns:a16="http://schemas.microsoft.com/office/drawing/2014/main" id="{54FF0ADD-0E40-C565-5B11-9A883FC1FBB3}"/>
              </a:ext>
            </a:extLst>
          </p:cNvPr>
          <p:cNvGrpSpPr/>
          <p:nvPr/>
        </p:nvGrpSpPr>
        <p:grpSpPr>
          <a:xfrm>
            <a:off x="345558" y="5589503"/>
            <a:ext cx="11500883" cy="1165393"/>
            <a:chOff x="444374" y="5530417"/>
            <a:chExt cx="10767337" cy="1091062"/>
          </a:xfrm>
        </p:grpSpPr>
        <p:pic>
          <p:nvPicPr>
            <p:cNvPr id="15" name="Picture 14">
              <a:extLst>
                <a:ext uri="{FF2B5EF4-FFF2-40B4-BE49-F238E27FC236}">
                  <a16:creationId xmlns:a16="http://schemas.microsoft.com/office/drawing/2014/main" id="{27B99099-66CB-1BFF-8FC6-32B0FF49F026}"/>
                </a:ext>
              </a:extLst>
            </p:cNvPr>
            <p:cNvPicPr>
              <a:picLocks noChangeAspect="1"/>
            </p:cNvPicPr>
            <p:nvPr/>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r="60945"/>
            <a:stretch/>
          </p:blipFill>
          <p:spPr>
            <a:xfrm>
              <a:off x="3967268" y="5530417"/>
              <a:ext cx="805988" cy="1031867"/>
            </a:xfrm>
            <a:prstGeom prst="rect">
              <a:avLst/>
            </a:prstGeom>
          </p:spPr>
        </p:pic>
        <p:pic>
          <p:nvPicPr>
            <p:cNvPr id="16" name="Picture 15">
              <a:extLst>
                <a:ext uri="{FF2B5EF4-FFF2-40B4-BE49-F238E27FC236}">
                  <a16:creationId xmlns:a16="http://schemas.microsoft.com/office/drawing/2014/main" id="{646A4FA4-C623-5EFB-0E6C-1E9D391E20E1}"/>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603211" y="5653741"/>
              <a:ext cx="1526837" cy="763419"/>
            </a:xfrm>
            <a:prstGeom prst="rect">
              <a:avLst/>
            </a:prstGeom>
          </p:spPr>
        </p:pic>
        <p:pic>
          <p:nvPicPr>
            <p:cNvPr id="17" name="Picture 16">
              <a:extLst>
                <a:ext uri="{FF2B5EF4-FFF2-40B4-BE49-F238E27FC236}">
                  <a16:creationId xmlns:a16="http://schemas.microsoft.com/office/drawing/2014/main" id="{1C85F0A6-570C-ECCB-CD03-2960E3A7FA32}"/>
                </a:ext>
              </a:extLst>
            </p:cNvPr>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98995" y="5610802"/>
              <a:ext cx="1612716" cy="806358"/>
            </a:xfrm>
            <a:prstGeom prst="rect">
              <a:avLst/>
            </a:prstGeom>
          </p:spPr>
        </p:pic>
        <p:pic>
          <p:nvPicPr>
            <p:cNvPr id="18" name="Picture 17">
              <a:extLst>
                <a:ext uri="{FF2B5EF4-FFF2-40B4-BE49-F238E27FC236}">
                  <a16:creationId xmlns:a16="http://schemas.microsoft.com/office/drawing/2014/main" id="{7A22E1FF-ED61-243D-C325-F1910A8B3C7D}"/>
                </a:ext>
              </a:extLst>
            </p:cNvPr>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4374" y="5613352"/>
              <a:ext cx="1944914" cy="972457"/>
            </a:xfrm>
            <a:prstGeom prst="rect">
              <a:avLst/>
            </a:prstGeom>
          </p:spPr>
        </p:pic>
        <p:pic>
          <p:nvPicPr>
            <p:cNvPr id="19" name="Picture 18">
              <a:extLst>
                <a:ext uri="{FF2B5EF4-FFF2-40B4-BE49-F238E27FC236}">
                  <a16:creationId xmlns:a16="http://schemas.microsoft.com/office/drawing/2014/main" id="{7ADF51BE-9D2C-3598-9493-93E3E1A2FC94}"/>
                </a:ext>
              </a:extLst>
            </p:cNvPr>
            <p:cNvPicPr>
              <a:picLocks noChangeAspect="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104789" y="5649022"/>
              <a:ext cx="1944914" cy="972457"/>
            </a:xfrm>
            <a:prstGeom prst="rect">
              <a:avLst/>
            </a:prstGeom>
          </p:spPr>
        </p:pic>
        <p:pic>
          <p:nvPicPr>
            <p:cNvPr id="20" name="Picture 19">
              <a:extLst>
                <a:ext uri="{FF2B5EF4-FFF2-40B4-BE49-F238E27FC236}">
                  <a16:creationId xmlns:a16="http://schemas.microsoft.com/office/drawing/2014/main" id="{B9537E53-CB02-1CB3-EA96-8D702A5EDF37}"/>
                </a:ext>
              </a:extLst>
            </p:cNvPr>
            <p:cNvPicPr>
              <a:picLocks noChangeAspect="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04114" y="5632271"/>
              <a:ext cx="1612716" cy="806358"/>
            </a:xfrm>
            <a:prstGeom prst="rect">
              <a:avLst/>
            </a:prstGeom>
          </p:spPr>
        </p:pic>
        <p:pic>
          <p:nvPicPr>
            <p:cNvPr id="21" name="Picture 20">
              <a:extLst>
                <a:ext uri="{FF2B5EF4-FFF2-40B4-BE49-F238E27FC236}">
                  <a16:creationId xmlns:a16="http://schemas.microsoft.com/office/drawing/2014/main" id="{A59ED463-6EB2-9EED-9C57-610FF550B451}"/>
                </a:ext>
              </a:extLst>
            </p:cNvPr>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571589" y="5666857"/>
              <a:ext cx="1647374" cy="823687"/>
            </a:xfrm>
            <a:prstGeom prst="rect">
              <a:avLst/>
            </a:prstGeom>
          </p:spPr>
        </p:pic>
        <p:pic>
          <p:nvPicPr>
            <p:cNvPr id="22" name="Picture 21">
              <a:extLst>
                <a:ext uri="{FF2B5EF4-FFF2-40B4-BE49-F238E27FC236}">
                  <a16:creationId xmlns:a16="http://schemas.microsoft.com/office/drawing/2014/main" id="{E055A933-A88B-74C1-EDE3-D5742EF7C4A5}"/>
                </a:ext>
              </a:extLst>
            </p:cNvPr>
            <p:cNvPicPr>
              <a:picLocks noChangeAspect="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22394" y="5792940"/>
              <a:ext cx="948802" cy="468927"/>
            </a:xfrm>
            <a:prstGeom prst="rect">
              <a:avLst/>
            </a:prstGeom>
          </p:spPr>
        </p:pic>
      </p:grpSp>
      <p:pic>
        <p:nvPicPr>
          <p:cNvPr id="35" name="Picture 34">
            <a:extLst>
              <a:ext uri="{FF2B5EF4-FFF2-40B4-BE49-F238E27FC236}">
                <a16:creationId xmlns:a16="http://schemas.microsoft.com/office/drawing/2014/main" id="{82DA64C6-207A-B54F-C2B6-4479A18DA36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259927" flipH="1">
            <a:off x="-99338" y="1695227"/>
            <a:ext cx="2746382" cy="3886130"/>
          </a:xfrm>
          <a:prstGeom prst="rect">
            <a:avLst/>
          </a:prstGeom>
        </p:spPr>
      </p:pic>
    </p:spTree>
    <p:extLst>
      <p:ext uri="{BB962C8B-B14F-4D97-AF65-F5344CB8AC3E}">
        <p14:creationId xmlns:p14="http://schemas.microsoft.com/office/powerpoint/2010/main" val="24998104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CB8C45F90A38DB489E63744CC1E7FCB4" ma:contentTypeVersion="8" ma:contentTypeDescription="Создание документа." ma:contentTypeScope="" ma:versionID="cb63f0e0a643f495dad3de3fa1f447fb">
  <xsd:schema xmlns:xsd="http://www.w3.org/2001/XMLSchema" xmlns:xs="http://www.w3.org/2001/XMLSchema" xmlns:p="http://schemas.microsoft.com/office/2006/metadata/properties" xmlns:ns2="e1dc7b51-333b-4e78-814d-ecd0b7582ef8" targetNamespace="http://schemas.microsoft.com/office/2006/metadata/properties" ma:root="true" ma:fieldsID="227fd9d8020efcca7e1578146dccbb76" ns2:_="">
    <xsd:import namespace="e1dc7b51-333b-4e78-814d-ecd0b7582e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dc7b51-333b-4e78-814d-ecd0b7582e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A99BB7-FED0-41D2-9DD0-4023D011B5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dc7b51-333b-4e78-814d-ecd0b7582e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B8FBC9-9F01-4E26-8E8C-7DD74DADF10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DBFCD1A-1D55-4ECE-BB4B-2276D97C62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4861</TotalTime>
  <Words>1837</Words>
  <Application>Microsoft Office PowerPoint</Application>
  <PresentationFormat>Широкоэкранный</PresentationFormat>
  <Paragraphs>251</Paragraphs>
  <Slides>11</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11</vt:i4>
      </vt:variant>
    </vt:vector>
  </HeadingPairs>
  <TitlesOfParts>
    <vt:vector size="21" baseType="lpstr">
      <vt:lpstr>-apple-system</vt:lpstr>
      <vt:lpstr>Arial</vt:lpstr>
      <vt:lpstr>Arial Black</vt:lpstr>
      <vt:lpstr>Arial Narrow</vt:lpstr>
      <vt:lpstr>Calibri</vt:lpstr>
      <vt:lpstr>Calibri Light</vt:lpstr>
      <vt:lpstr>Lato</vt:lpstr>
      <vt:lpstr>Times New Roman</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Quasar</dc:creator>
  <cp:lastModifiedBy>Быстрая Злата Александровна</cp:lastModifiedBy>
  <cp:revision>115</cp:revision>
  <dcterms:created xsi:type="dcterms:W3CDTF">2023-09-09T11:50:47Z</dcterms:created>
  <dcterms:modified xsi:type="dcterms:W3CDTF">2023-12-08T08:22:03Z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0x010100CB8C45F90A38DB489E63744CC1E7FCB4</vt:lpwstr>
  </property>
</Properties>
</file>