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7" r:id="rId2"/>
    <p:sldId id="258" r:id="rId3"/>
    <p:sldId id="278" r:id="rId4"/>
    <p:sldId id="279" r:id="rId5"/>
    <p:sldId id="280" r:id="rId6"/>
    <p:sldId id="281" r:id="rId7"/>
    <p:sldId id="282" r:id="rId8"/>
    <p:sldId id="284" r:id="rId9"/>
    <p:sldId id="285" r:id="rId10"/>
    <p:sldId id="286" r:id="rId11"/>
    <p:sldId id="274" r:id="rId1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B39"/>
    <a:srgbClr val="8317F5"/>
    <a:srgbClr val="FBA918"/>
    <a:srgbClr val="F88F84"/>
    <a:srgbClr val="FCCB74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58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04A94-A9BE-418E-9B82-543CA8F109DD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45E70-9011-42AD-B88F-3800AA56F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312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2442" y="23222"/>
            <a:ext cx="2238375" cy="2235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419856"/>
            <a:ext cx="12191999" cy="343814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342123" y="0"/>
            <a:ext cx="4850130" cy="1629410"/>
          </a:xfrm>
          <a:custGeom>
            <a:avLst/>
            <a:gdLst/>
            <a:ahLst/>
            <a:cxnLst/>
            <a:rect l="l" t="t" r="r" b="b"/>
            <a:pathLst>
              <a:path w="4850130" h="1629410">
                <a:moveTo>
                  <a:pt x="0" y="1628889"/>
                </a:moveTo>
                <a:lnTo>
                  <a:pt x="4849749" y="1628889"/>
                </a:lnTo>
                <a:lnTo>
                  <a:pt x="4849749" y="0"/>
                </a:lnTo>
                <a:lnTo>
                  <a:pt x="0" y="0"/>
                </a:lnTo>
                <a:lnTo>
                  <a:pt x="0" y="1628889"/>
                </a:lnTo>
                <a:close/>
              </a:path>
            </a:pathLst>
          </a:custGeom>
          <a:solidFill>
            <a:srgbClr val="FAAD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7342505" cy="1629410"/>
          </a:xfrm>
          <a:custGeom>
            <a:avLst/>
            <a:gdLst/>
            <a:ahLst/>
            <a:cxnLst/>
            <a:rect l="l" t="t" r="r" b="b"/>
            <a:pathLst>
              <a:path w="7342505" h="1629410">
                <a:moveTo>
                  <a:pt x="7342124" y="0"/>
                </a:moveTo>
                <a:lnTo>
                  <a:pt x="0" y="0"/>
                </a:lnTo>
                <a:lnTo>
                  <a:pt x="0" y="1628889"/>
                </a:lnTo>
                <a:lnTo>
                  <a:pt x="7342124" y="1628889"/>
                </a:lnTo>
                <a:lnTo>
                  <a:pt x="7342124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8284" y="193547"/>
            <a:ext cx="1394459" cy="109880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8431" y="345947"/>
            <a:ext cx="3244595" cy="1008875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0" y="1629155"/>
            <a:ext cx="12192000" cy="1871345"/>
          </a:xfrm>
          <a:custGeom>
            <a:avLst/>
            <a:gdLst/>
            <a:ahLst/>
            <a:cxnLst/>
            <a:rect l="l" t="t" r="r" b="b"/>
            <a:pathLst>
              <a:path w="12192000" h="1871345">
                <a:moveTo>
                  <a:pt x="12192000" y="0"/>
                </a:moveTo>
                <a:lnTo>
                  <a:pt x="0" y="0"/>
                </a:lnTo>
                <a:lnTo>
                  <a:pt x="0" y="1870976"/>
                </a:lnTo>
                <a:lnTo>
                  <a:pt x="12192000" y="187097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B47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76903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06553" y="421669"/>
            <a:ext cx="1009205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AA91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62813" y="1978151"/>
            <a:ext cx="9758045" cy="4656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svg"/><Relationship Id="rId18" Type="http://schemas.openxmlformats.org/officeDocument/2006/relationships/image" Target="../media/image26.png"/><Relationship Id="rId3" Type="http://schemas.openxmlformats.org/officeDocument/2006/relationships/image" Target="../media/image13.png"/><Relationship Id="rId21" Type="http://schemas.openxmlformats.org/officeDocument/2006/relationships/image" Target="../media/image33.svg"/><Relationship Id="rId7" Type="http://schemas.openxmlformats.org/officeDocument/2006/relationships/image" Target="../media/image19.svg"/><Relationship Id="rId12" Type="http://schemas.openxmlformats.org/officeDocument/2006/relationships/image" Target="../media/image23.png"/><Relationship Id="rId17" Type="http://schemas.openxmlformats.org/officeDocument/2006/relationships/image" Target="../media/image29.svg"/><Relationship Id="rId2" Type="http://schemas.openxmlformats.org/officeDocument/2006/relationships/image" Target="../media/image12.png"/><Relationship Id="rId16" Type="http://schemas.openxmlformats.org/officeDocument/2006/relationships/image" Target="../media/image25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5" Type="http://schemas.openxmlformats.org/officeDocument/2006/relationships/image" Target="../media/image27.svg"/><Relationship Id="rId10" Type="http://schemas.openxmlformats.org/officeDocument/2006/relationships/image" Target="../media/image22.png"/><Relationship Id="rId19" Type="http://schemas.openxmlformats.org/officeDocument/2006/relationships/image" Target="../media/image31.svg"/><Relationship Id="rId4" Type="http://schemas.openxmlformats.org/officeDocument/2006/relationships/image" Target="../media/image19.png"/><Relationship Id="rId9" Type="http://schemas.openxmlformats.org/officeDocument/2006/relationships/image" Target="../media/image21.svg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44B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0" y="0"/>
            <a:ext cx="4876799" cy="1828800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-1"/>
            <a:ext cx="7315200" cy="18288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9034"/>
            <a:ext cx="1430729" cy="1430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478" y="439824"/>
            <a:ext cx="2205844" cy="96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358721"/>
            <a:ext cx="1425205" cy="111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5" r="34157" b="49222"/>
          <a:stretch/>
        </p:blipFill>
        <p:spPr bwMode="auto">
          <a:xfrm>
            <a:off x="152400" y="114297"/>
            <a:ext cx="4314825" cy="1704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"/>
          <p:cNvSpPr/>
          <p:nvPr/>
        </p:nvSpPr>
        <p:spPr>
          <a:xfrm>
            <a:off x="2247900" y="3810000"/>
            <a:ext cx="2209800" cy="304800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" name="Квадрат"/>
          <p:cNvSpPr/>
          <p:nvPr/>
        </p:nvSpPr>
        <p:spPr>
          <a:xfrm>
            <a:off x="0" y="3810000"/>
            <a:ext cx="2257424" cy="3048001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3" name="Прямоугольник"/>
          <p:cNvSpPr/>
          <p:nvPr/>
        </p:nvSpPr>
        <p:spPr>
          <a:xfrm>
            <a:off x="4457700" y="3810000"/>
            <a:ext cx="2247900" cy="3048000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" name="Квадрат"/>
          <p:cNvSpPr/>
          <p:nvPr/>
        </p:nvSpPr>
        <p:spPr>
          <a:xfrm>
            <a:off x="6705600" y="3810000"/>
            <a:ext cx="5486400" cy="3048000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object 2"/>
          <p:cNvSpPr txBox="1">
            <a:spLocks/>
          </p:cNvSpPr>
          <p:nvPr/>
        </p:nvSpPr>
        <p:spPr>
          <a:xfrm>
            <a:off x="228600" y="1981200"/>
            <a:ext cx="11552555" cy="1674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spcBef>
                <a:spcPts val="95"/>
              </a:spcBef>
            </a:pPr>
            <a:r>
              <a:rPr lang="ru-RU" sz="54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Интерактивная карта "Русские усадьбы Тульской области"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886200"/>
            <a:ext cx="3068724" cy="3068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4" r="17132"/>
          <a:stretch/>
        </p:blipFill>
        <p:spPr bwMode="auto">
          <a:xfrm>
            <a:off x="2257423" y="3886199"/>
            <a:ext cx="2200277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03"/>
          <a:stretch/>
        </p:blipFill>
        <p:spPr bwMode="auto">
          <a:xfrm>
            <a:off x="4252985" y="3581400"/>
            <a:ext cx="2452616" cy="338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object 2"/>
          <p:cNvSpPr txBox="1">
            <a:spLocks/>
          </p:cNvSpPr>
          <p:nvPr/>
        </p:nvSpPr>
        <p:spPr>
          <a:xfrm>
            <a:off x="6872923" y="4642848"/>
            <a:ext cx="5151755" cy="10098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 algn="r">
              <a:spcBef>
                <a:spcPts val="95"/>
              </a:spcBef>
            </a:pPr>
            <a: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Санкина </a:t>
            </a:r>
            <a:endParaRPr lang="ru-RU" sz="3200" b="1" dirty="0" smtClean="0">
              <a:solidFill>
                <a:schemeClr val="bg1"/>
              </a:solidFill>
              <a:latin typeface="Century Gothic" panose="020B0502020202020204" pitchFamily="34" charset="0"/>
              <a:cs typeface="Arial"/>
            </a:endParaRPr>
          </a:p>
          <a:p>
            <a:pPr marL="12700" marR="5080" algn="ctr">
              <a:spcBef>
                <a:spcPts val="95"/>
              </a:spcBef>
            </a:pPr>
            <a:r>
              <a:rPr lang="ru-RU" sz="32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 Анастасия </a:t>
            </a:r>
            <a: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Алексеевна</a:t>
            </a:r>
          </a:p>
        </p:txBody>
      </p:sp>
    </p:spTree>
    <p:extLst>
      <p:ext uri="{BB962C8B-B14F-4D97-AF65-F5344CB8AC3E}">
        <p14:creationId xmlns:p14="http://schemas.microsoft.com/office/powerpoint/2010/main" val="220990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04800" y="420901"/>
            <a:ext cx="87604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 algn="l" rtl="0">
              <a:buClr>
                <a:schemeClr val="accent1"/>
              </a:buClr>
              <a:buSzPts val="3200"/>
            </a:pPr>
            <a:r>
              <a:rPr lang="ru-RU" sz="54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АКТУАЛЬНОСТЬ ПРОЕКТА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0228893-E64A-42FE-B72E-612D44198A31}"/>
              </a:ext>
            </a:extLst>
          </p:cNvPr>
          <p:cNvSpPr/>
          <p:nvPr/>
        </p:nvSpPr>
        <p:spPr>
          <a:xfrm>
            <a:off x="609600" y="1445047"/>
            <a:ext cx="9652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spc="-10" dirty="0">
                <a:solidFill>
                  <a:srgbClr val="8317F5"/>
                </a:solidFill>
                <a:latin typeface="Century Gothic" panose="020B0502020202020204" pitchFamily="34" charset="0"/>
                <a:cs typeface="Microsoft Sans Serif"/>
              </a:rPr>
              <a:t>1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EFEFBE5-58B2-4695-8FF1-CAC028D8D3CD}"/>
              </a:ext>
            </a:extLst>
          </p:cNvPr>
          <p:cNvSpPr/>
          <p:nvPr/>
        </p:nvSpPr>
        <p:spPr>
          <a:xfrm>
            <a:off x="609599" y="2953195"/>
            <a:ext cx="9652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spc="-10" dirty="0">
                <a:solidFill>
                  <a:srgbClr val="8317F5"/>
                </a:solidFill>
                <a:latin typeface="Century Gothic" panose="020B0502020202020204" pitchFamily="34" charset="0"/>
                <a:cs typeface="Microsoft Sans Serif"/>
              </a:rPr>
              <a:t>2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73473EA-F723-47DF-AD23-1EB3DA47F429}"/>
              </a:ext>
            </a:extLst>
          </p:cNvPr>
          <p:cNvSpPr/>
          <p:nvPr/>
        </p:nvSpPr>
        <p:spPr>
          <a:xfrm>
            <a:off x="609599" y="4461343"/>
            <a:ext cx="9652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spc="-10" dirty="0">
                <a:solidFill>
                  <a:srgbClr val="8317F5"/>
                </a:solidFill>
                <a:latin typeface="Century Gothic" panose="020B0502020202020204" pitchFamily="34" charset="0"/>
                <a:cs typeface="Microsoft Sans Serif"/>
              </a:rPr>
              <a:t>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52600" y="1622785"/>
            <a:ext cx="9829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 Gothic" panose="020B0502020202020204" pitchFamily="34" charset="0"/>
              </a:rPr>
              <a:t>На сегодняшний день, благодаря росту популярности внутреннего </a:t>
            </a:r>
            <a:r>
              <a:rPr lang="ru-RU" dirty="0" smtClean="0">
                <a:latin typeface="Century Gothic" panose="020B0502020202020204" pitchFamily="34" charset="0"/>
              </a:rPr>
              <a:t>туризма, </a:t>
            </a:r>
            <a:r>
              <a:rPr lang="ru-RU" dirty="0" smtClean="0">
                <a:latin typeface="Century Gothic" panose="020B0502020202020204" pitchFamily="34" charset="0"/>
              </a:rPr>
              <a:t>усадебная культура осознается как «глубоко национальная черта отечественной культуры» и важная часть культурно-исторического наследия Российской Федерации.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52600" y="3414859"/>
            <a:ext cx="982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 Gothic" panose="020B0502020202020204" pitchFamily="34" charset="0"/>
              </a:rPr>
              <a:t>Недостаток полной структурированной информации обо всех усадьбах Тульской области, и этот проект решает эту проблему.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52600" y="4784508"/>
            <a:ext cx="982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 Gothic" panose="020B0502020202020204" pitchFamily="34" charset="0"/>
              </a:rPr>
              <a:t>Для увеличения интереса к русским усадьбам используются современные </a:t>
            </a:r>
            <a:r>
              <a:rPr lang="en-US" dirty="0" smtClean="0">
                <a:latin typeface="Century Gothic" panose="020B0502020202020204" pitchFamily="34" charset="0"/>
              </a:rPr>
              <a:t>IT</a:t>
            </a:r>
            <a:r>
              <a:rPr lang="ru-RU" dirty="0" smtClean="0">
                <a:latin typeface="Century Gothic" panose="020B0502020202020204" pitchFamily="34" charset="0"/>
              </a:rPr>
              <a:t>-технологии, которые расширяют возможности как для экскурсантов, так и для организаций, предоставляющих данные услуги.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457200" y="514511"/>
            <a:ext cx="109132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400" b="1" i="0" u="none" strike="noStrike" cap="none" dirty="0">
                <a:solidFill>
                  <a:srgbClr val="8317F5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ПРОБЛЕМА, КОТОРУЮ РЕШАЕТ ПРОЕКТ</a:t>
            </a:r>
            <a:endParaRPr lang="ru-RU" sz="2000" b="0" i="0" u="none" strike="noStrike" cap="none" dirty="0">
              <a:solidFill>
                <a:srgbClr val="8317F5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3E654D6-01FD-4D20-8BBE-B0A775D2ABAD}"/>
              </a:ext>
            </a:extLst>
          </p:cNvPr>
          <p:cNvSpPr/>
          <p:nvPr/>
        </p:nvSpPr>
        <p:spPr>
          <a:xfrm>
            <a:off x="685799" y="1676400"/>
            <a:ext cx="1074420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В последние годы в России внутренний туризм активно развивается и играет значительную роль в экономическом развитии страны. А русская усадьба является одним из важных и фундаментальных явлений отечественной культуры. Однако в настоящее время существует проблема недостатка структурированной информации  обо всех существующих памятниках усадебной культуры  Тульской области (вне зависимости от степени их сохранности) в одном источнике информации. Это основная проблема, которая решается в этом проекте. Другими решаемыми проблемами являются: сложность нахождения мест размещения, питания и досуга туристами, которые путешествуют самостоятельно и чрезмерная длительность самостоятельного </a:t>
            </a:r>
            <a:r>
              <a:rPr lang="ru-RU" sz="2000" b="1" i="1" dirty="0" err="1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проложения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 маршрута по объектам. Кроме того, достаточному количеству туристов, особенно детям, часто кажутся скучными и неинтересными рассказы гидов.</a:t>
            </a:r>
            <a:endParaRPr lang="ru-RU" sz="2000" i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386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ject 39">
            <a:extLst>
              <a:ext uri="{FF2B5EF4-FFF2-40B4-BE49-F238E27FC236}">
                <a16:creationId xmlns:a16="http://schemas.microsoft.com/office/drawing/2014/main" id="{607DBD33-3900-4BE2-BBD1-8FE4C49960A4}"/>
              </a:ext>
            </a:extLst>
          </p:cNvPr>
          <p:cNvPicPr/>
          <p:nvPr/>
        </p:nvPicPr>
        <p:blipFill rotWithShape="1">
          <a:blip r:embed="rId2" cstate="print"/>
          <a:srcRect t="5630" r="23017"/>
          <a:stretch/>
        </p:blipFill>
        <p:spPr>
          <a:xfrm>
            <a:off x="4724400" y="-142504"/>
            <a:ext cx="7467599" cy="6387083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04800" y="389023"/>
            <a:ext cx="107689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5400" b="1" i="0" u="none" strike="noStrike" cap="none" dirty="0">
                <a:solidFill>
                  <a:srgbClr val="FBA918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ЦЕЛЕВАЯ АУДИТОРИЯ ПРОЕКТА</a:t>
            </a:r>
            <a:endParaRPr lang="ru-RU" sz="2800" b="0" i="0" u="none" strike="noStrike" cap="none" dirty="0">
              <a:solidFill>
                <a:srgbClr val="FBA918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058E9E4-53E9-4EBA-A0A3-84E7930139B6}"/>
              </a:ext>
            </a:extLst>
          </p:cNvPr>
          <p:cNvSpPr/>
          <p:nvPr/>
        </p:nvSpPr>
        <p:spPr>
          <a:xfrm>
            <a:off x="457200" y="1429727"/>
            <a:ext cx="102870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Целевой аудиторией являются </a:t>
            </a:r>
            <a:endParaRPr lang="ru-RU" sz="3200" b="1" i="1" dirty="0">
              <a:solidFill>
                <a:schemeClr val="accent6">
                  <a:lumMod val="60000"/>
                  <a:lumOff val="40000"/>
                </a:schemeClr>
              </a:solidFill>
              <a:latin typeface="Century Gothic" panose="020B0502020202020204" pitchFamily="34" charset="0"/>
              <a:cs typeface="Arial"/>
              <a:sym typeface="Arial"/>
            </a:endParaRPr>
          </a:p>
          <a:p>
            <a:r>
              <a:rPr lang="ru-RU" sz="24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Юридические лица: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ru-RU" sz="24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-малый бизнес (турагентства),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ru-RU" sz="24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-государственные организации (музеи-усадьбы).  </a:t>
            </a:r>
          </a:p>
          <a:p>
            <a:r>
              <a:rPr lang="ru-RU" sz="24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Физические лица: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ru-RU" sz="24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 - туристы разного возраста, пола и образования; </a:t>
            </a:r>
          </a:p>
          <a:p>
            <a:r>
              <a:rPr lang="ru-RU" sz="24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 - туристы с детьми (ограничение - дети с 3-х лет);</a:t>
            </a:r>
          </a:p>
          <a:p>
            <a:r>
              <a:rPr lang="ru-RU" sz="24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 - жители Тульской области и гости из других регионов.                                                                                                                                            </a:t>
            </a:r>
          </a:p>
          <a:p>
            <a:r>
              <a:rPr lang="ru-RU" sz="24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 - Предпочтения: для любителей истории, архитектуры, искусства.</a:t>
            </a:r>
            <a:endParaRPr lang="ru-RU" sz="2400" b="1" i="1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F7FBE68E-6161-42C9-9E35-DDF93F94B4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5319922"/>
              </p:ext>
            </p:extLst>
          </p:nvPr>
        </p:nvGraphicFramePr>
        <p:xfrm>
          <a:off x="8042931" y="1826719"/>
          <a:ext cx="3136881" cy="2884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11689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163323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4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ПРЕДЛАГАЕМОЕ </a:t>
            </a:r>
            <a:r>
              <a:rPr lang="ru-RU" sz="44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  <a:sym typeface="Arial"/>
              </a:rPr>
              <a:t>[РЕШЕНИЕ</a:t>
            </a:r>
            <a:r>
              <a:rPr lang="ru-RU" sz="44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/ПРОДУКТ, РЫНКИ НТИ И ТЕХНОЛОГИИ, КОТОРЫЕ ИСПОЛЬЗУЮТСЯ</a:t>
            </a:r>
            <a:r>
              <a:rPr lang="ru-RU" sz="44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  <a:sym typeface="Arial"/>
              </a:rPr>
              <a:t>]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7C1EBB-6E1D-4262-BB71-4667D064B863}"/>
              </a:ext>
            </a:extLst>
          </p:cNvPr>
          <p:cNvSpPr/>
          <p:nvPr/>
        </p:nvSpPr>
        <p:spPr>
          <a:xfrm>
            <a:off x="356570" y="2259740"/>
            <a:ext cx="1147885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Интерактивная карта усадеб Тульской области и близлежащей инфраструктуры, с функцией автоматического создания авторского маршрута и перехода в приложение смешанной реальности (MR), в котором посетители с помощью очков смешанной реальности смогут "пообщаться" с бывшими обитателями выбранной усадьбы, задавая им вопросы в приложении и "прогуливаясь" с ними по территории.</a:t>
            </a:r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038600"/>
            <a:ext cx="4100574" cy="23065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4060842"/>
            <a:ext cx="2962571" cy="23065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0" y="4060842"/>
            <a:ext cx="3453472" cy="230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63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78804"/>
            <a:ext cx="116332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5400" b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  <a:sym typeface="Arial"/>
              </a:rPr>
              <a:t>ЦЕЛЬ ПРОЕКТА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A69D6E-988E-41E7-99F7-6C4B64EDE321}"/>
              </a:ext>
            </a:extLst>
          </p:cNvPr>
          <p:cNvSpPr/>
          <p:nvPr/>
        </p:nvSpPr>
        <p:spPr>
          <a:xfrm>
            <a:off x="330162" y="1300064"/>
            <a:ext cx="114046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CCB74"/>
                </a:solidFill>
                <a:latin typeface="Century Gothic" panose="020B0502020202020204" pitchFamily="34" charset="0"/>
                <a:cs typeface="Arial"/>
                <a:sym typeface="Arial"/>
              </a:rPr>
              <a:t>Создание удобной и интуитивно понятной интерактивной карты, которая содержит не только всю информацию по усадьбам Тульской области и инфраструктуру, но и включает возможность создания собственного маршрута, а также посещения и "общения" с бывшими обитателями данного объекта с помощью смешанной (MR) реальности.</a:t>
            </a:r>
            <a:endParaRPr lang="ru-RU" sz="2000" dirty="0">
              <a:solidFill>
                <a:srgbClr val="FCCB74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321D9F2-7470-41D8-B9FE-88947B139D66}"/>
              </a:ext>
            </a:extLst>
          </p:cNvPr>
          <p:cNvSpPr/>
          <p:nvPr/>
        </p:nvSpPr>
        <p:spPr>
          <a:xfrm>
            <a:off x="1701817" y="3475569"/>
            <a:ext cx="1264921" cy="1227838"/>
          </a:xfrm>
          <a:prstGeom prst="ellipse">
            <a:avLst/>
          </a:prstGeom>
          <a:solidFill>
            <a:srgbClr val="F44B39"/>
          </a:solidFill>
          <a:ln>
            <a:solidFill>
              <a:srgbClr val="F44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3439230D-976E-4BAC-A0DD-19481843A6A9}"/>
              </a:ext>
            </a:extLst>
          </p:cNvPr>
          <p:cNvSpPr/>
          <p:nvPr/>
        </p:nvSpPr>
        <p:spPr>
          <a:xfrm>
            <a:off x="5514320" y="3475569"/>
            <a:ext cx="1264921" cy="1227838"/>
          </a:xfrm>
          <a:prstGeom prst="ellipse">
            <a:avLst/>
          </a:prstGeom>
          <a:solidFill>
            <a:srgbClr val="F44B39"/>
          </a:solidFill>
          <a:ln>
            <a:solidFill>
              <a:srgbClr val="F44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8D021DAD-4C59-4D3A-8881-98E4B31727C8}"/>
              </a:ext>
            </a:extLst>
          </p:cNvPr>
          <p:cNvSpPr/>
          <p:nvPr/>
        </p:nvSpPr>
        <p:spPr>
          <a:xfrm>
            <a:off x="9220641" y="3475569"/>
            <a:ext cx="1264921" cy="1227838"/>
          </a:xfrm>
          <a:prstGeom prst="ellipse">
            <a:avLst/>
          </a:prstGeom>
          <a:solidFill>
            <a:srgbClr val="F44B39"/>
          </a:solidFill>
          <a:ln>
            <a:solidFill>
              <a:srgbClr val="F44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D75545-7E1C-4CA5-92DA-C74697B2219C}"/>
              </a:ext>
            </a:extLst>
          </p:cNvPr>
          <p:cNvSpPr/>
          <p:nvPr/>
        </p:nvSpPr>
        <p:spPr>
          <a:xfrm>
            <a:off x="665469" y="4956065"/>
            <a:ext cx="33376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собрать информацию по всем усадьбам и туристической инфраструктуре Тульской области;</a:t>
            </a:r>
            <a:endParaRPr lang="ru-RU" sz="1400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4A883F6-1188-469C-86F5-C4E9A1422AD0}"/>
              </a:ext>
            </a:extLst>
          </p:cNvPr>
          <p:cNvSpPr/>
          <p:nvPr/>
        </p:nvSpPr>
        <p:spPr>
          <a:xfrm>
            <a:off x="4375130" y="4956065"/>
            <a:ext cx="354329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 с помощью ГИС-платформы создать интерактивную карту</a:t>
            </a:r>
            <a:r>
              <a:rPr lang="ru-RU" sz="20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;</a:t>
            </a:r>
            <a:endParaRPr lang="ru-RU" sz="200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1263D7D-326B-4EFC-9EBA-51B0F90D051E}"/>
              </a:ext>
            </a:extLst>
          </p:cNvPr>
          <p:cNvSpPr/>
          <p:nvPr/>
        </p:nvSpPr>
        <p:spPr>
          <a:xfrm>
            <a:off x="7772400" y="4721880"/>
            <a:ext cx="3962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 </a:t>
            </a:r>
            <a:r>
              <a:rPr lang="ru-RU" sz="1400" b="1" i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используя платформы для создания виртуальной и дополненной  реальности создать MR- приложение смешанной реальности "Виртуальный визит в усадьбу Тульской области", чтобы туристы могли "пообщаться" с бывшими хозяевами и гостями этих усадеб.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04149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object 2">
            <a:extLst>
              <a:ext uri="{FF2B5EF4-FFF2-40B4-BE49-F238E27FC236}">
                <a16:creationId xmlns:a16="http://schemas.microsoft.com/office/drawing/2014/main" id="{D810BF13-12CA-412D-B1CD-599AF5D8F5F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05800" y="1438051"/>
            <a:ext cx="3136391" cy="2193255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2471" y="289842"/>
            <a:ext cx="1163323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400" b="1" dirty="0">
                <a:solidFill>
                  <a:srgbClr val="8317F5"/>
                </a:solidFill>
                <a:latin typeface="Century Gothic" panose="020B0502020202020204" pitchFamily="34" charset="0"/>
                <a:cs typeface="Arial"/>
              </a:rPr>
              <a:t>[КОНКУРЕНТЫ</a:t>
            </a:r>
            <a:r>
              <a:rPr lang="en-US" sz="4400" b="1" dirty="0">
                <a:solidFill>
                  <a:srgbClr val="8317F5"/>
                </a:solidFill>
                <a:latin typeface="Century Gothic" panose="020B0502020202020204" pitchFamily="34" charset="0"/>
                <a:cs typeface="Arial"/>
              </a:rPr>
              <a:t>/</a:t>
            </a:r>
            <a:r>
              <a:rPr lang="ru-RU" sz="4400" b="1" dirty="0">
                <a:solidFill>
                  <a:srgbClr val="8317F5"/>
                </a:solidFill>
                <a:latin typeface="Century Gothic" panose="020B0502020202020204" pitchFamily="34" charset="0"/>
                <a:cs typeface="Arial"/>
              </a:rPr>
              <a:t>РЫНКИ</a:t>
            </a:r>
            <a:r>
              <a:rPr lang="en-US" sz="4400" b="1" dirty="0">
                <a:solidFill>
                  <a:srgbClr val="8317F5"/>
                </a:solidFill>
                <a:latin typeface="Century Gothic" panose="020B0502020202020204" pitchFamily="34" charset="0"/>
                <a:cs typeface="Arial"/>
              </a:rPr>
              <a:t>/</a:t>
            </a:r>
            <a:r>
              <a:rPr lang="ru-RU" sz="4400" b="1" dirty="0">
                <a:solidFill>
                  <a:srgbClr val="8317F5"/>
                </a:solidFill>
                <a:latin typeface="Century Gothic" panose="020B0502020202020204" pitchFamily="34" charset="0"/>
                <a:cs typeface="Arial"/>
              </a:rPr>
              <a:t>АНАЛОГИ] И ОТЛИЧИЯ ОТ НИХ</a:t>
            </a:r>
            <a:endParaRPr lang="ru-RU" sz="4400" b="1" dirty="0">
              <a:solidFill>
                <a:srgbClr val="8317F5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837B14-2AA0-4B31-983E-C671B082F683}"/>
              </a:ext>
            </a:extLst>
          </p:cNvPr>
          <p:cNvSpPr/>
          <p:nvPr/>
        </p:nvSpPr>
        <p:spPr>
          <a:xfrm>
            <a:off x="700790" y="3964813"/>
            <a:ext cx="10896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Отличия от них:</a:t>
            </a:r>
          </a:p>
          <a:p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Полная информация обо всех усадьбах Тульской области и инфраструктуре рядом находится на одном сайте;</a:t>
            </a:r>
          </a:p>
          <a:p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удобство быстрого бронирования билетов, столиков и номеров в гостиницах; возможность автоматического создания авторского маршрута; наличие приложения со смешанной реальностью; возможность "пообщаться" с историческими личностями; простота в использовании продукта.</a:t>
            </a:r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0790" y="1834474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Основные конкуренты: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Vinch</a:t>
            </a:r>
            <a:r>
              <a:rPr lang="en-US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Interactive, </a:t>
            </a:r>
            <a:endParaRPr lang="ru-RU" sz="20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Музейные</a:t>
            </a:r>
            <a:r>
              <a:rPr lang="en-US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Решения</a:t>
            </a:r>
            <a:r>
              <a:rPr lang="en-US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, </a:t>
            </a:r>
            <a:endParaRPr lang="ru-RU" sz="20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Intellectmuseum</a:t>
            </a:r>
            <a:r>
              <a:rPr lang="en-US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, </a:t>
            </a:r>
            <a:endParaRPr lang="ru-RU" sz="20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Arttech</a:t>
            </a:r>
            <a:r>
              <a:rPr lang="en-US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, </a:t>
            </a:r>
            <a:endParaRPr lang="ru-RU" sz="20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ЯндексКарты</a:t>
            </a:r>
            <a:endParaRPr lang="ru-RU" sz="20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72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60DAEFFB-3676-4B0F-B7BB-EFF1D2427438}"/>
              </a:ext>
            </a:extLst>
          </p:cNvPr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90392C91-AF8F-40F5-A54A-5E915FE499F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A8E1F57C-92E0-4DEF-B797-E8BE166A7D5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41F425C3-4AF7-430C-8ED3-2A002FDDC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853457"/>
              </p:ext>
            </p:extLst>
          </p:nvPr>
        </p:nvGraphicFramePr>
        <p:xfrm>
          <a:off x="228599" y="585470"/>
          <a:ext cx="11734800" cy="5932402"/>
        </p:xfrm>
        <a:graphic>
          <a:graphicData uri="http://schemas.openxmlformats.org/drawingml/2006/table">
            <a:tbl>
              <a:tblPr/>
              <a:tblGrid>
                <a:gridCol w="2046768">
                  <a:extLst>
                    <a:ext uri="{9D8B030D-6E8A-4147-A177-3AD203B41FA5}">
                      <a16:colId xmlns:a16="http://schemas.microsoft.com/office/drawing/2014/main" val="2196310177"/>
                    </a:ext>
                  </a:extLst>
                </a:gridCol>
                <a:gridCol w="2262815">
                  <a:extLst>
                    <a:ext uri="{9D8B030D-6E8A-4147-A177-3AD203B41FA5}">
                      <a16:colId xmlns:a16="http://schemas.microsoft.com/office/drawing/2014/main" val="188652598"/>
                    </a:ext>
                  </a:extLst>
                </a:gridCol>
                <a:gridCol w="1330400">
                  <a:extLst>
                    <a:ext uri="{9D8B030D-6E8A-4147-A177-3AD203B41FA5}">
                      <a16:colId xmlns:a16="http://schemas.microsoft.com/office/drawing/2014/main" val="191490318"/>
                    </a:ext>
                  </a:extLst>
                </a:gridCol>
                <a:gridCol w="1273544">
                  <a:extLst>
                    <a:ext uri="{9D8B030D-6E8A-4147-A177-3AD203B41FA5}">
                      <a16:colId xmlns:a16="http://schemas.microsoft.com/office/drawing/2014/main" val="2290161564"/>
                    </a:ext>
                  </a:extLst>
                </a:gridCol>
                <a:gridCol w="2399265">
                  <a:extLst>
                    <a:ext uri="{9D8B030D-6E8A-4147-A177-3AD203B41FA5}">
                      <a16:colId xmlns:a16="http://schemas.microsoft.com/office/drawing/2014/main" val="4010015701"/>
                    </a:ext>
                  </a:extLst>
                </a:gridCol>
                <a:gridCol w="2422008">
                  <a:extLst>
                    <a:ext uri="{9D8B030D-6E8A-4147-A177-3AD203B41FA5}">
                      <a16:colId xmlns:a16="http://schemas.microsoft.com/office/drawing/2014/main" val="3242445992"/>
                    </a:ext>
                  </a:extLst>
                </a:gridCol>
              </a:tblGrid>
              <a:tr h="1944274"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партнеры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457200" indent="-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400" dirty="0" smtClean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457200" indent="-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Турагентства;</a:t>
                      </a:r>
                    </a:p>
                    <a:p>
                      <a:pPr marL="457200" indent="-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Музей-усадьбы частные и государственные;</a:t>
                      </a:r>
                    </a:p>
                    <a:p>
                      <a:pPr marL="457200" indent="-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Разработчики программ;</a:t>
                      </a:r>
                    </a:p>
                    <a:p>
                      <a:pPr marL="457200" indent="-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Историки.</a:t>
                      </a:r>
                      <a:r>
                        <a:rPr lang="ru-RU" sz="28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28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активности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457200" indent="-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Разработка</a:t>
                      </a:r>
                      <a:r>
                        <a:rPr lang="ru-RU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 и обновление программ;</a:t>
                      </a:r>
                    </a:p>
                    <a:p>
                      <a:pPr marL="457200" indent="-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Изучение нового материала по усадьбам;</a:t>
                      </a:r>
                    </a:p>
                    <a:p>
                      <a:pPr marL="457200" indent="-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Реклама продукта</a:t>
                      </a:r>
                      <a:r>
                        <a:rPr lang="ru-RU" sz="12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2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endParaRPr lang="ru-RU" sz="12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Ценностные предложения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полная информация об усадьбах Тульской области в одном источнике на интерактивной</a:t>
                      </a:r>
                      <a:r>
                        <a:rPr lang="ru-RU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 карте</a:t>
                      </a: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полная информация об близлежащей инфраструктуре;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возможность автоматического создания индивидуальных маршрутов;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наличие виртуальных гидов в образе исторических лиц;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удобство использования сайта и приложения.</a:t>
                      </a:r>
                      <a:endParaRPr lang="ru-RU" sz="12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Отношения с клиентами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Условно-бесплатное пользование;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Удержание для регулярного сотрудничества;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поддержка клиентов через онлайн-чат или электронную почту;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регулярные обновления сайта и приложения;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возможность для клиентов оставлять отзывы на сайте.</a:t>
                      </a:r>
                      <a:endParaRPr lang="ru-RU" sz="12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Сегменты потребителей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Физические лица (туристы);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Музеи-усадьбы, турагентства - как главнейшие поставщики туристических услуг;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Официальный сайт производителя продукта;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Платформы для продажи приложений.</a:t>
                      </a:r>
                      <a:endParaRPr lang="ru-RU" sz="12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2699614"/>
                  </a:ext>
                </a:extLst>
              </a:tr>
              <a:tr h="23092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ресурсы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Работники</a:t>
                      </a:r>
                      <a:r>
                        <a:rPr lang="ru-RU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ru-RU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-сферы</a:t>
                      </a: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, маркетологи;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Компьютерное оборудование и технологии;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Историки;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Оборотные</a:t>
                      </a:r>
                      <a:r>
                        <a:rPr lang="ru-RU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 средства</a:t>
                      </a:r>
                      <a:endParaRPr lang="ru-RU" sz="1200" dirty="0" smtClean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2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Каналы поставки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интеграция с музеями-усадьбами;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интеграция с турагентствами;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платформы для покупки мобильных приложений;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покупка полной версии продукта на официальном сайте разработчика.</a:t>
                      </a:r>
                      <a:endParaRPr lang="ru-RU" sz="12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889156"/>
                  </a:ext>
                </a:extLst>
              </a:tr>
              <a:tr h="1131803">
                <a:tc grid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Структура издержек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Работники</a:t>
                      </a:r>
                      <a:r>
                        <a:rPr lang="ru-RU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ru-RU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-сферы;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Компьютерное оборудование;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Реклама.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2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Источники доходов</a:t>
                      </a: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Продажа</a:t>
                      </a:r>
                      <a:r>
                        <a:rPr lang="ru-RU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 товаров;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Оплата подписки.</a:t>
                      </a:r>
                      <a:endParaRPr lang="ru-RU" sz="12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455130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6C9A604A-AA41-4422-88CB-B0FE5B158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3534" y="25400"/>
            <a:ext cx="63049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800" b="1" dirty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БИЗНЕС-МОДЕЛЬ ОСТЕРВАЛЬДЕРА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C2E8587-7C0F-4B85-96E4-2DAE16468A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47800" y="4267200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2CEA9B-BD7B-4691-8B5D-C5000DC6D3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733800" y="4643364"/>
            <a:ext cx="720000" cy="720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09B893C-4DF2-457C-BA4F-666BEF6C1B3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733800" y="2209800"/>
            <a:ext cx="720000" cy="720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EBD602E-7FAA-4E17-9BDD-6B724394A3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324600" y="4267200"/>
            <a:ext cx="720000" cy="720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5F6BC37-2D30-46A3-BE75-FE9982F84E8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8698901" y="1129039"/>
            <a:ext cx="720000" cy="720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6701427-21A0-48D2-AEBE-E5C4A34720A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8698901" y="3453543"/>
            <a:ext cx="720000" cy="720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6F2B862-99BF-4A25-89D7-974A2091D3E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11049000" y="4267200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D8C1117-C2C5-4BBE-A459-8F45669D1EB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5029200" y="5486400"/>
            <a:ext cx="720000" cy="720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EAF2E68-2ED7-4E9E-9284-1D62F1FC40A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11049000" y="5486400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14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330162" y="136082"/>
            <a:ext cx="116332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</a:rPr>
              <a:t>SWOT-</a:t>
            </a:r>
            <a:r>
              <a:rPr lang="ru-RU" sz="4400" b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</a:rPr>
              <a:t>АНАЛИЗ И РИСКИ</a:t>
            </a:r>
            <a:endParaRPr lang="ru-RU" sz="4400" b="1" dirty="0">
              <a:solidFill>
                <a:srgbClr val="FBA918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F89A4E2-96A9-4AE3-A32F-EC09AEBDC736}"/>
              </a:ext>
            </a:extLst>
          </p:cNvPr>
          <p:cNvSpPr/>
          <p:nvPr/>
        </p:nvSpPr>
        <p:spPr>
          <a:xfrm>
            <a:off x="533400" y="990600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2C028A-EF0F-4F19-B1B9-88CFA74615F9}"/>
              </a:ext>
            </a:extLst>
          </p:cNvPr>
          <p:cNvSpPr/>
          <p:nvPr/>
        </p:nvSpPr>
        <p:spPr>
          <a:xfrm>
            <a:off x="6248400" y="990600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8FF33CE-136C-4715-AE1D-2674EBA14DC0}"/>
              </a:ext>
            </a:extLst>
          </p:cNvPr>
          <p:cNvSpPr/>
          <p:nvPr/>
        </p:nvSpPr>
        <p:spPr>
          <a:xfrm>
            <a:off x="528320" y="3810000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DFDEDDD-B99D-4049-99C0-F1E7A9FC6835}"/>
              </a:ext>
            </a:extLst>
          </p:cNvPr>
          <p:cNvSpPr/>
          <p:nvPr/>
        </p:nvSpPr>
        <p:spPr>
          <a:xfrm>
            <a:off x="6248400" y="3810641"/>
            <a:ext cx="5410200" cy="2438400"/>
          </a:xfrm>
          <a:prstGeom prst="rect">
            <a:avLst/>
          </a:prstGeom>
          <a:noFill/>
          <a:ln>
            <a:solidFill>
              <a:srgbClr val="8317F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CFBB8B0-AFD4-4A67-9FF0-2BD7255AE1F0}"/>
              </a:ext>
            </a:extLst>
          </p:cNvPr>
          <p:cNvSpPr/>
          <p:nvPr/>
        </p:nvSpPr>
        <p:spPr>
          <a:xfrm>
            <a:off x="609600" y="3846580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ВОЗМОЖНОСТИ</a:t>
            </a:r>
            <a:endParaRPr lang="ru-RU" sz="2800" dirty="0">
              <a:solidFill>
                <a:srgbClr val="8317F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ECA5A39-27B7-47DF-9A5A-9719D2EC4FCB}"/>
              </a:ext>
            </a:extLst>
          </p:cNvPr>
          <p:cNvSpPr/>
          <p:nvPr/>
        </p:nvSpPr>
        <p:spPr>
          <a:xfrm>
            <a:off x="9965439" y="3846580"/>
            <a:ext cx="16017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УГРОЗЫ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BA8CA3C-A1D5-4B05-8B4A-543133CF2F69}"/>
              </a:ext>
            </a:extLst>
          </p:cNvPr>
          <p:cNvSpPr/>
          <p:nvPr/>
        </p:nvSpPr>
        <p:spPr>
          <a:xfrm>
            <a:off x="609599" y="995680"/>
            <a:ext cx="1279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СИЛЫ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A532109-4BBF-4493-91AD-A837DE1EF840}"/>
              </a:ext>
            </a:extLst>
          </p:cNvPr>
          <p:cNvSpPr/>
          <p:nvPr/>
        </p:nvSpPr>
        <p:spPr>
          <a:xfrm>
            <a:off x="9419628" y="1027160"/>
            <a:ext cx="21627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0" fontAlgn="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8317F5"/>
                </a:solidFill>
                <a:effectLst/>
                <a:latin typeface="Century Gothic" panose="020B0502020202020204" pitchFamily="34" charset="0"/>
              </a:rPr>
              <a:t>СЛАБОСТИ</a:t>
            </a:r>
            <a:endParaRPr lang="ru-RU" sz="2800" dirty="0">
              <a:solidFill>
                <a:srgbClr val="8317F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3C97490-99A4-4C72-94AB-4022D72540C6}"/>
              </a:ext>
            </a:extLst>
          </p:cNvPr>
          <p:cNvSpPr/>
          <p:nvPr/>
        </p:nvSpPr>
        <p:spPr>
          <a:xfrm>
            <a:off x="609599" y="1459812"/>
            <a:ext cx="5161281" cy="138499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FBA918"/>
                </a:solidFill>
                <a:latin typeface="Century Gothic" panose="020B0502020202020204" pitchFamily="34" charset="0"/>
                <a:cs typeface="Arial"/>
              </a:rPr>
              <a:t>Наличие информационных технологий, современность, оригинальность, практически полное отсутствие конкурентов, актуальность, направленность на любого потребителя, простота использования, комплексное удовлетворение туристических потребностей.</a:t>
            </a:r>
            <a:endParaRPr lang="ru-RU" sz="1400" b="1" i="1" dirty="0">
              <a:solidFill>
                <a:srgbClr val="FBA918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136829C-EFE0-4ADC-9EED-0498EEF5A792}"/>
              </a:ext>
            </a:extLst>
          </p:cNvPr>
          <p:cNvSpPr/>
          <p:nvPr/>
        </p:nvSpPr>
        <p:spPr>
          <a:xfrm>
            <a:off x="6426200" y="1459812"/>
            <a:ext cx="5161281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ru-RU" sz="1200" b="1" i="1" dirty="0" smtClean="0">
                <a:solidFill>
                  <a:srgbClr val="FBA918"/>
                </a:solidFill>
                <a:latin typeface="Century Gothic" panose="020B0502020202020204" pitchFamily="34" charset="0"/>
                <a:cs typeface="Arial"/>
              </a:rPr>
              <a:t>Специфичность тематики, использование информационных технологий, высокая стоимость проекта</a:t>
            </a:r>
            <a:endParaRPr lang="ru-RU" sz="1200" b="1" i="1" dirty="0">
              <a:solidFill>
                <a:srgbClr val="FBA918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FBEBA87-DEA4-43EF-819B-ECF9149E6CBC}"/>
              </a:ext>
            </a:extLst>
          </p:cNvPr>
          <p:cNvSpPr/>
          <p:nvPr/>
        </p:nvSpPr>
        <p:spPr>
          <a:xfrm>
            <a:off x="609599" y="4284988"/>
            <a:ext cx="5161281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solidFill>
                  <a:srgbClr val="FBA918"/>
                </a:solidFill>
                <a:latin typeface="Century Gothic" panose="020B0502020202020204" pitchFamily="34" charset="0"/>
                <a:cs typeface="Arial"/>
                <a:sym typeface="Arial"/>
              </a:rPr>
              <a:t>Развитие внутреннего туризма, понижение стоимости, развитие новых технологий, государственная поддержка, инвесторы, новые </a:t>
            </a:r>
            <a:r>
              <a:rPr lang="ru-RU" sz="1200" b="1" i="1" smtClean="0">
                <a:solidFill>
                  <a:srgbClr val="FBA918"/>
                </a:solidFill>
                <a:latin typeface="Century Gothic" panose="020B0502020202020204" pitchFamily="34" charset="0"/>
                <a:cs typeface="Arial"/>
                <a:sym typeface="Arial"/>
              </a:rPr>
              <a:t>потребности потребителей</a:t>
            </a:r>
            <a:endParaRPr lang="ru-RU" sz="1200" b="1" i="1" dirty="0">
              <a:solidFill>
                <a:srgbClr val="FBA918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6BA9CFB-8560-4F56-9BAF-9BDAF0ED82F7}"/>
              </a:ext>
            </a:extLst>
          </p:cNvPr>
          <p:cNvSpPr/>
          <p:nvPr/>
        </p:nvSpPr>
        <p:spPr>
          <a:xfrm>
            <a:off x="6421119" y="4284988"/>
            <a:ext cx="5161281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ru-RU" sz="1200" b="1" i="1" dirty="0" smtClean="0">
                <a:solidFill>
                  <a:srgbClr val="FBA918"/>
                </a:solidFill>
                <a:latin typeface="Century Gothic" panose="020B0502020202020204" pitchFamily="34" charset="0"/>
                <a:cs typeface="Arial"/>
                <a:sym typeface="Arial"/>
              </a:rPr>
              <a:t>Возможные конкуренты, изменение экономической ситуации, сезонный спад</a:t>
            </a:r>
            <a:r>
              <a:rPr lang="ru-RU" sz="1200" b="1" i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</a:rPr>
              <a:t/>
            </a:r>
            <a:br>
              <a:rPr lang="ru-RU" sz="1200" b="1" i="1" dirty="0">
                <a:solidFill>
                  <a:srgbClr val="FBA918"/>
                </a:solidFill>
                <a:latin typeface="Century Gothic" panose="020B0502020202020204" pitchFamily="34" charset="0"/>
                <a:cs typeface="Arial"/>
              </a:rPr>
            </a:br>
            <a:endParaRPr lang="ru-RU" sz="1200" b="1" i="1" dirty="0">
              <a:solidFill>
                <a:srgbClr val="FBA918"/>
              </a:solidFill>
              <a:latin typeface="Century Gothic" panose="020B0502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4879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554723"/>
            <a:ext cx="12192000" cy="303530"/>
            <a:chOff x="0" y="6554723"/>
            <a:chExt cx="12192000" cy="30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54723"/>
              <a:ext cx="10424158" cy="303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5183" y="6554723"/>
              <a:ext cx="1956816" cy="303276"/>
            </a:xfrm>
            <a:prstGeom prst="rect">
              <a:avLst/>
            </a:prstGeom>
          </p:spPr>
        </p:pic>
      </p:grpSp>
      <p:sp>
        <p:nvSpPr>
          <p:cNvPr id="61" name="Прямоугольник 60"/>
          <p:cNvSpPr/>
          <p:nvPr/>
        </p:nvSpPr>
        <p:spPr>
          <a:xfrm>
            <a:off x="838200" y="457200"/>
            <a:ext cx="64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5400" b="1" dirty="0">
                <a:solidFill>
                  <a:srgbClr val="8317F5"/>
                </a:solidFill>
                <a:latin typeface="Century Gothic" panose="020B0502020202020204" pitchFamily="34" charset="0"/>
                <a:cs typeface="Arial"/>
              </a:rPr>
              <a:t>КОМАНДА ПРОЕКТА</a:t>
            </a:r>
            <a:endParaRPr lang="ru-RU" sz="5400" b="1" dirty="0">
              <a:solidFill>
                <a:srgbClr val="8317F5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CC291CF-3C26-4205-A2EF-C37EDAB0202E}"/>
              </a:ext>
            </a:extLst>
          </p:cNvPr>
          <p:cNvSpPr/>
          <p:nvPr/>
        </p:nvSpPr>
        <p:spPr>
          <a:xfrm>
            <a:off x="3124200" y="5791200"/>
            <a:ext cx="33602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44B39"/>
                </a:solidFill>
                <a:latin typeface="Century Gothic" panose="020B0502020202020204" pitchFamily="34" charset="0"/>
                <a:cs typeface="Arial"/>
              </a:rPr>
              <a:t>Санкина Анастасия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1372" y="-4618"/>
            <a:ext cx="5207555" cy="655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76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2"/>
          <a:srcRect t="720" b="5621"/>
          <a:stretch>
            <a:fillRect/>
          </a:stretch>
        </p:blipFill>
        <p:spPr>
          <a:xfrm>
            <a:off x="8362271" y="1787383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304800" y="990600"/>
            <a:ext cx="6248400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20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800" b="1" dirty="0">
                <a:latin typeface="Century Gothic" panose="020B0502020202020204" pitchFamily="34" charset="0"/>
              </a:rPr>
              <a:t>КОНТАКТЫ</a:t>
            </a:r>
            <a:r>
              <a:rPr lang="ru-RU" sz="2800" b="1" dirty="0">
                <a:latin typeface="Century Gothic" panose="020B0502020202020204" pitchFamily="34" charset="0"/>
              </a:rPr>
              <a:t> ЛИДЕРА ПРОЕКТА</a:t>
            </a: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b="1" dirty="0" smtClean="0">
                <a:solidFill>
                  <a:srgbClr val="F44B39"/>
                </a:solidFill>
                <a:latin typeface="Century Gothic" panose="020B0502020202020204" pitchFamily="34" charset="0"/>
                <a:ea typeface="Gilroy-ExtraBold"/>
                <a:cs typeface="Gilroy-ExtraBold"/>
                <a:sym typeface="Gilroy-ExtraBold"/>
              </a:rPr>
              <a:t>Санкина </a:t>
            </a:r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b="1" dirty="0" smtClean="0">
                <a:solidFill>
                  <a:srgbClr val="F44B39"/>
                </a:solidFill>
                <a:latin typeface="Century Gothic" panose="020B0502020202020204" pitchFamily="34" charset="0"/>
                <a:ea typeface="Gilroy-ExtraBold"/>
                <a:cs typeface="Gilroy-ExtraBold"/>
                <a:sym typeface="Gilroy-ExtraBold"/>
              </a:rPr>
              <a:t>Анастасия Алексеевна</a:t>
            </a:r>
            <a:endParaRPr sz="2800" b="1" dirty="0">
              <a:solidFill>
                <a:srgbClr val="F44B39"/>
              </a:solidFill>
              <a:latin typeface="Century Gothic" panose="020B0502020202020204" pitchFamily="34" charset="0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latin typeface="Century Gothic" panose="020B0502020202020204" pitchFamily="34" charset="0"/>
              </a:rPr>
              <a:t>+7 95092709902</a:t>
            </a:r>
            <a:endParaRPr sz="28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800" dirty="0" smtClean="0">
                <a:latin typeface="Century Gothic" panose="020B0502020202020204" pitchFamily="34" charset="0"/>
              </a:rPr>
              <a:t>E</a:t>
            </a:r>
            <a:r>
              <a:rPr sz="2800" dirty="0" smtClean="0">
                <a:latin typeface="Century Gothic" panose="020B0502020202020204" pitchFamily="34" charset="0"/>
              </a:rPr>
              <a:t>mail</a:t>
            </a:r>
            <a:endParaRPr lang="ru-RU" sz="2800" dirty="0" smtClean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800" dirty="0" smtClean="0">
                <a:latin typeface="Century Gothic" panose="020B0502020202020204" pitchFamily="34" charset="0"/>
              </a:rPr>
              <a:t>vjzgjxnflkzltkf@mail.ru</a:t>
            </a:r>
            <a:endParaRPr sz="2800" dirty="0"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C0F8F71-2D60-4E64-8E47-9BE5993C14E8}"/>
              </a:ext>
            </a:extLst>
          </p:cNvPr>
          <p:cNvSpPr/>
          <p:nvPr/>
        </p:nvSpPr>
        <p:spPr>
          <a:xfrm>
            <a:off x="8956721" y="1790828"/>
            <a:ext cx="2667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/>
                <a:sym typeface="Arial"/>
              </a:rPr>
              <a:t>[ФОТО ЛИДЕРА]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782" y="1801058"/>
            <a:ext cx="3868880" cy="507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5190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9329</TotalTime>
  <Words>825</Words>
  <Application>Microsoft Office PowerPoint</Application>
  <PresentationFormat>Широкоэкранный</PresentationFormat>
  <Paragraphs>106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Century Gothic</vt:lpstr>
      <vt:lpstr>Gilroy-ExtraBold</vt:lpstr>
      <vt:lpstr>Gilroy-Light</vt:lpstr>
      <vt:lpstr>Helvetica Neue</vt:lpstr>
      <vt:lpstr>Microsoft Sans Serif</vt:lpstr>
      <vt:lpstr>Trebuchet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Храпенкова Арина</dc:creator>
  <cp:lastModifiedBy>HP</cp:lastModifiedBy>
  <cp:revision>28</cp:revision>
  <dcterms:created xsi:type="dcterms:W3CDTF">2024-09-09T20:47:05Z</dcterms:created>
  <dcterms:modified xsi:type="dcterms:W3CDTF">2024-12-02T16:03:43Z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2023-12-19T00:00:00Z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2024-09-09T00:00:00Z</vt:filetime>
  </property>
  <property fmtid="{D5CDD505-2E9C-101B-9397-08002B2CF9AE}" pid="5" name="Producer">
    <vt:lpwstr>Adobe PDF Library 23.6.156</vt:lpwstr>
  </property>
</Properties>
</file>