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8" r:id="rId12"/>
    <p:sldId id="266" r:id="rId13"/>
    <p:sldId id="267" r:id="rId14"/>
  </p:sldIdLst>
  <p:sldSz cx="18300700" cy="10299700"/>
  <p:notesSz cx="18300700" cy="10299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800594" y="-1"/>
            <a:ext cx="10488295" cy="10287000"/>
          </a:xfrm>
          <a:custGeom>
            <a:avLst/>
            <a:gdLst/>
            <a:ahLst/>
            <a:cxnLst/>
            <a:rect l="l" t="t" r="r" b="b"/>
            <a:pathLst>
              <a:path w="10488294" h="10287000">
                <a:moveTo>
                  <a:pt x="10487914" y="0"/>
                </a:moveTo>
                <a:lnTo>
                  <a:pt x="0" y="0"/>
                </a:lnTo>
                <a:lnTo>
                  <a:pt x="0" y="10287000"/>
                </a:lnTo>
                <a:lnTo>
                  <a:pt x="10487914" y="10287000"/>
                </a:lnTo>
                <a:lnTo>
                  <a:pt x="104879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1277" y="1429398"/>
            <a:ext cx="6247765" cy="859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778750" cy="10299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2D17E7-8E1D-9201-0B4C-74EED1BCF5D2}"/>
              </a:ext>
            </a:extLst>
          </p:cNvPr>
          <p:cNvSpPr txBox="1"/>
          <p:nvPr/>
        </p:nvSpPr>
        <p:spPr>
          <a:xfrm>
            <a:off x="9455150" y="3702050"/>
            <a:ext cx="91509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kern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Timber Traders 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0" y="-1"/>
            <a:ext cx="9144000" cy="10287000"/>
            <a:chOff x="9144000" y="-1"/>
            <a:chExt cx="9144000" cy="10287000"/>
          </a:xfrm>
        </p:grpSpPr>
        <p:sp>
          <p:nvSpPr>
            <p:cNvPr id="3" name="object 3"/>
            <p:cNvSpPr/>
            <p:nvPr/>
          </p:nvSpPr>
          <p:spPr>
            <a:xfrm>
              <a:off x="9144000" y="-1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144000" y="10287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3192" y="1142997"/>
              <a:ext cx="6496049" cy="7962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38097" y="1938642"/>
            <a:ext cx="3614420" cy="974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200" spc="-70" dirty="0"/>
              <a:t>Введение</a:t>
            </a:r>
            <a:endParaRPr sz="6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7772" y="3821798"/>
            <a:ext cx="2321102" cy="24065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0497" y="3821493"/>
            <a:ext cx="1374355" cy="1818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87125" y="5079162"/>
            <a:ext cx="1377530" cy="30726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56698" y="6022073"/>
            <a:ext cx="1602943" cy="24065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8375" y="6907593"/>
            <a:ext cx="1329867" cy="24249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96160" y="7346048"/>
            <a:ext cx="2321090" cy="24065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433296" y="3175317"/>
            <a:ext cx="6371590" cy="442595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450" spc="65" dirty="0">
                <a:latin typeface="Verdana"/>
                <a:cs typeface="Verdana"/>
              </a:rPr>
              <a:t>Данный</a:t>
            </a:r>
            <a:r>
              <a:rPr sz="2450" spc="-125" dirty="0">
                <a:latin typeface="Verdana"/>
                <a:cs typeface="Verdana"/>
              </a:rPr>
              <a:t> </a:t>
            </a:r>
            <a:r>
              <a:rPr sz="2450" dirty="0">
                <a:latin typeface="Verdana"/>
                <a:cs typeface="Verdana"/>
              </a:rPr>
              <a:t>доклад</a:t>
            </a:r>
            <a:r>
              <a:rPr sz="2450" spc="-120" dirty="0">
                <a:latin typeface="Verdana"/>
                <a:cs typeface="Verdana"/>
              </a:rPr>
              <a:t> </a:t>
            </a:r>
            <a:r>
              <a:rPr sz="2450" spc="65" dirty="0">
                <a:latin typeface="Verdana"/>
                <a:cs typeface="Verdana"/>
              </a:rPr>
              <a:t>посвящен</a:t>
            </a:r>
            <a:endParaRPr sz="2450" dirty="0">
              <a:latin typeface="Verdana"/>
              <a:cs typeface="Verdana"/>
            </a:endParaRPr>
          </a:p>
          <a:p>
            <a:pPr marL="12700" marR="604520" indent="2453640">
              <a:lnSpc>
                <a:spcPct val="117300"/>
              </a:lnSpc>
              <a:tabLst>
                <a:tab pos="4272280" algn="l"/>
              </a:tabLst>
            </a:pPr>
            <a:r>
              <a:rPr sz="2450" spc="75" dirty="0">
                <a:latin typeface="Verdana"/>
                <a:cs typeface="Verdana"/>
              </a:rPr>
              <a:t>и</a:t>
            </a:r>
            <a:r>
              <a:rPr sz="2450" dirty="0">
                <a:latin typeface="Verdana"/>
                <a:cs typeface="Verdana"/>
              </a:rPr>
              <a:t>	</a:t>
            </a:r>
            <a:r>
              <a:rPr sz="2450" spc="-10" dirty="0">
                <a:latin typeface="Verdana"/>
                <a:cs typeface="Verdana"/>
              </a:rPr>
              <a:t>экспорта </a:t>
            </a:r>
            <a:r>
              <a:rPr sz="2450" spc="75" dirty="0">
                <a:latin typeface="Verdana"/>
                <a:cs typeface="Verdana"/>
              </a:rPr>
              <a:t>древесины</a:t>
            </a:r>
            <a:r>
              <a:rPr sz="2450" spc="-140" dirty="0">
                <a:latin typeface="Verdana"/>
                <a:cs typeface="Verdana"/>
              </a:rPr>
              <a:t> </a:t>
            </a:r>
            <a:r>
              <a:rPr sz="2450" dirty="0">
                <a:latin typeface="Verdana"/>
                <a:cs typeface="Verdana"/>
              </a:rPr>
              <a:t>в</a:t>
            </a:r>
            <a:r>
              <a:rPr sz="2450" spc="-135" dirty="0">
                <a:latin typeface="Verdana"/>
                <a:cs typeface="Verdana"/>
              </a:rPr>
              <a:t> </a:t>
            </a:r>
            <a:r>
              <a:rPr sz="2450" dirty="0">
                <a:latin typeface="Verdana"/>
                <a:cs typeface="Verdana"/>
              </a:rPr>
              <a:t>Туркменистан.</a:t>
            </a:r>
            <a:r>
              <a:rPr sz="2450" spc="-135" dirty="0">
                <a:latin typeface="Verdana"/>
                <a:cs typeface="Verdana"/>
              </a:rPr>
              <a:t> </a:t>
            </a:r>
            <a:r>
              <a:rPr sz="2450" spc="114" dirty="0">
                <a:latin typeface="Verdana"/>
                <a:cs typeface="Verdana"/>
              </a:rPr>
              <a:t>Мы</a:t>
            </a:r>
            <a:endParaRPr sz="2450" dirty="0">
              <a:latin typeface="Verdana"/>
              <a:cs typeface="Verdana"/>
            </a:endParaRPr>
          </a:p>
          <a:p>
            <a:pPr marL="12700" marR="5080">
              <a:lnSpc>
                <a:spcPct val="117800"/>
              </a:lnSpc>
              <a:spcBef>
                <a:spcPts val="60"/>
              </a:spcBef>
              <a:tabLst>
                <a:tab pos="3002280" algn="l"/>
                <a:tab pos="3727450" algn="l"/>
                <a:tab pos="4493895" algn="l"/>
                <a:tab pos="4649470" algn="l"/>
              </a:tabLst>
            </a:pPr>
            <a:r>
              <a:rPr sz="2450" spc="95" dirty="0">
                <a:latin typeface="Verdana"/>
                <a:cs typeface="Verdana"/>
              </a:rPr>
              <a:t>рассмотрим</a:t>
            </a:r>
            <a:r>
              <a:rPr sz="2450" spc="-170" dirty="0">
                <a:latin typeface="Verdana"/>
                <a:cs typeface="Verdana"/>
              </a:rPr>
              <a:t> </a:t>
            </a:r>
            <a:r>
              <a:rPr sz="2450" spc="-10" dirty="0">
                <a:latin typeface="Verdana"/>
                <a:cs typeface="Verdana"/>
              </a:rPr>
              <a:t>текущее</a:t>
            </a:r>
            <a:r>
              <a:rPr sz="2450" spc="-170" dirty="0">
                <a:latin typeface="Verdana"/>
                <a:cs typeface="Verdana"/>
              </a:rPr>
              <a:t> </a:t>
            </a:r>
            <a:r>
              <a:rPr sz="2450" spc="-10" dirty="0">
                <a:latin typeface="Verdana"/>
                <a:cs typeface="Verdana"/>
              </a:rPr>
              <a:t>состояние </a:t>
            </a:r>
            <a:r>
              <a:rPr sz="2450" spc="-20" dirty="0">
                <a:latin typeface="Verdana"/>
                <a:cs typeface="Verdana"/>
              </a:rPr>
              <a:t>отрасли,</a:t>
            </a:r>
            <a:r>
              <a:rPr sz="2450" spc="-150" dirty="0">
                <a:latin typeface="Verdana"/>
                <a:cs typeface="Verdana"/>
              </a:rPr>
              <a:t> </a:t>
            </a:r>
            <a:r>
              <a:rPr sz="2450" spc="-10" dirty="0">
                <a:latin typeface="Verdana"/>
                <a:cs typeface="Verdana"/>
              </a:rPr>
              <a:t>ключевые</a:t>
            </a:r>
            <a:r>
              <a:rPr sz="2450" dirty="0">
                <a:latin typeface="Verdana"/>
                <a:cs typeface="Verdana"/>
              </a:rPr>
              <a:t>			</a:t>
            </a:r>
            <a:r>
              <a:rPr sz="2450" spc="-415" dirty="0">
                <a:latin typeface="Verdana"/>
                <a:cs typeface="Verdana"/>
              </a:rPr>
              <a:t>, </a:t>
            </a:r>
            <a:r>
              <a:rPr sz="2450" spc="80" dirty="0">
                <a:latin typeface="Verdana"/>
                <a:cs typeface="Verdana"/>
              </a:rPr>
              <a:t>влияющие</a:t>
            </a:r>
            <a:r>
              <a:rPr sz="2450" spc="-185" dirty="0">
                <a:latin typeface="Verdana"/>
                <a:cs typeface="Verdana"/>
              </a:rPr>
              <a:t> </a:t>
            </a:r>
            <a:r>
              <a:rPr sz="2450" dirty="0">
                <a:latin typeface="Verdana"/>
                <a:cs typeface="Verdana"/>
              </a:rPr>
              <a:t>на</a:t>
            </a:r>
            <a:r>
              <a:rPr sz="2450" spc="-180" dirty="0">
                <a:latin typeface="Verdana"/>
                <a:cs typeface="Verdana"/>
              </a:rPr>
              <a:t> </a:t>
            </a:r>
            <a:r>
              <a:rPr sz="2450" spc="-25" dirty="0">
                <a:latin typeface="Verdana"/>
                <a:cs typeface="Verdana"/>
              </a:rPr>
              <a:t>экспорт,</a:t>
            </a:r>
            <a:r>
              <a:rPr sz="2450" spc="-185" dirty="0">
                <a:latin typeface="Verdana"/>
                <a:cs typeface="Verdana"/>
              </a:rPr>
              <a:t> </a:t>
            </a:r>
            <a:r>
              <a:rPr sz="2450" spc="-50" dirty="0">
                <a:latin typeface="Verdana"/>
                <a:cs typeface="Verdana"/>
              </a:rPr>
              <a:t>а</a:t>
            </a:r>
            <a:r>
              <a:rPr sz="2450" spc="-180" dirty="0">
                <a:latin typeface="Verdana"/>
                <a:cs typeface="Verdana"/>
              </a:rPr>
              <a:t> </a:t>
            </a:r>
            <a:r>
              <a:rPr sz="2450" spc="-10" dirty="0">
                <a:latin typeface="Verdana"/>
                <a:cs typeface="Verdana"/>
              </a:rPr>
              <a:t>также </a:t>
            </a:r>
            <a:r>
              <a:rPr sz="2450" spc="55" dirty="0">
                <a:latin typeface="Verdana"/>
                <a:cs typeface="Verdana"/>
              </a:rPr>
              <a:t>возможные</a:t>
            </a:r>
            <a:r>
              <a:rPr sz="2450" dirty="0">
                <a:latin typeface="Verdana"/>
                <a:cs typeface="Verdana"/>
              </a:rPr>
              <a:t>		для</a:t>
            </a:r>
            <a:r>
              <a:rPr sz="2450" spc="-80" dirty="0">
                <a:latin typeface="Verdana"/>
                <a:cs typeface="Verdana"/>
              </a:rPr>
              <a:t> </a:t>
            </a:r>
            <a:r>
              <a:rPr sz="2450" spc="55" dirty="0">
                <a:latin typeface="Verdana"/>
                <a:cs typeface="Verdana"/>
              </a:rPr>
              <a:t>повышения </a:t>
            </a:r>
            <a:r>
              <a:rPr sz="2450" spc="10" dirty="0">
                <a:latin typeface="Verdana"/>
                <a:cs typeface="Verdana"/>
              </a:rPr>
              <a:t>конкурентоспособности.</a:t>
            </a:r>
            <a:r>
              <a:rPr sz="2450" spc="280" dirty="0">
                <a:latin typeface="Verdana"/>
                <a:cs typeface="Verdana"/>
              </a:rPr>
              <a:t> </a:t>
            </a:r>
            <a:r>
              <a:rPr sz="2450" spc="80" dirty="0">
                <a:latin typeface="Verdana"/>
                <a:cs typeface="Verdana"/>
              </a:rPr>
              <a:t>Основное </a:t>
            </a:r>
            <a:r>
              <a:rPr sz="2450" spc="90" dirty="0">
                <a:latin typeface="Verdana"/>
                <a:cs typeface="Verdana"/>
              </a:rPr>
              <a:t>внимание</a:t>
            </a:r>
            <a:r>
              <a:rPr sz="2450" spc="-195" dirty="0">
                <a:latin typeface="Verdana"/>
                <a:cs typeface="Verdana"/>
              </a:rPr>
              <a:t> </a:t>
            </a:r>
            <a:r>
              <a:rPr sz="2450" spc="55" dirty="0">
                <a:latin typeface="Verdana"/>
                <a:cs typeface="Verdana"/>
              </a:rPr>
              <a:t>уделим</a:t>
            </a:r>
            <a:r>
              <a:rPr sz="2450" dirty="0">
                <a:latin typeface="Verdana"/>
                <a:cs typeface="Verdana"/>
              </a:rPr>
              <a:t>			рынка</a:t>
            </a:r>
            <a:r>
              <a:rPr sz="2450" spc="-25" dirty="0">
                <a:latin typeface="Verdana"/>
                <a:cs typeface="Verdana"/>
              </a:rPr>
              <a:t> </a:t>
            </a:r>
            <a:r>
              <a:rPr sz="2450" spc="75" dirty="0">
                <a:latin typeface="Verdana"/>
                <a:cs typeface="Verdana"/>
              </a:rPr>
              <a:t>и </a:t>
            </a:r>
            <a:r>
              <a:rPr sz="2450" spc="-25" dirty="0">
                <a:latin typeface="Verdana"/>
                <a:cs typeface="Verdana"/>
              </a:rPr>
              <a:t>его</a:t>
            </a:r>
            <a:r>
              <a:rPr sz="2450" dirty="0">
                <a:latin typeface="Verdana"/>
                <a:cs typeface="Verdana"/>
              </a:rPr>
              <a:t>	</a:t>
            </a:r>
            <a:r>
              <a:rPr sz="2450" spc="-415" dirty="0">
                <a:latin typeface="Verdana"/>
                <a:cs typeface="Verdana"/>
              </a:rPr>
              <a:t>.</a:t>
            </a:r>
            <a:endParaRPr sz="24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9143999" cy="102877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696193-8CAF-033A-89A8-77ECC4B76A30}"/>
              </a:ext>
            </a:extLst>
          </p:cNvPr>
          <p:cNvSpPr txBox="1"/>
          <p:nvPr/>
        </p:nvSpPr>
        <p:spPr>
          <a:xfrm>
            <a:off x="1149349" y="1758373"/>
            <a:ext cx="6019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проекта: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Экспорт древесины из Перми в Туркменистан.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E31EF5-2689-ED4A-B089-D69DEC0CC759}"/>
              </a:ext>
            </a:extLst>
          </p:cNvPr>
          <p:cNvSpPr txBox="1"/>
          <p:nvPr/>
        </p:nvSpPr>
        <p:spPr>
          <a:xfrm>
            <a:off x="1121062" y="2708439"/>
            <a:ext cx="71384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проекта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Исследование и реализация возможностей поставок древесины, включая выбор сортов древесины, логистику, рынок сбыта в Туркменистане, а также изучение законодательства обеих стран, касающегося торговли древесиной.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94551" y="53182"/>
            <a:ext cx="5867400" cy="10287000"/>
            <a:chOff x="9144000" y="-1"/>
            <a:chExt cx="9144000" cy="10287000"/>
          </a:xfrm>
        </p:grpSpPr>
        <p:sp>
          <p:nvSpPr>
            <p:cNvPr id="3" name="object 3"/>
            <p:cNvSpPr/>
            <p:nvPr/>
          </p:nvSpPr>
          <p:spPr>
            <a:xfrm>
              <a:off x="9144000" y="-1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144000" y="10287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3192" y="1142997"/>
              <a:ext cx="6496049" cy="7962900"/>
            </a:xfrm>
            <a:prstGeom prst="rect">
              <a:avLst/>
            </a:prstGeom>
          </p:spPr>
        </p:pic>
      </p:grpSp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id="{CAEB06A3-2215-9002-4F55-B21CB8457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97" y="465860"/>
            <a:ext cx="11274353" cy="85407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808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проекта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808080"/>
              </a:highlight>
              <a:latin typeface="Arial" panose="020B0604020202020204" pitchFamily="34" charset="0"/>
            </a:endParaRPr>
          </a:p>
        </p:txBody>
      </p:sp>
      <p:sp>
        <p:nvSpPr>
          <p:cNvPr id="13" name="Прямоугольник 6">
            <a:extLst>
              <a:ext uri="{FF2B5EF4-FFF2-40B4-BE49-F238E27FC236}">
                <a16:creationId xmlns:a16="http://schemas.microsoft.com/office/drawing/2014/main" id="{B3513721-66DE-B7DC-B0DE-CEE32D969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906" y="4995862"/>
            <a:ext cx="1135063" cy="152558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рынка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32359AEC-4E1E-CDB7-BFBB-0E1B1CB56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469" y="4995863"/>
            <a:ext cx="1143000" cy="152558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и обработка древесины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</p:txBody>
      </p:sp>
      <p:sp>
        <p:nvSpPr>
          <p:cNvPr id="15" name="Прямоугольник 8">
            <a:extLst>
              <a:ext uri="{FF2B5EF4-FFF2-40B4-BE49-F238E27FC236}">
                <a16:creationId xmlns:a16="http://schemas.microsoft.com/office/drawing/2014/main" id="{96CD5937-B5D0-D6C6-24EA-9A768F43F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269" y="4995863"/>
            <a:ext cx="1104900" cy="1525586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Логистика и транспортировка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p:sp>
        <p:nvSpPr>
          <p:cNvPr id="16" name="Прямоугольник 9">
            <a:extLst>
              <a:ext uri="{FF2B5EF4-FFF2-40B4-BE49-F238E27FC236}">
                <a16:creationId xmlns:a16="http://schemas.microsoft.com/office/drawing/2014/main" id="{51C908CD-2030-1194-FB67-4D67838ED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169" y="5073651"/>
            <a:ext cx="1127125" cy="1447798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Таможне экспортные операции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00FF"/>
              </a:highlight>
              <a:latin typeface="Arial" panose="020B0604020202020204" pitchFamily="34" charset="0"/>
            </a:endParaRPr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id="{5FBDA8D5-BC5D-1B4C-5F69-9E857CB6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9157" y="5073650"/>
            <a:ext cx="1127125" cy="1447799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Продвижение и продажа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00FF"/>
              </a:highlight>
              <a:latin typeface="Arial" panose="020B0604020202020204" pitchFamily="34" charset="0"/>
            </a:endParaRPr>
          </a:p>
        </p:txBody>
      </p:sp>
      <p:sp>
        <p:nvSpPr>
          <p:cNvPr id="18" name="Прямоугольник 12">
            <a:extLst>
              <a:ext uri="{FF2B5EF4-FFF2-40B4-BE49-F238E27FC236}">
                <a16:creationId xmlns:a16="http://schemas.microsoft.com/office/drawing/2014/main" id="{549D7538-40A9-0925-BD1E-DF54AB4B5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0594" y="5073650"/>
            <a:ext cx="1143000" cy="1447799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оплаты и отчетность</a:t>
            </a:r>
            <a:endParaRPr kumimoji="0" lang="ru-RU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0000"/>
              </a:highlight>
              <a:latin typeface="Arial" panose="020B0604020202020204" pitchFamily="34" charset="0"/>
            </a:endParaRPr>
          </a:p>
        </p:txBody>
      </p:sp>
      <p:sp>
        <p:nvSpPr>
          <p:cNvPr id="19" name="Прямоугольник 13">
            <a:extLst>
              <a:ext uri="{FF2B5EF4-FFF2-40B4-BE49-F238E27FC236}">
                <a16:creationId xmlns:a16="http://schemas.microsoft.com/office/drawing/2014/main" id="{3C3B8CB6-1A07-C47B-6B95-7856EABB0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2559" y="5073650"/>
            <a:ext cx="1441527" cy="144780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Итоговая оценка и расширение</a:t>
            </a:r>
            <a:endParaRPr kumimoji="0" lang="ru-RU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Arial" panose="020B0604020202020204" pitchFamily="34" charset="0"/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17B9BC34-4E08-C62A-9D6C-97234E238EA7}"/>
              </a:ext>
            </a:extLst>
          </p:cNvPr>
          <p:cNvCxnSpPr/>
          <p:nvPr/>
        </p:nvCxnSpPr>
        <p:spPr>
          <a:xfrm>
            <a:off x="2589394" y="5682614"/>
            <a:ext cx="83820" cy="30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4313436-5A4D-196F-1AA4-663D1258840D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2036459" y="1319935"/>
            <a:ext cx="4372315" cy="3675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7687557-2F24-862C-4388-A83E2ACD85EA}"/>
              </a:ext>
            </a:extLst>
          </p:cNvPr>
          <p:cNvCxnSpPr/>
          <p:nvPr/>
        </p:nvCxnSpPr>
        <p:spPr>
          <a:xfrm flipV="1">
            <a:off x="4258174" y="5697854"/>
            <a:ext cx="45720" cy="7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D44B601-9888-3994-C148-09C354ECE908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3359150" y="1319935"/>
            <a:ext cx="3049624" cy="3688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498B1AE9-B0D6-2B22-A270-6D2036A632BD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4806950" y="1319935"/>
            <a:ext cx="1601824" cy="3675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ED54817D-A8F6-9012-57B4-B4CB0B275380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6261283" y="1319935"/>
            <a:ext cx="147491" cy="3675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3973F9E-27C5-7C49-BFBE-34813EC489D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6408773" y="1380260"/>
            <a:ext cx="2543321" cy="3693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E7AE06DE-D62D-B996-9F90-76D370F3451C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6398341" y="1307233"/>
            <a:ext cx="1204379" cy="3766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529191BB-E10F-A1CC-67EB-C59F2D28265A}"/>
              </a:ext>
            </a:extLst>
          </p:cNvPr>
          <p:cNvCxnSpPr>
            <a:cxnSpLocks/>
            <a:stCxn id="12" idx="2"/>
            <a:endCxn id="19" idx="0"/>
          </p:cNvCxnSpPr>
          <p:nvPr/>
        </p:nvCxnSpPr>
        <p:spPr>
          <a:xfrm>
            <a:off x="6408774" y="1319935"/>
            <a:ext cx="4264549" cy="3753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18">
            <a:extLst>
              <a:ext uri="{FF2B5EF4-FFF2-40B4-BE49-F238E27FC236}">
                <a16:creationId xmlns:a16="http://schemas.microsoft.com/office/drawing/2014/main" id="{BF806DE9-C732-01F3-C916-3418F297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" y="8660"/>
            <a:ext cx="1830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8EE2086E-1B20-776A-2937-C0FE01F3F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" y="465860"/>
            <a:ext cx="1830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D156D8FF-6827-82AC-89AE-57F2AC2A7D30}"/>
              </a:ext>
            </a:extLst>
          </p:cNvPr>
          <p:cNvSpPr/>
          <p:nvPr/>
        </p:nvSpPr>
        <p:spPr>
          <a:xfrm>
            <a:off x="1530350" y="818342"/>
            <a:ext cx="6477000" cy="7501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этап. Исследование рынка</a:t>
            </a:r>
            <a:endParaRPr lang="en-US" sz="2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93B2E39A-E7C3-5900-442E-8E3AB2BBF623}"/>
              </a:ext>
            </a:extLst>
          </p:cNvPr>
          <p:cNvSpPr/>
          <p:nvPr/>
        </p:nvSpPr>
        <p:spPr>
          <a:xfrm>
            <a:off x="3740150" y="2025650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Надпись 23">
            <a:extLst>
              <a:ext uri="{FF2B5EF4-FFF2-40B4-BE49-F238E27FC236}">
                <a16:creationId xmlns:a16="http://schemas.microsoft.com/office/drawing/2014/main" id="{757CFCA0-FC28-F8AB-6337-68991DCAA55C}"/>
              </a:ext>
            </a:extLst>
          </p:cNvPr>
          <p:cNvSpPr txBox="1"/>
          <p:nvPr/>
        </p:nvSpPr>
        <p:spPr>
          <a:xfrm>
            <a:off x="2170430" y="2823787"/>
            <a:ext cx="228600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потребностей рынка Туркменистана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Надпись 23">
            <a:extLst>
              <a:ext uri="{FF2B5EF4-FFF2-40B4-BE49-F238E27FC236}">
                <a16:creationId xmlns:a16="http://schemas.microsoft.com/office/drawing/2014/main" id="{47A7876D-E652-8D20-25D1-535BE6C1044A}"/>
              </a:ext>
            </a:extLst>
          </p:cNvPr>
          <p:cNvSpPr txBox="1"/>
          <p:nvPr/>
        </p:nvSpPr>
        <p:spPr>
          <a:xfrm>
            <a:off x="5232515" y="2823787"/>
            <a:ext cx="189357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конкурентоспособности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9C0682F1-DD8A-5DA3-3A2F-C2079F5B319B}"/>
              </a:ext>
            </a:extLst>
          </p:cNvPr>
          <p:cNvCxnSpPr>
            <a:cxnSpLocks/>
            <a:stCxn id="48" idx="2"/>
            <a:endCxn id="50" idx="0"/>
          </p:cNvCxnSpPr>
          <p:nvPr/>
        </p:nvCxnSpPr>
        <p:spPr>
          <a:xfrm>
            <a:off x="4768850" y="2559050"/>
            <a:ext cx="1410450" cy="264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617DB37A-4E57-7B07-A5E5-42B713FCE4EA}"/>
              </a:ext>
            </a:extLst>
          </p:cNvPr>
          <p:cNvCxnSpPr>
            <a:cxnSpLocks/>
          </p:cNvCxnSpPr>
          <p:nvPr/>
        </p:nvCxnSpPr>
        <p:spPr>
          <a:xfrm flipH="1">
            <a:off x="3313430" y="2559050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E14E10ED-3B4E-ED5C-CE1D-443C18524CCD}"/>
              </a:ext>
            </a:extLst>
          </p:cNvPr>
          <p:cNvSpPr/>
          <p:nvPr/>
        </p:nvSpPr>
        <p:spPr>
          <a:xfrm>
            <a:off x="3130550" y="4387850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1551CBFD-0042-94EA-6801-BF7375339F30}"/>
              </a:ext>
            </a:extLst>
          </p:cNvPr>
          <p:cNvCxnSpPr>
            <a:cxnSpLocks/>
          </p:cNvCxnSpPr>
          <p:nvPr/>
        </p:nvCxnSpPr>
        <p:spPr>
          <a:xfrm>
            <a:off x="4997450" y="4921250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Надпись 24">
            <a:extLst>
              <a:ext uri="{FF2B5EF4-FFF2-40B4-BE49-F238E27FC236}">
                <a16:creationId xmlns:a16="http://schemas.microsoft.com/office/drawing/2014/main" id="{902CD36E-D786-A45F-8081-46093E036AD9}"/>
              </a:ext>
            </a:extLst>
          </p:cNvPr>
          <p:cNvSpPr txBox="1"/>
          <p:nvPr/>
        </p:nvSpPr>
        <p:spPr>
          <a:xfrm>
            <a:off x="3313431" y="5495174"/>
            <a:ext cx="3017518" cy="9220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5000 долларов на исследование и консультации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B59FF330-319E-00A2-CDE6-108BE868C692}"/>
              </a:ext>
            </a:extLst>
          </p:cNvPr>
          <p:cNvSpPr/>
          <p:nvPr/>
        </p:nvSpPr>
        <p:spPr>
          <a:xfrm>
            <a:off x="3130549" y="6711372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Надпись 25">
            <a:extLst>
              <a:ext uri="{FF2B5EF4-FFF2-40B4-BE49-F238E27FC236}">
                <a16:creationId xmlns:a16="http://schemas.microsoft.com/office/drawing/2014/main" id="{697C0442-2AC0-A51E-8AD9-43C7D96B2340}"/>
              </a:ext>
            </a:extLst>
          </p:cNvPr>
          <p:cNvSpPr txBox="1"/>
          <p:nvPr/>
        </p:nvSpPr>
        <p:spPr>
          <a:xfrm>
            <a:off x="1453573" y="7740649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Местный поставщик древесины компания "Техносфера"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Надпись 26">
            <a:extLst>
              <a:ext uri="{FF2B5EF4-FFF2-40B4-BE49-F238E27FC236}">
                <a16:creationId xmlns:a16="http://schemas.microsoft.com/office/drawing/2014/main" id="{DD11CF80-CD1C-2155-D9AA-FB07D6DC78ED}"/>
              </a:ext>
            </a:extLst>
          </p:cNvPr>
          <p:cNvSpPr txBox="1"/>
          <p:nvPr/>
        </p:nvSpPr>
        <p:spPr>
          <a:xfrm>
            <a:off x="5657215" y="7740649"/>
            <a:ext cx="2286000" cy="13114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Юридические лица (для оформления контрактов</a:t>
            </a: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4CFEDAB7-92E3-E1AD-7502-FB443386ADAD}"/>
              </a:ext>
            </a:extLst>
          </p:cNvPr>
          <p:cNvCxnSpPr>
            <a:cxnSpLocks/>
            <a:stCxn id="62" idx="2"/>
          </p:cNvCxnSpPr>
          <p:nvPr/>
        </p:nvCxnSpPr>
        <p:spPr>
          <a:xfrm flipH="1">
            <a:off x="2543809" y="7244771"/>
            <a:ext cx="2301240" cy="423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BE9C439C-11E8-4722-B3B3-B86308612BD8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>
            <a:off x="4845049" y="7244771"/>
            <a:ext cx="1955166" cy="4958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" name="object 2">
            <a:extLst>
              <a:ext uri="{FF2B5EF4-FFF2-40B4-BE49-F238E27FC236}">
                <a16:creationId xmlns:a16="http://schemas.microsoft.com/office/drawing/2014/main" id="{FBC1EA9E-ECFC-E774-6A61-7B48C5765DD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6704" y="11938"/>
            <a:ext cx="9212170" cy="102877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907F197-7BAD-CD40-FA28-4273D46163DF}"/>
              </a:ext>
            </a:extLst>
          </p:cNvPr>
          <p:cNvSpPr/>
          <p:nvPr/>
        </p:nvSpPr>
        <p:spPr>
          <a:xfrm>
            <a:off x="10979150" y="1263650"/>
            <a:ext cx="50292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этап. Закупка и обработка древесины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1B1A50B-4812-315D-3FDF-6031709C3EDC}"/>
              </a:ext>
            </a:extLst>
          </p:cNvPr>
          <p:cNvSpPr/>
          <p:nvPr/>
        </p:nvSpPr>
        <p:spPr>
          <a:xfrm>
            <a:off x="12555220" y="2406650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Надпись 23">
            <a:extLst>
              <a:ext uri="{FF2B5EF4-FFF2-40B4-BE49-F238E27FC236}">
                <a16:creationId xmlns:a16="http://schemas.microsoft.com/office/drawing/2014/main" id="{DCF3CDCE-B360-E4CC-409A-DAABDED50294}"/>
              </a:ext>
            </a:extLst>
          </p:cNvPr>
          <p:cNvSpPr txBox="1"/>
          <p:nvPr/>
        </p:nvSpPr>
        <p:spPr>
          <a:xfrm>
            <a:off x="10985500" y="3204786"/>
            <a:ext cx="2286000" cy="1411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древесины у Пермского лесопромышленного комплекса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Надпись 23">
            <a:extLst>
              <a:ext uri="{FF2B5EF4-FFF2-40B4-BE49-F238E27FC236}">
                <a16:creationId xmlns:a16="http://schemas.microsoft.com/office/drawing/2014/main" id="{7DD96C7C-E37A-9A26-FCB4-035D074EE6C2}"/>
              </a:ext>
            </a:extLst>
          </p:cNvPr>
          <p:cNvSpPr txBox="1"/>
          <p:nvPr/>
        </p:nvSpPr>
        <p:spPr>
          <a:xfrm>
            <a:off x="14047584" y="3204787"/>
            <a:ext cx="2189366" cy="14116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продукции на экспорт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15E83D33-0834-9E62-885B-09E37C517E72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3583920" y="2940050"/>
            <a:ext cx="1558347" cy="264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B22B648A-B66B-F994-78B4-2D7FB079CE9C}"/>
              </a:ext>
            </a:extLst>
          </p:cNvPr>
          <p:cNvCxnSpPr>
            <a:cxnSpLocks/>
          </p:cNvCxnSpPr>
          <p:nvPr/>
        </p:nvCxnSpPr>
        <p:spPr>
          <a:xfrm flipH="1">
            <a:off x="12128500" y="2940050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D72A1A7-C031-ACBD-A9BC-201F45B014B0}"/>
              </a:ext>
            </a:extLst>
          </p:cNvPr>
          <p:cNvSpPr/>
          <p:nvPr/>
        </p:nvSpPr>
        <p:spPr>
          <a:xfrm>
            <a:off x="12126796" y="4897927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2EC37CDF-0E3D-62CB-2CF1-6AB7E642867E}"/>
              </a:ext>
            </a:extLst>
          </p:cNvPr>
          <p:cNvCxnSpPr>
            <a:cxnSpLocks/>
          </p:cNvCxnSpPr>
          <p:nvPr/>
        </p:nvCxnSpPr>
        <p:spPr>
          <a:xfrm>
            <a:off x="13993696" y="5431327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Надпись 24">
            <a:extLst>
              <a:ext uri="{FF2B5EF4-FFF2-40B4-BE49-F238E27FC236}">
                <a16:creationId xmlns:a16="http://schemas.microsoft.com/office/drawing/2014/main" id="{4E4484C9-6BB5-72F9-3A16-9B26B41CDC82}"/>
              </a:ext>
            </a:extLst>
          </p:cNvPr>
          <p:cNvSpPr txBox="1"/>
          <p:nvPr/>
        </p:nvSpPr>
        <p:spPr>
          <a:xfrm>
            <a:off x="12309677" y="6005251"/>
            <a:ext cx="3017518" cy="9220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100,000 долларов на закупку древесины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8A300D6-2243-D201-21AD-20DC6012FF83}"/>
              </a:ext>
            </a:extLst>
          </p:cNvPr>
          <p:cNvSpPr/>
          <p:nvPr/>
        </p:nvSpPr>
        <p:spPr>
          <a:xfrm>
            <a:off x="12126795" y="7221449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Надпись 25">
            <a:extLst>
              <a:ext uri="{FF2B5EF4-FFF2-40B4-BE49-F238E27FC236}">
                <a16:creationId xmlns:a16="http://schemas.microsoft.com/office/drawing/2014/main" id="{1DB22940-5E94-785F-EAF3-D3E3D9FA10C7}"/>
              </a:ext>
            </a:extLst>
          </p:cNvPr>
          <p:cNvSpPr txBox="1"/>
          <p:nvPr/>
        </p:nvSpPr>
        <p:spPr>
          <a:xfrm>
            <a:off x="10449819" y="8250726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Местный поставщик древесины компания "Техносфера"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Надпись 26">
            <a:extLst>
              <a:ext uri="{FF2B5EF4-FFF2-40B4-BE49-F238E27FC236}">
                <a16:creationId xmlns:a16="http://schemas.microsoft.com/office/drawing/2014/main" id="{39442DBC-2AC5-C908-547A-AD3EE7B23968}"/>
              </a:ext>
            </a:extLst>
          </p:cNvPr>
          <p:cNvSpPr txBox="1"/>
          <p:nvPr/>
        </p:nvSpPr>
        <p:spPr>
          <a:xfrm>
            <a:off x="14653461" y="8250726"/>
            <a:ext cx="2286000" cy="13114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Юридические лица (для оформления контрактов)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38F8A371-522E-01E4-7955-87553FE40A7F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1540055" y="7754848"/>
            <a:ext cx="2301240" cy="423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9EDA0CDC-AE73-3397-EE83-8974078F0DA6}"/>
              </a:ext>
            </a:extLst>
          </p:cNvPr>
          <p:cNvCxnSpPr>
            <a:cxnSpLocks/>
            <a:stCxn id="24" idx="2"/>
            <a:endCxn id="26" idx="0"/>
          </p:cNvCxnSpPr>
          <p:nvPr/>
        </p:nvCxnSpPr>
        <p:spPr>
          <a:xfrm>
            <a:off x="13841295" y="7754848"/>
            <a:ext cx="1955166" cy="4958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object 8">
            <a:extLst>
              <a:ext uri="{FF2B5EF4-FFF2-40B4-BE49-F238E27FC236}">
                <a16:creationId xmlns:a16="http://schemas.microsoft.com/office/drawing/2014/main" id="{BB14F261-F641-DFA0-9880-8C2C041B23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46" y="11938"/>
            <a:ext cx="9143999" cy="10287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6561543" y="5446750"/>
            <a:ext cx="1117600" cy="40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6995">
              <a:lnSpc>
                <a:spcPct val="117300"/>
              </a:lnSpc>
              <a:spcBef>
                <a:spcPts val="95"/>
              </a:spcBef>
            </a:pPr>
            <a:r>
              <a:rPr sz="2450" spc="-35" dirty="0">
                <a:latin typeface="Verdana"/>
                <a:cs typeface="Verdana"/>
              </a:rPr>
              <a:t>.</a:t>
            </a:r>
            <a:endParaRPr sz="2450" dirty="0">
              <a:latin typeface="Verdana"/>
              <a:cs typeface="Verdana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6E08855-1605-BC6B-727C-219D9C0CEEEE}"/>
              </a:ext>
            </a:extLst>
          </p:cNvPr>
          <p:cNvSpPr/>
          <p:nvPr/>
        </p:nvSpPr>
        <p:spPr>
          <a:xfrm>
            <a:off x="927404" y="730250"/>
            <a:ext cx="6477000" cy="7501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этап. Логистика и транспортировка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D1271E8-DB33-2A47-15FA-9728171C60E9}"/>
              </a:ext>
            </a:extLst>
          </p:cNvPr>
          <p:cNvSpPr/>
          <p:nvPr/>
        </p:nvSpPr>
        <p:spPr>
          <a:xfrm>
            <a:off x="3137204" y="1937558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Надпись 23">
            <a:extLst>
              <a:ext uri="{FF2B5EF4-FFF2-40B4-BE49-F238E27FC236}">
                <a16:creationId xmlns:a16="http://schemas.microsoft.com/office/drawing/2014/main" id="{2129623E-20BA-3D5D-A9A4-ACD479BB495C}"/>
              </a:ext>
            </a:extLst>
          </p:cNvPr>
          <p:cNvSpPr txBox="1"/>
          <p:nvPr/>
        </p:nvSpPr>
        <p:spPr>
          <a:xfrm>
            <a:off x="1567484" y="2735695"/>
            <a:ext cx="228600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перевозки древесины до порта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Надпись 23">
            <a:extLst>
              <a:ext uri="{FF2B5EF4-FFF2-40B4-BE49-F238E27FC236}">
                <a16:creationId xmlns:a16="http://schemas.microsoft.com/office/drawing/2014/main" id="{2B08CAA1-4306-9ADC-E986-31059A99199E}"/>
              </a:ext>
            </a:extLst>
          </p:cNvPr>
          <p:cNvSpPr txBox="1"/>
          <p:nvPr/>
        </p:nvSpPr>
        <p:spPr>
          <a:xfrm>
            <a:off x="4629569" y="2735694"/>
            <a:ext cx="1893570" cy="126988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международные  морские перевозки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E731347-B94D-A861-3C51-9F6235BDB73D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>
            <a:off x="4165904" y="2470958"/>
            <a:ext cx="1410450" cy="264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1D6DF1E-97A0-7F6C-EA77-EFE87942ADEF}"/>
              </a:ext>
            </a:extLst>
          </p:cNvPr>
          <p:cNvCxnSpPr>
            <a:cxnSpLocks/>
          </p:cNvCxnSpPr>
          <p:nvPr/>
        </p:nvCxnSpPr>
        <p:spPr>
          <a:xfrm flipH="1">
            <a:off x="2710484" y="2470958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F2E3C38-E896-AE68-A554-DE61DEB8CCD8}"/>
              </a:ext>
            </a:extLst>
          </p:cNvPr>
          <p:cNvSpPr/>
          <p:nvPr/>
        </p:nvSpPr>
        <p:spPr>
          <a:xfrm>
            <a:off x="2527604" y="4299758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8BC7B0C-1C48-73AC-E9F5-F77E6C28C2FB}"/>
              </a:ext>
            </a:extLst>
          </p:cNvPr>
          <p:cNvCxnSpPr>
            <a:cxnSpLocks/>
          </p:cNvCxnSpPr>
          <p:nvPr/>
        </p:nvCxnSpPr>
        <p:spPr>
          <a:xfrm>
            <a:off x="4394504" y="4833158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Надпись 24">
            <a:extLst>
              <a:ext uri="{FF2B5EF4-FFF2-40B4-BE49-F238E27FC236}">
                <a16:creationId xmlns:a16="http://schemas.microsoft.com/office/drawing/2014/main" id="{D9AC730D-E481-0D86-3A3F-74F7F222561D}"/>
              </a:ext>
            </a:extLst>
          </p:cNvPr>
          <p:cNvSpPr txBox="1"/>
          <p:nvPr/>
        </p:nvSpPr>
        <p:spPr>
          <a:xfrm>
            <a:off x="2710485" y="5407082"/>
            <a:ext cx="3017518" cy="9220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10,000 долларов на транспортные расходы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4DEFEA7-8205-9D64-8141-B144D315C55B}"/>
              </a:ext>
            </a:extLst>
          </p:cNvPr>
          <p:cNvSpPr/>
          <p:nvPr/>
        </p:nvSpPr>
        <p:spPr>
          <a:xfrm>
            <a:off x="2527603" y="6623280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дпись 25">
            <a:extLst>
              <a:ext uri="{FF2B5EF4-FFF2-40B4-BE49-F238E27FC236}">
                <a16:creationId xmlns:a16="http://schemas.microsoft.com/office/drawing/2014/main" id="{6F49224B-D9E0-6685-997E-992DBAD10E7B}"/>
              </a:ext>
            </a:extLst>
          </p:cNvPr>
          <p:cNvSpPr txBox="1"/>
          <p:nvPr/>
        </p:nvSpPr>
        <p:spPr>
          <a:xfrm>
            <a:off x="317804" y="7780537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Дорожная компания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ТК «ПЭК»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Надпись 26">
            <a:extLst>
              <a:ext uri="{FF2B5EF4-FFF2-40B4-BE49-F238E27FC236}">
                <a16:creationId xmlns:a16="http://schemas.microsoft.com/office/drawing/2014/main" id="{F94D1693-716B-6EC2-86D4-367C393671D0}"/>
              </a:ext>
            </a:extLst>
          </p:cNvPr>
          <p:cNvSpPr txBox="1"/>
          <p:nvPr/>
        </p:nvSpPr>
        <p:spPr>
          <a:xfrm>
            <a:off x="6523139" y="7764893"/>
            <a:ext cx="2286000" cy="13270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Государственный таможенный орган</a:t>
            </a: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7974320B-009B-15DE-FFC2-35D99C3A5F40}"/>
              </a:ext>
            </a:extLst>
          </p:cNvPr>
          <p:cNvCxnSpPr>
            <a:cxnSpLocks/>
            <a:stCxn id="22" idx="2"/>
            <a:endCxn id="23" idx="0"/>
          </p:cNvCxnSpPr>
          <p:nvPr/>
        </p:nvCxnSpPr>
        <p:spPr>
          <a:xfrm flipH="1">
            <a:off x="1460804" y="7156679"/>
            <a:ext cx="2781299" cy="623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0D18835D-58B8-7904-E2B9-1059FDB96AA5}"/>
              </a:ext>
            </a:extLst>
          </p:cNvPr>
          <p:cNvCxnSpPr>
            <a:cxnSpLocks/>
            <a:stCxn id="22" idx="2"/>
            <a:endCxn id="24" idx="0"/>
          </p:cNvCxnSpPr>
          <p:nvPr/>
        </p:nvCxnSpPr>
        <p:spPr>
          <a:xfrm>
            <a:off x="4242103" y="7156679"/>
            <a:ext cx="3424036" cy="6082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Надпись 25">
            <a:extLst>
              <a:ext uri="{FF2B5EF4-FFF2-40B4-BE49-F238E27FC236}">
                <a16:creationId xmlns:a16="http://schemas.microsoft.com/office/drawing/2014/main" id="{B77BECE9-99B6-34F5-E87A-30C22171C75A}"/>
              </a:ext>
            </a:extLst>
          </p:cNvPr>
          <p:cNvSpPr txBox="1"/>
          <p:nvPr/>
        </p:nvSpPr>
        <p:spPr>
          <a:xfrm>
            <a:off x="3316504" y="7764893"/>
            <a:ext cx="2563898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Морская компания «Восток»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69BB615-C8EF-02DB-3172-D9BEECAE852C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4280203" y="7141035"/>
            <a:ext cx="318250" cy="623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object 8">
            <a:extLst>
              <a:ext uri="{FF2B5EF4-FFF2-40B4-BE49-F238E27FC236}">
                <a16:creationId xmlns:a16="http://schemas.microsoft.com/office/drawing/2014/main" id="{2B7E10E7-704C-5667-F3BF-252F2827FB3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7004" y="11938"/>
            <a:ext cx="9143999" cy="102877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8">
            <a:extLst>
              <a:ext uri="{FF2B5EF4-FFF2-40B4-BE49-F238E27FC236}">
                <a16:creationId xmlns:a16="http://schemas.microsoft.com/office/drawing/2014/main" id="{140885A8-B892-619A-966E-83B76FBD0FD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2" y="11938"/>
            <a:ext cx="9143999" cy="10287762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D761B10-F51A-C4AE-B979-55AEF94B6ED3}"/>
              </a:ext>
            </a:extLst>
          </p:cNvPr>
          <p:cNvSpPr/>
          <p:nvPr/>
        </p:nvSpPr>
        <p:spPr>
          <a:xfrm>
            <a:off x="10293350" y="730250"/>
            <a:ext cx="6477000" cy="7501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этап. Таможне-экспертные операции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2D47F23-30A0-4AA2-7A24-AA13240BA6AC}"/>
              </a:ext>
            </a:extLst>
          </p:cNvPr>
          <p:cNvSpPr/>
          <p:nvPr/>
        </p:nvSpPr>
        <p:spPr>
          <a:xfrm>
            <a:off x="12503150" y="1937558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Надпись 23">
            <a:extLst>
              <a:ext uri="{FF2B5EF4-FFF2-40B4-BE49-F238E27FC236}">
                <a16:creationId xmlns:a16="http://schemas.microsoft.com/office/drawing/2014/main" id="{F169A25F-CC73-B4CD-1775-E7A0AB29AB39}"/>
              </a:ext>
            </a:extLst>
          </p:cNvPr>
          <p:cNvSpPr txBox="1"/>
          <p:nvPr/>
        </p:nvSpPr>
        <p:spPr>
          <a:xfrm>
            <a:off x="10933430" y="2735695"/>
            <a:ext cx="228600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необходимой документации и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Надпись 23">
            <a:extLst>
              <a:ext uri="{FF2B5EF4-FFF2-40B4-BE49-F238E27FC236}">
                <a16:creationId xmlns:a16="http://schemas.microsoft.com/office/drawing/2014/main" id="{2DC4387E-A37B-13E8-C6F5-DB58F1DD9E1C}"/>
              </a:ext>
            </a:extLst>
          </p:cNvPr>
          <p:cNvSpPr txBox="1"/>
          <p:nvPr/>
        </p:nvSpPr>
        <p:spPr>
          <a:xfrm>
            <a:off x="13995515" y="2735694"/>
            <a:ext cx="1893570" cy="126988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Оплата таможенных пошлин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DF2ACD0-E3D4-FF59-2D51-8C9B9E2ED9D7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3531850" y="2470958"/>
            <a:ext cx="1410450" cy="264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5E899EE-FB7F-67FD-E29C-4DE0BA189379}"/>
              </a:ext>
            </a:extLst>
          </p:cNvPr>
          <p:cNvCxnSpPr>
            <a:cxnSpLocks/>
          </p:cNvCxnSpPr>
          <p:nvPr/>
        </p:nvCxnSpPr>
        <p:spPr>
          <a:xfrm flipH="1">
            <a:off x="12076430" y="2470958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6890FE5-8ADE-7107-ADBC-AA659C5A31AA}"/>
              </a:ext>
            </a:extLst>
          </p:cNvPr>
          <p:cNvSpPr/>
          <p:nvPr/>
        </p:nvSpPr>
        <p:spPr>
          <a:xfrm>
            <a:off x="11893550" y="4299758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021CD70-DEE3-EFA8-BF6D-B9B14ED5E9E8}"/>
              </a:ext>
            </a:extLst>
          </p:cNvPr>
          <p:cNvCxnSpPr>
            <a:cxnSpLocks/>
          </p:cNvCxnSpPr>
          <p:nvPr/>
        </p:nvCxnSpPr>
        <p:spPr>
          <a:xfrm>
            <a:off x="13760450" y="4833158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Надпись 24">
            <a:extLst>
              <a:ext uri="{FF2B5EF4-FFF2-40B4-BE49-F238E27FC236}">
                <a16:creationId xmlns:a16="http://schemas.microsoft.com/office/drawing/2014/main" id="{E4C1F874-91F2-DF84-B9FA-EB671613BFF4}"/>
              </a:ext>
            </a:extLst>
          </p:cNvPr>
          <p:cNvSpPr txBox="1"/>
          <p:nvPr/>
        </p:nvSpPr>
        <p:spPr>
          <a:xfrm>
            <a:off x="12076431" y="5407082"/>
            <a:ext cx="3017518" cy="9901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5,000 долларов на пошлины и налоги. - 5,000 долларов на юридические услуги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2B0E2D2-29BA-FD3B-70F4-304120F8366C}"/>
              </a:ext>
            </a:extLst>
          </p:cNvPr>
          <p:cNvSpPr/>
          <p:nvPr/>
        </p:nvSpPr>
        <p:spPr>
          <a:xfrm>
            <a:off x="11893549" y="6623280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Надпись 25">
            <a:extLst>
              <a:ext uri="{FF2B5EF4-FFF2-40B4-BE49-F238E27FC236}">
                <a16:creationId xmlns:a16="http://schemas.microsoft.com/office/drawing/2014/main" id="{C57A10F5-928B-EE68-4546-273FBCB63795}"/>
              </a:ext>
            </a:extLst>
          </p:cNvPr>
          <p:cNvSpPr txBox="1"/>
          <p:nvPr/>
        </p:nvSpPr>
        <p:spPr>
          <a:xfrm>
            <a:off x="11055350" y="7715020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Государственный таможенный орган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дпись 26">
            <a:extLst>
              <a:ext uri="{FF2B5EF4-FFF2-40B4-BE49-F238E27FC236}">
                <a16:creationId xmlns:a16="http://schemas.microsoft.com/office/drawing/2014/main" id="{5FDA37FF-E887-CF3B-3F0F-609C823979C9}"/>
              </a:ext>
            </a:extLst>
          </p:cNvPr>
          <p:cNvSpPr txBox="1"/>
          <p:nvPr/>
        </p:nvSpPr>
        <p:spPr>
          <a:xfrm>
            <a:off x="14490700" y="7715020"/>
            <a:ext cx="2286000" cy="13270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Юридическая фирма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Таможенный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Союз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191D782C-3292-3F97-C837-BB4C20119419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flipH="1">
            <a:off x="12198350" y="7156679"/>
            <a:ext cx="1409699" cy="558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C7112CF6-B67B-41C6-3925-EB44D253C30A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>
            <a:off x="13608049" y="7156679"/>
            <a:ext cx="2025651" cy="5583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750" y="2251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0287762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0F90CDB-BB82-CD0B-DEBF-E202B1F17DC0}"/>
              </a:ext>
            </a:extLst>
          </p:cNvPr>
          <p:cNvSpPr/>
          <p:nvPr/>
        </p:nvSpPr>
        <p:spPr>
          <a:xfrm>
            <a:off x="12503150" y="1937558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Надпись 23">
            <a:extLst>
              <a:ext uri="{FF2B5EF4-FFF2-40B4-BE49-F238E27FC236}">
                <a16:creationId xmlns:a16="http://schemas.microsoft.com/office/drawing/2014/main" id="{7E582190-6966-2C84-E557-F75DA98BA36A}"/>
              </a:ext>
            </a:extLst>
          </p:cNvPr>
          <p:cNvSpPr txBox="1"/>
          <p:nvPr/>
        </p:nvSpPr>
        <p:spPr>
          <a:xfrm>
            <a:off x="10933430" y="2735695"/>
            <a:ext cx="228600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выставках, реклама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Надпись 23">
            <a:extLst>
              <a:ext uri="{FF2B5EF4-FFF2-40B4-BE49-F238E27FC236}">
                <a16:creationId xmlns:a16="http://schemas.microsoft.com/office/drawing/2014/main" id="{067870AF-D990-1D8D-49A7-119026DA6192}"/>
              </a:ext>
            </a:extLst>
          </p:cNvPr>
          <p:cNvSpPr txBox="1"/>
          <p:nvPr/>
        </p:nvSpPr>
        <p:spPr>
          <a:xfrm>
            <a:off x="13995515" y="2735694"/>
            <a:ext cx="1893570" cy="126988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Налаживание контактов с потенциальными покупателями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FF25FF9-AD80-EB98-590D-7A5959DF5B4B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3531850" y="2470958"/>
            <a:ext cx="1410450" cy="264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290A936-6BF6-9BE5-5C09-7FB69CD5DC04}"/>
              </a:ext>
            </a:extLst>
          </p:cNvPr>
          <p:cNvCxnSpPr>
            <a:cxnSpLocks/>
          </p:cNvCxnSpPr>
          <p:nvPr/>
        </p:nvCxnSpPr>
        <p:spPr>
          <a:xfrm flipH="1">
            <a:off x="12076430" y="2470958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CCF8042-6CD0-47C8-EE8A-92ABE68CCA88}"/>
              </a:ext>
            </a:extLst>
          </p:cNvPr>
          <p:cNvSpPr/>
          <p:nvPr/>
        </p:nvSpPr>
        <p:spPr>
          <a:xfrm>
            <a:off x="11893550" y="4299758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C7E4812-7596-1275-862B-DA09FE8F732B}"/>
              </a:ext>
            </a:extLst>
          </p:cNvPr>
          <p:cNvCxnSpPr>
            <a:cxnSpLocks/>
          </p:cNvCxnSpPr>
          <p:nvPr/>
        </p:nvCxnSpPr>
        <p:spPr>
          <a:xfrm>
            <a:off x="13760450" y="4833158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Надпись 24">
            <a:extLst>
              <a:ext uri="{FF2B5EF4-FFF2-40B4-BE49-F238E27FC236}">
                <a16:creationId xmlns:a16="http://schemas.microsoft.com/office/drawing/2014/main" id="{5981CD0E-2C1F-BAD2-7D62-F47773E6A5F2}"/>
              </a:ext>
            </a:extLst>
          </p:cNvPr>
          <p:cNvSpPr txBox="1"/>
          <p:nvPr/>
        </p:nvSpPr>
        <p:spPr>
          <a:xfrm>
            <a:off x="12076431" y="5407082"/>
            <a:ext cx="3017518" cy="9901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3,000 долларов на маркетинг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E0CF4D4-9A66-BDA4-253D-D99404D2F817}"/>
              </a:ext>
            </a:extLst>
          </p:cNvPr>
          <p:cNvSpPr/>
          <p:nvPr/>
        </p:nvSpPr>
        <p:spPr>
          <a:xfrm>
            <a:off x="11893549" y="6623280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Надпись 25">
            <a:extLst>
              <a:ext uri="{FF2B5EF4-FFF2-40B4-BE49-F238E27FC236}">
                <a16:creationId xmlns:a16="http://schemas.microsoft.com/office/drawing/2014/main" id="{4104A434-8C0C-75D1-E9ED-5B9804265107}"/>
              </a:ext>
            </a:extLst>
          </p:cNvPr>
          <p:cNvSpPr txBox="1"/>
          <p:nvPr/>
        </p:nvSpPr>
        <p:spPr>
          <a:xfrm>
            <a:off x="11055350" y="7715020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Покупатели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компания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Туркменбаши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Надпись 26">
            <a:extLst>
              <a:ext uri="{FF2B5EF4-FFF2-40B4-BE49-F238E27FC236}">
                <a16:creationId xmlns:a16="http://schemas.microsoft.com/office/drawing/2014/main" id="{EA027129-83CA-1550-059A-FB78C924287A}"/>
              </a:ext>
            </a:extLst>
          </p:cNvPr>
          <p:cNvSpPr txBox="1"/>
          <p:nvPr/>
        </p:nvSpPr>
        <p:spPr>
          <a:xfrm>
            <a:off x="14490700" y="7715020"/>
            <a:ext cx="2286000" cy="13270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Государственные органы (лицензирование).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B4203ABD-B41B-D0BF-299C-00A3F2BA99D3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flipH="1">
            <a:off x="12198350" y="7156679"/>
            <a:ext cx="1409699" cy="558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518F7A01-C082-F588-EBF0-040AC7DFE620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>
            <a:off x="13608049" y="7156679"/>
            <a:ext cx="2025651" cy="5583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70F26DB1-92A3-84D8-AF58-293ACA544413}"/>
              </a:ext>
            </a:extLst>
          </p:cNvPr>
          <p:cNvSpPr/>
          <p:nvPr/>
        </p:nvSpPr>
        <p:spPr>
          <a:xfrm>
            <a:off x="10521950" y="885939"/>
            <a:ext cx="5791200" cy="8418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этап.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Продвижение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продажа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83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0287762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B9FBF77-F99E-E38D-253C-0F1AABB84556}"/>
              </a:ext>
            </a:extLst>
          </p:cNvPr>
          <p:cNvSpPr/>
          <p:nvPr/>
        </p:nvSpPr>
        <p:spPr>
          <a:xfrm>
            <a:off x="10293350" y="730250"/>
            <a:ext cx="6477000" cy="7501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этап.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олучение</a:t>
            </a: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оплаты и отчетность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53DAB5E-F755-5360-6A6F-B246AF51D865}"/>
              </a:ext>
            </a:extLst>
          </p:cNvPr>
          <p:cNvSpPr/>
          <p:nvPr/>
        </p:nvSpPr>
        <p:spPr>
          <a:xfrm>
            <a:off x="12503150" y="1937558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Действие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адпись 23">
            <a:extLst>
              <a:ext uri="{FF2B5EF4-FFF2-40B4-BE49-F238E27FC236}">
                <a16:creationId xmlns:a16="http://schemas.microsoft.com/office/drawing/2014/main" id="{7DE95041-21D7-7295-1DE3-AA0B7B8C8636}"/>
              </a:ext>
            </a:extLst>
          </p:cNvPr>
          <p:cNvSpPr txBox="1"/>
          <p:nvPr/>
        </p:nvSpPr>
        <p:spPr>
          <a:xfrm>
            <a:off x="10933430" y="2735695"/>
            <a:ext cx="2286000" cy="1066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Постановка счетов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Надпись 23">
            <a:extLst>
              <a:ext uri="{FF2B5EF4-FFF2-40B4-BE49-F238E27FC236}">
                <a16:creationId xmlns:a16="http://schemas.microsoft.com/office/drawing/2014/main" id="{753536E3-9D72-D164-D3EC-6B2B12989927}"/>
              </a:ext>
            </a:extLst>
          </p:cNvPr>
          <p:cNvSpPr txBox="1"/>
          <p:nvPr/>
        </p:nvSpPr>
        <p:spPr>
          <a:xfrm>
            <a:off x="13995515" y="2735694"/>
            <a:ext cx="1893570" cy="126988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 за сроками оплаты и ведение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9AF93613-9117-1CCC-EC12-D0B8F5779CC2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13531850" y="2470958"/>
            <a:ext cx="1410450" cy="264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CF309C49-9267-2801-4796-E09FFDAD2674}"/>
              </a:ext>
            </a:extLst>
          </p:cNvPr>
          <p:cNvCxnSpPr>
            <a:cxnSpLocks/>
          </p:cNvCxnSpPr>
          <p:nvPr/>
        </p:nvCxnSpPr>
        <p:spPr>
          <a:xfrm flipH="1">
            <a:off x="12076430" y="2470958"/>
            <a:ext cx="148209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A9CE1E-D7D7-A47B-57EB-D4C24DD50317}"/>
              </a:ext>
            </a:extLst>
          </p:cNvPr>
          <p:cNvSpPr/>
          <p:nvPr/>
        </p:nvSpPr>
        <p:spPr>
          <a:xfrm>
            <a:off x="11893550" y="4299758"/>
            <a:ext cx="37338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вложения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99A7A67-C7BC-4524-1C1B-930D985E1387}"/>
              </a:ext>
            </a:extLst>
          </p:cNvPr>
          <p:cNvCxnSpPr>
            <a:cxnSpLocks/>
          </p:cNvCxnSpPr>
          <p:nvPr/>
        </p:nvCxnSpPr>
        <p:spPr>
          <a:xfrm>
            <a:off x="13760450" y="4833158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Надпись 24">
            <a:extLst>
              <a:ext uri="{FF2B5EF4-FFF2-40B4-BE49-F238E27FC236}">
                <a16:creationId xmlns:a16="http://schemas.microsoft.com/office/drawing/2014/main" id="{9555E95C-6345-C75B-F90C-93766A557A0C}"/>
              </a:ext>
            </a:extLst>
          </p:cNvPr>
          <p:cNvSpPr txBox="1"/>
          <p:nvPr/>
        </p:nvSpPr>
        <p:spPr>
          <a:xfrm>
            <a:off x="12076431" y="5407082"/>
            <a:ext cx="3017518" cy="9901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от продажи (200,000 долларов за первый год).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F27449B-3431-782E-19F7-9F643FB49D46}"/>
              </a:ext>
            </a:extLst>
          </p:cNvPr>
          <p:cNvSpPr/>
          <p:nvPr/>
        </p:nvSpPr>
        <p:spPr>
          <a:xfrm>
            <a:off x="11893549" y="6623280"/>
            <a:ext cx="3428999" cy="5333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 участники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Надпись 25">
            <a:extLst>
              <a:ext uri="{FF2B5EF4-FFF2-40B4-BE49-F238E27FC236}">
                <a16:creationId xmlns:a16="http://schemas.microsoft.com/office/drawing/2014/main" id="{DB93EDA7-6D6F-141B-BC44-0DADAF98431E}"/>
              </a:ext>
            </a:extLst>
          </p:cNvPr>
          <p:cNvSpPr txBox="1"/>
          <p:nvPr/>
        </p:nvSpPr>
        <p:spPr>
          <a:xfrm>
            <a:off x="12388850" y="7681072"/>
            <a:ext cx="2286000" cy="12942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Финансовые учреждения( банки, платежные системы)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018585E-BC01-2E21-8463-B4F6563B5CFE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 flipH="1">
            <a:off x="13531850" y="7156679"/>
            <a:ext cx="76199" cy="524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7685ED4-89BF-D7F3-41F9-29BAEFABEFE7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13608049" y="7156679"/>
            <a:ext cx="2025651" cy="5583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455EEE8-2921-B6E5-EA4F-6D6ACAE7A99A}"/>
              </a:ext>
            </a:extLst>
          </p:cNvPr>
          <p:cNvSpPr/>
          <p:nvPr/>
        </p:nvSpPr>
        <p:spPr>
          <a:xfrm>
            <a:off x="12700" y="2251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592F756D-A1A5-F58D-F38D-53ACDCC91F0C}"/>
              </a:ext>
            </a:extLst>
          </p:cNvPr>
          <p:cNvGrpSpPr/>
          <p:nvPr/>
        </p:nvGrpSpPr>
        <p:grpSpPr>
          <a:xfrm>
            <a:off x="9144000" y="-1"/>
            <a:ext cx="9144000" cy="10287000"/>
            <a:chOff x="9144000" y="-1"/>
            <a:chExt cx="9144000" cy="10287000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857A50BD-61CF-BAE4-4E61-B907CBA9E3B1}"/>
                </a:ext>
              </a:extLst>
            </p:cNvPr>
            <p:cNvSpPr/>
            <p:nvPr/>
          </p:nvSpPr>
          <p:spPr>
            <a:xfrm>
              <a:off x="9144000" y="-1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91440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144000" y="10287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F068F661-7A40-7728-BC62-E6C8070429E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3192" y="1142997"/>
              <a:ext cx="6496049" cy="7962900"/>
            </a:xfrm>
            <a:prstGeom prst="rect">
              <a:avLst/>
            </a:prstGeom>
          </p:spPr>
        </p:pic>
      </p:grp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CE0FD12-6D75-F8A8-CFC0-BEEB5695D042}"/>
              </a:ext>
            </a:extLst>
          </p:cNvPr>
          <p:cNvSpPr/>
          <p:nvPr/>
        </p:nvSpPr>
        <p:spPr>
          <a:xfrm>
            <a:off x="3414484" y="925826"/>
            <a:ext cx="3383280" cy="8712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Финансовая отчетность</a:t>
            </a:r>
            <a:endParaRPr lang="en-US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Надпись 69">
            <a:extLst>
              <a:ext uri="{FF2B5EF4-FFF2-40B4-BE49-F238E27FC236}">
                <a16:creationId xmlns:a16="http://schemas.microsoft.com/office/drawing/2014/main" id="{33A6F4C0-F668-5F27-79ED-5CA79E3438F4}"/>
              </a:ext>
            </a:extLst>
          </p:cNvPr>
          <p:cNvSpPr txBox="1"/>
          <p:nvPr/>
        </p:nvSpPr>
        <p:spPr>
          <a:xfrm>
            <a:off x="701417" y="2236243"/>
            <a:ext cx="2697480" cy="67240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Экспортируемый продукт: древесина</a:t>
            </a:r>
            <a:endParaRPr lang="en-US" kern="1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Надпись 69">
            <a:extLst>
              <a:ext uri="{FF2B5EF4-FFF2-40B4-BE49-F238E27FC236}">
                <a16:creationId xmlns:a16="http://schemas.microsoft.com/office/drawing/2014/main" id="{AC6CECFD-3289-1781-94BE-45D9CB8AA9A5}"/>
              </a:ext>
            </a:extLst>
          </p:cNvPr>
          <p:cNvSpPr txBox="1"/>
          <p:nvPr/>
        </p:nvSpPr>
        <p:spPr>
          <a:xfrm>
            <a:off x="709499" y="3397250"/>
            <a:ext cx="2697480" cy="67056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экспорта: 1000 м³ древесины в год</a:t>
            </a:r>
            <a:endParaRPr lang="en-US" kern="100" dirty="0">
              <a:effectLst/>
              <a:highlight>
                <a:srgbClr val="00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Надпись 69">
            <a:extLst>
              <a:ext uri="{FF2B5EF4-FFF2-40B4-BE49-F238E27FC236}">
                <a16:creationId xmlns:a16="http://schemas.microsoft.com/office/drawing/2014/main" id="{41D11192-A035-63E0-3352-4AFB6BA322F5}"/>
              </a:ext>
            </a:extLst>
          </p:cNvPr>
          <p:cNvSpPr txBox="1"/>
          <p:nvPr/>
        </p:nvSpPr>
        <p:spPr>
          <a:xfrm>
            <a:off x="717004" y="4627592"/>
            <a:ext cx="2697480" cy="90325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Закупка древесины: - 1000 м³ × 100 долларов/м³= 100,000 долларов США</a:t>
            </a:r>
            <a:endParaRPr lang="en-US" sz="1600" kern="1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Надпись 69">
            <a:extLst>
              <a:ext uri="{FF2B5EF4-FFF2-40B4-BE49-F238E27FC236}">
                <a16:creationId xmlns:a16="http://schemas.microsoft.com/office/drawing/2014/main" id="{66C9D552-F119-6BBB-D6E9-FAB0061DEB5D}"/>
              </a:ext>
            </a:extLst>
          </p:cNvPr>
          <p:cNvSpPr txBox="1"/>
          <p:nvPr/>
        </p:nvSpPr>
        <p:spPr>
          <a:xfrm>
            <a:off x="701417" y="5835650"/>
            <a:ext cx="2697480" cy="13086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Таможенные пошлины и налоги: - Оценочно 5% от стоимости товара = 5% × 100,000 долларов = 5,000 долларов США</a:t>
            </a:r>
            <a:endParaRPr lang="en-US" sz="1600" kern="100" dirty="0">
              <a:effectLst/>
              <a:highlight>
                <a:srgbClr val="FF00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Надпись 69">
            <a:extLst>
              <a:ext uri="{FF2B5EF4-FFF2-40B4-BE49-F238E27FC236}">
                <a16:creationId xmlns:a16="http://schemas.microsoft.com/office/drawing/2014/main" id="{2171F0E6-D373-4F6B-46A6-3910C82EF3F0}"/>
              </a:ext>
            </a:extLst>
          </p:cNvPr>
          <p:cNvSpPr txBox="1"/>
          <p:nvPr/>
        </p:nvSpPr>
        <p:spPr>
          <a:xfrm>
            <a:off x="741826" y="7792027"/>
            <a:ext cx="2697480" cy="67240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Маркетинг и реклама=3000 долларов США</a:t>
            </a:r>
            <a:endParaRPr lang="en-US" sz="1600" kern="100" dirty="0">
              <a:effectLst/>
              <a:highlight>
                <a:srgbClr val="FF00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Надпись 69">
            <a:extLst>
              <a:ext uri="{FF2B5EF4-FFF2-40B4-BE49-F238E27FC236}">
                <a16:creationId xmlns:a16="http://schemas.microsoft.com/office/drawing/2014/main" id="{59ED650F-D55B-3957-6AEE-D0D2E837CFE9}"/>
              </a:ext>
            </a:extLst>
          </p:cNvPr>
          <p:cNvSpPr txBox="1"/>
          <p:nvPr/>
        </p:nvSpPr>
        <p:spPr>
          <a:xfrm>
            <a:off x="728549" y="8912166"/>
            <a:ext cx="2697480" cy="13086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операционные расходы=100,000 + 10,000 + 5,000 + 5,000 + 3,000 + 7,000 = 130,000 долларов США</a:t>
            </a:r>
            <a:endParaRPr lang="en-US" sz="1600" kern="100" dirty="0">
              <a:effectLst/>
              <a:highlight>
                <a:srgbClr val="C0C0C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Надпись 69">
            <a:extLst>
              <a:ext uri="{FF2B5EF4-FFF2-40B4-BE49-F238E27FC236}">
                <a16:creationId xmlns:a16="http://schemas.microsoft.com/office/drawing/2014/main" id="{43974012-C7DB-67FB-7412-2E947789A76F}"/>
              </a:ext>
            </a:extLst>
          </p:cNvPr>
          <p:cNvSpPr txBox="1"/>
          <p:nvPr/>
        </p:nvSpPr>
        <p:spPr>
          <a:xfrm>
            <a:off x="4769280" y="2148868"/>
            <a:ext cx="2697480" cy="67240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Целевой рынок: Туркменистан</a:t>
            </a:r>
            <a:endParaRPr lang="en-US" sz="18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Надпись 69">
            <a:extLst>
              <a:ext uri="{FF2B5EF4-FFF2-40B4-BE49-F238E27FC236}">
                <a16:creationId xmlns:a16="http://schemas.microsoft.com/office/drawing/2014/main" id="{BCB5050D-7BBD-FFC6-35FF-A6063F36FB04}"/>
              </a:ext>
            </a:extLst>
          </p:cNvPr>
          <p:cNvSpPr txBox="1"/>
          <p:nvPr/>
        </p:nvSpPr>
        <p:spPr>
          <a:xfrm>
            <a:off x="4716171" y="3387665"/>
            <a:ext cx="2697480" cy="67056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Цена за м³: 200 долларов США</a:t>
            </a:r>
            <a:endParaRPr lang="en-US" sz="1800" kern="100" dirty="0">
              <a:effectLst/>
              <a:highlight>
                <a:srgbClr val="00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Надпись 69">
            <a:extLst>
              <a:ext uri="{FF2B5EF4-FFF2-40B4-BE49-F238E27FC236}">
                <a16:creationId xmlns:a16="http://schemas.microsoft.com/office/drawing/2014/main" id="{BB64915C-942D-0E28-FB5D-C0F3E7D00435}"/>
              </a:ext>
            </a:extLst>
          </p:cNvPr>
          <p:cNvSpPr txBox="1"/>
          <p:nvPr/>
        </p:nvSpPr>
        <p:spPr>
          <a:xfrm>
            <a:off x="4723676" y="4569772"/>
            <a:ext cx="2697480" cy="90325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Транспортные расходы: - Доставка до порта, погрузка, 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международные перевозки (, контейнерные грузоперевозки) = 10,000 долларов США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Надпись 69">
            <a:extLst>
              <a:ext uri="{FF2B5EF4-FFF2-40B4-BE49-F238E27FC236}">
                <a16:creationId xmlns:a16="http://schemas.microsoft.com/office/drawing/2014/main" id="{ABF16452-DF3B-449E-59B2-19108FBABB41}"/>
              </a:ext>
            </a:extLst>
          </p:cNvPr>
          <p:cNvSpPr txBox="1"/>
          <p:nvPr/>
        </p:nvSpPr>
        <p:spPr>
          <a:xfrm>
            <a:off x="4723676" y="5822129"/>
            <a:ext cx="2697480" cy="13086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Складские расходы: - Оценочно = 5,000 долларов США</a:t>
            </a:r>
            <a:endParaRPr lang="en-US" sz="1800" kern="100" dirty="0">
              <a:effectLst/>
              <a:highlight>
                <a:srgbClr val="FF00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Надпись 69">
            <a:extLst>
              <a:ext uri="{FF2B5EF4-FFF2-40B4-BE49-F238E27FC236}">
                <a16:creationId xmlns:a16="http://schemas.microsoft.com/office/drawing/2014/main" id="{B49983F4-BA8F-B30D-73CB-41DEA23BE224}"/>
              </a:ext>
            </a:extLst>
          </p:cNvPr>
          <p:cNvSpPr txBox="1"/>
          <p:nvPr/>
        </p:nvSpPr>
        <p:spPr>
          <a:xfrm>
            <a:off x="4716171" y="7759785"/>
            <a:ext cx="2697480" cy="67240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зарплаты, юридические услуги и т.д.: - 7,000 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долларов США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Надпись 69">
            <a:extLst>
              <a:ext uri="{FF2B5EF4-FFF2-40B4-BE49-F238E27FC236}">
                <a16:creationId xmlns:a16="http://schemas.microsoft.com/office/drawing/2014/main" id="{51C417FB-CD5D-ED54-3A80-5A41D608E24A}"/>
              </a:ext>
            </a:extLst>
          </p:cNvPr>
          <p:cNvSpPr txBox="1"/>
          <p:nvPr/>
        </p:nvSpPr>
        <p:spPr>
          <a:xfrm>
            <a:off x="4735221" y="8912166"/>
            <a:ext cx="2697480" cy="13086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Доходы=200,000 долларов США</a:t>
            </a:r>
            <a:endParaRPr lang="en-US" sz="1800" kern="100" dirty="0">
              <a:effectLst/>
              <a:highlight>
                <a:srgbClr val="C0C0C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06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272582" y="2406599"/>
            <a:ext cx="7733665" cy="1555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0" spc="65" dirty="0"/>
              <a:t>Заключение</a:t>
            </a:r>
            <a:endParaRPr sz="10000"/>
          </a:p>
        </p:txBody>
      </p:sp>
      <p:sp>
        <p:nvSpPr>
          <p:cNvPr id="11" name="Надпись 69">
            <a:extLst>
              <a:ext uri="{FF2B5EF4-FFF2-40B4-BE49-F238E27FC236}">
                <a16:creationId xmlns:a16="http://schemas.microsoft.com/office/drawing/2014/main" id="{A7B597B9-FCD3-1FF6-33AB-74B3CB7443A8}"/>
              </a:ext>
            </a:extLst>
          </p:cNvPr>
          <p:cNvSpPr txBox="1"/>
          <p:nvPr/>
        </p:nvSpPr>
        <p:spPr>
          <a:xfrm>
            <a:off x="3359150" y="4768850"/>
            <a:ext cx="10134600" cy="7620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kern="1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Чистая прибыль 70,000 долларов США</a:t>
            </a:r>
            <a:endParaRPr lang="en-US" sz="3200" kern="100" dirty="0">
              <a:solidFill>
                <a:schemeClr val="bg1"/>
              </a:solidFill>
              <a:effectLst/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3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8750" y="3242158"/>
            <a:ext cx="18288000" cy="19377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ru-RU" sz="12500" spc="-45" dirty="0">
                <a:solidFill>
                  <a:srgbClr val="FFFFFF"/>
                </a:solidFill>
              </a:rPr>
              <a:t>Спасибо за внимание</a:t>
            </a:r>
            <a:r>
              <a:rPr sz="12500" spc="-45" dirty="0">
                <a:solidFill>
                  <a:srgbClr val="FFFFFF"/>
                </a:solidFill>
              </a:rPr>
              <a:t>!</a:t>
            </a:r>
            <a:endParaRPr sz="1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499</Words>
  <Application>Microsoft Office PowerPoint</Application>
  <PresentationFormat>Произвольный</PresentationFormat>
  <Paragraphs>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Times New Roman</vt:lpstr>
      <vt:lpstr>Verdana</vt:lpstr>
      <vt:lpstr>Office Theme</vt:lpstr>
      <vt:lpstr>Презентация PowerPoint</vt:lpstr>
      <vt:lpstr>Введение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ryjsztbgd@outlook.com</cp:lastModifiedBy>
  <cp:revision>2</cp:revision>
  <dcterms:created xsi:type="dcterms:W3CDTF">2024-11-04T09:55:05Z</dcterms:created>
  <dcterms:modified xsi:type="dcterms:W3CDTF">2024-11-04T11:22:17Z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2024-11-04T00:00:00Z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2024-11-04T00:00:00Z</vt:filetime>
  </property>
  <property fmtid="{D5CDD505-2E9C-101B-9397-08002B2CF9AE}" pid="5" name="Producer">
    <vt:lpwstr>GPL Ghostscript 10.04.0</vt:lpwstr>
  </property>
</Properties>
</file>