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23"/>
  </p:notesMasterIdLst>
  <p:handoutMasterIdLst>
    <p:handoutMasterId r:id="rId24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6" r:id="rId13"/>
    <p:sldId id="307" r:id="rId14"/>
    <p:sldId id="308" r:id="rId15"/>
    <p:sldId id="309" r:id="rId16"/>
    <p:sldId id="301" r:id="rId17"/>
    <p:sldId id="305" r:id="rId18"/>
    <p:sldId id="310" r:id="rId19"/>
    <p:sldId id="311" r:id="rId20"/>
    <p:sldId id="302" r:id="rId21"/>
    <p:sldId id="303" r:id="rId22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xmlns="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xmlns="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29" autoAdjust="0"/>
    <p:restoredTop sz="95604" autoAdjust="0"/>
  </p:normalViewPr>
  <p:slideViewPr>
    <p:cSldViewPr snapToGrid="0">
      <p:cViewPr>
        <p:scale>
          <a:sx n="50" d="100"/>
          <a:sy n="50" d="100"/>
        </p:scale>
        <p:origin x="-710" y="-154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42290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fedu.ru/www/stat_pages22.show?p=ELS/inf/D&amp;x=ELS/10616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912" y="4387272"/>
            <a:ext cx="7400004" cy="3171782"/>
          </a:xfrm>
        </p:spPr>
        <p:txBody>
          <a:bodyPr>
            <a:noAutofit/>
          </a:bodyPr>
          <a:lstStyle/>
          <a:p>
            <a:r>
              <a:rPr lang="ru-RU" sz="4400" cap="all" dirty="0"/>
              <a:t>АППАРАТНО- ПРОГРАММНЫЙ КОМПЛЕКС ДЛЯ ДИАГНОСТИКИ И ТРЕНИНГА ВНЕШНЕГО </a:t>
            </a:r>
            <a:r>
              <a:rPr lang="ru-RU" sz="4400" cap="all" dirty="0" smtClean="0"/>
              <a:t>ДЫХАНИЯ</a:t>
            </a:r>
            <a:endParaRPr lang="ru-RU" sz="4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C7B48CF-B6D2-70E1-DA1D-46CFE54A7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86" y="7680960"/>
            <a:ext cx="3697486" cy="258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2452922" cy="1135824"/>
          </a:xfrm>
        </p:spPr>
        <p:txBody>
          <a:bodyPr/>
          <a:lstStyle/>
          <a:p>
            <a:r>
              <a:rPr lang="ru-RU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По статистике ВОЗ о классах заболеваний приводящих смертности за 2023 год болезни дыхательной системы занимают 4 место</a:t>
            </a:r>
            <a:endParaRPr lang="en-JM" dirty="0">
              <a:solidFill>
                <a:srgbClr val="2E67B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81" y="2867948"/>
            <a:ext cx="8701997" cy="6276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8"/>
          <p:cNvSpPr>
            <a:spLocks noGrp="1"/>
          </p:cNvSpPr>
          <p:nvPr/>
        </p:nvSpPr>
        <p:spPr bwMode="auto">
          <a:xfrm>
            <a:off x="1028280" y="9501294"/>
            <a:ext cx="7937917" cy="12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(</a:t>
            </a:r>
            <a:r>
              <a:rPr lang="en-US" sz="2400" u="sng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https://</a:t>
            </a:r>
            <a:r>
              <a:rPr lang="en-US" sz="2400" u="sng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countrymeters.info/ru/World#death_clock</a:t>
            </a:r>
            <a:r>
              <a:rPr lang="ru-RU" sz="1600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)</a:t>
            </a:r>
            <a:endParaRPr lang="ru-RU" sz="16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JM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Content Placeholder 7"/>
          <p:cNvSpPr>
            <a:spLocks noGrp="1"/>
          </p:cNvSpPr>
          <p:nvPr/>
        </p:nvSpPr>
        <p:spPr bwMode="auto">
          <a:xfrm>
            <a:off x="10229766" y="2867948"/>
            <a:ext cx="9455233" cy="3191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Повысить устойчивость организма к дыхательной нагрузке ;</a:t>
            </a: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Восстановить функции внешнего дыхания</a:t>
            </a: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можно с помощью ДЫХАТЕЛЬНОЙ ГИМНАСТИКИ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</a:endParaRPr>
          </a:p>
        </p:txBody>
      </p:sp>
      <p:sp>
        <p:nvSpPr>
          <p:cNvPr id="13" name="Rectangle 21"/>
          <p:cNvSpPr/>
          <p:nvPr/>
        </p:nvSpPr>
        <p:spPr>
          <a:xfrm>
            <a:off x="9842226" y="3002450"/>
            <a:ext cx="45719" cy="721709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Rectangle 22"/>
          <p:cNvSpPr/>
          <p:nvPr/>
        </p:nvSpPr>
        <p:spPr>
          <a:xfrm>
            <a:off x="9887945" y="5331649"/>
            <a:ext cx="45719" cy="721709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Объект 14">
            <a:extLst>
              <a:ext uri="{FF2B5EF4-FFF2-40B4-BE49-F238E27FC236}">
                <a16:creationId xmlns:lc="http://schemas.openxmlformats.org/drawingml/2006/lockedCanvas" xmlns:a16="http://schemas.microsoft.com/office/drawing/2014/main" xmlns="" id="{DA4900DD-6CA6-A90A-2A04-90ED54667483}"/>
              </a:ext>
            </a:extLst>
          </p:cNvPr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229767" y="5511870"/>
            <a:ext cx="8522336" cy="2421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22"/>
          <p:cNvSpPr/>
          <p:nvPr/>
        </p:nvSpPr>
        <p:spPr>
          <a:xfrm>
            <a:off x="9887945" y="4255447"/>
            <a:ext cx="45719" cy="721709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Люди, страдающие патологией легких, здоровые люди и родители дошкольников с задержкой речевого развития сталкиваются с различными проблемами, связанными с дыханием.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Пневмотренажер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представляет собой устройства, предназначенные для тренировки и диагностики дыхания, и могут быть полезными для решения следующих проблем:</a:t>
            </a:r>
          </a:p>
          <a:p>
            <a:pPr marL="400050" lvl="0" indent="-400050">
              <a:buFont typeface="+mj-lt"/>
              <a:buAutoNum type="romanU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Диагностика и оценка состояния дыхательной системы:</a:t>
            </a:r>
          </a:p>
          <a:p>
            <a:pPr marL="400050" lvl="0" indent="-400050">
              <a:buFont typeface="+mj-lt"/>
              <a:buAutoNum type="romanU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Улучшение дыхательной механики:</a:t>
            </a:r>
          </a:p>
          <a:p>
            <a:pPr marL="400050" lvl="0" indent="-400050">
              <a:buFont typeface="+mj-lt"/>
              <a:buAutoNum type="romanU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Развитие речевых навыков у детей с задержкой речевого развития:</a:t>
            </a:r>
          </a:p>
          <a:p>
            <a:pPr marL="400050" lvl="0" indent="-400050">
              <a:buFont typeface="+mj-lt"/>
              <a:buAutoNum type="romanU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Улучшение общего здоровья:</a:t>
            </a:r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483406" y="2927160"/>
            <a:ext cx="8793162" cy="7554912"/>
          </a:xfrm>
        </p:spPr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проведении обзора аналогов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было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обнаружено, что на рынке отсутствует аналог, который бы сочетал в себе следующие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характеристики: легкость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компактность, простоту использования, а также предлагал бы функции оценки дыхательной системы, тренировки дыхания, подбора индивидуальной нагрузки и оценки эффективности занятия.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означает, что существует потребность в разработке и производстве такого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пневмотренажера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который бы удовлетворял все указанные требования. Такой прибор мог бы быть полезным для медицинских учреждений, спортивных центров, а также для индивидуального использования дома.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90206" y="1919088"/>
            <a:ext cx="18108994" cy="214491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Разработать портативный аппаратно-программный комплекс (</a:t>
            </a:r>
            <a:r>
              <a:rPr lang="ru-RU" altLang="ru-RU" sz="3600" b="1" dirty="0" err="1" smtClean="0">
                <a:latin typeface="Times New Roman" pitchFamily="18" charset="0"/>
                <a:cs typeface="Times New Roman" pitchFamily="18" charset="0"/>
              </a:rPr>
              <a:t>апк</a:t>
            </a: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) для диагностики и тренинга внешнего дыхания, с возможностью аналитики и подбора индивидуальной нагрузки, который можно использовать в домашних условиях.</a:t>
            </a:r>
            <a:endParaRPr lang="ru-RU" alt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0206" y="4660502"/>
            <a:ext cx="8484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Человек дышит в трубку, </a:t>
            </a:r>
          </a:p>
          <a:p>
            <a:pPr>
              <a:spcBef>
                <a:spcPct val="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поток воздуха поступает на датчик, </a:t>
            </a:r>
          </a:p>
          <a:p>
            <a:pPr>
              <a:spcBef>
                <a:spcPct val="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подключенный к микроконтроллеру, </a:t>
            </a:r>
          </a:p>
          <a:p>
            <a:pPr>
              <a:spcBef>
                <a:spcPct val="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который обрабатывает и передает данные по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Bluetooth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– каналу на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андроид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-устройство. </a:t>
            </a:r>
          </a:p>
          <a:p>
            <a:pPr>
              <a:spcBef>
                <a:spcPct val="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Приложение в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андроид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-устройстве </a:t>
            </a:r>
          </a:p>
          <a:p>
            <a:pPr>
              <a:spcBef>
                <a:spcPct val="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отображает эти данные в виде определенной </a:t>
            </a:r>
          </a:p>
          <a:p>
            <a:pPr>
              <a:spcBef>
                <a:spcPct val="0"/>
              </a:spcBef>
            </a:pP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тренажно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-игровой картинки</a:t>
            </a:r>
            <a:endParaRPr lang="en-JM" altLang="ru-RU" sz="3600" dirty="0">
              <a:solidFill>
                <a:srgbClr val="2E67B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13257" y="4350973"/>
            <a:ext cx="8885943" cy="6251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388" y="439175"/>
            <a:ext cx="9741217" cy="911089"/>
          </a:xfrm>
        </p:spPr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0D56E67A-B441-696A-ECD3-AED076FA661B}"/>
              </a:ext>
            </a:extLst>
          </p:cNvPr>
          <p:cNvSpPr/>
          <p:nvPr/>
        </p:nvSpPr>
        <p:spPr>
          <a:xfrm>
            <a:off x="13148025" y="11363748"/>
            <a:ext cx="45944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132" y="1748635"/>
            <a:ext cx="2488030" cy="287385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447" y="1635760"/>
            <a:ext cx="3200839" cy="2845191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640840" y="6585351"/>
            <a:ext cx="451463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590 тыс. человек.</a:t>
            </a:r>
          </a:p>
          <a:p>
            <a:pPr>
              <a:spcAft>
                <a:spcPts val="6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Реабилитационные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центры, санатории на территории РФ - 200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78663" y="7530826"/>
            <a:ext cx="351935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5,6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млн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человек. 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978 физкультурно-спортивных организаций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5739642" y="7446188"/>
            <a:ext cx="340662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260 тыс.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Центры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детского развития на территории РФ - 1535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8" t="4054" r="11067"/>
          <a:stretch/>
        </p:blipFill>
        <p:spPr>
          <a:xfrm>
            <a:off x="1666876" y="2032000"/>
            <a:ext cx="3080123" cy="2845191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640840" y="7538318"/>
            <a:ext cx="419298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TAM=590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тыс.*5000= 2 950 000 тыс. рублей </a:t>
            </a:r>
          </a:p>
          <a:p>
            <a:pPr lvl="0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SAM=2 950 000 тыс. *13%= 383 500 тыс. рублей 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SOM= 383 500  тыс. * 8% = 30 680 тыс.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5739642" y="8266838"/>
            <a:ext cx="37167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TAM= 500 тыс.*5000=2 500 000 тыс. рублей </a:t>
            </a: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SAM=2 500 000 тыс. * 50%= 1 250 000 тыс. рублей </a:t>
            </a: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SOM= 1 250 000  тыс. * 40% = 500 000 тыс. рублей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078663" y="8315656"/>
            <a:ext cx="425975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TAM= 65 млн.*5000=340 000 млн. рублей </a:t>
            </a:r>
          </a:p>
          <a:p>
            <a:pPr lvl="0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SAM=340 000 млн. *11,6%= 39 440 млн. рублей 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SOM= 39 440 тыс. * 35% = 13 804 млн. рублей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852808" y="9772292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B2B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TAM = (4978+200+1535)*5000=33 565 000 рублей 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SAM = 33 565 000 * 54,5% = 18 292 925 рублей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SOM = 18 292 925*60% =  10 975 755 рублей 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0D56E67A-B441-696A-ECD3-AED076FA661B}"/>
              </a:ext>
            </a:extLst>
          </p:cNvPr>
          <p:cNvSpPr/>
          <p:nvPr/>
        </p:nvSpPr>
        <p:spPr>
          <a:xfrm>
            <a:off x="7236388" y="5257094"/>
            <a:ext cx="38094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640840" y="5035644"/>
            <a:ext cx="2865120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500" b="1" i="1" dirty="0">
                <a:latin typeface="Times New Roman" pitchFamily="18" charset="0"/>
                <a:cs typeface="Times New Roman" pitchFamily="18" charset="0"/>
              </a:rPr>
              <a:t>Люди с патологией </a:t>
            </a: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легких:</a:t>
            </a:r>
          </a:p>
          <a:p>
            <a:pPr algn="ctr">
              <a:spcAft>
                <a:spcPts val="6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Люди переболевшие пневмонией могут получить патологию легких. Наш комплекс может использоваться для их реабилитации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669675" y="4877191"/>
            <a:ext cx="3475097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Спортсмены: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Для здоровых людей и спортсменов наш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апк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может быть полезен в плане тренажера, который может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анализировать параметры дыхания спортсмена, определять его максимальные возможности и разрабатывать индивидуальные тренировочные программы для улучшения дыхательной эффективности и выносливости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5660119" y="4877191"/>
            <a:ext cx="348614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i="1" dirty="0">
                <a:latin typeface="Times New Roman" pitchFamily="18" charset="0"/>
                <a:cs typeface="Times New Roman" pitchFamily="18" charset="0"/>
              </a:rPr>
              <a:t>Дети с задержкой речевого </a:t>
            </a: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 развития:</a:t>
            </a:r>
            <a:endParaRPr lang="ru-RU" sz="15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У детей с задержкой речевого дыхания может наблюдаться нарушение контроля за дыханием во время произношения слов. Аппаратно-программный комплекс может помочь детям с тренировкой правильной дыхательной механики и укреплением мышц дыхания, что способствует улучшению речи и коммуникации. </a:t>
            </a:r>
          </a:p>
        </p:txBody>
      </p:sp>
      <p:cxnSp>
        <p:nvCxnSpPr>
          <p:cNvPr id="4" name="Прямая со стрелкой 3"/>
          <p:cNvCxnSpPr>
            <a:stCxn id="24" idx="2"/>
            <a:endCxn id="27" idx="0"/>
          </p:cNvCxnSpPr>
          <p:nvPr/>
        </p:nvCxnSpPr>
        <p:spPr>
          <a:xfrm>
            <a:off x="3737330" y="8323148"/>
            <a:ext cx="7163478" cy="14491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25" idx="2"/>
            <a:endCxn id="27" idx="0"/>
          </p:cNvCxnSpPr>
          <p:nvPr/>
        </p:nvCxnSpPr>
        <p:spPr>
          <a:xfrm flipH="1">
            <a:off x="10900808" y="9436389"/>
            <a:ext cx="6697230" cy="3359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27" idx="0"/>
          </p:cNvCxnSpPr>
          <p:nvPr/>
        </p:nvCxnSpPr>
        <p:spPr>
          <a:xfrm flipH="1">
            <a:off x="10900808" y="9100486"/>
            <a:ext cx="145068" cy="67180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787767" y="7538318"/>
            <a:ext cx="639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B2С:</a:t>
            </a:r>
            <a:endParaRPr lang="ru-RU" sz="1600" b="1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8387386" y="7530826"/>
            <a:ext cx="5838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B2С:</a:t>
            </a:r>
            <a:endParaRPr lang="ru-RU" b="1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15095541" y="7553706"/>
            <a:ext cx="5838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B2С: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pic>
        <p:nvPicPr>
          <p:cNvPr id="5" name="Picture 2" descr="C:\Users\лиза\Downloads\Business Model Canva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3"/>
          <a:stretch/>
        </p:blipFill>
        <p:spPr bwMode="auto">
          <a:xfrm>
            <a:off x="406400" y="1380874"/>
            <a:ext cx="19177000" cy="981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02214"/>
              </p:ext>
            </p:extLst>
          </p:nvPr>
        </p:nvGraphicFramePr>
        <p:xfrm>
          <a:off x="179512" y="3767336"/>
          <a:ext cx="19530886" cy="7332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3759"/>
                <a:gridCol w="2249997"/>
                <a:gridCol w="2089283"/>
                <a:gridCol w="2089283"/>
                <a:gridCol w="2249997"/>
                <a:gridCol w="1928567"/>
              </a:tblGrid>
              <a:tr h="581942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вопросы /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ответы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89301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Людям, перенесшим пневмонию, полезно заниматься дыхательной гимнастикой?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0 %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6,1 %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18,4 %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69,4 %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89301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Во время дыхательной гимнастики человеку важно соблюдать уровень предельной нагрузки?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2,2 %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4,0 %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16,3 %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12,2 %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65,3 %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89301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Включение игры в занятие положительно влияет на процесс тренировки?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2,0 %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0 %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24,5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32,7 %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40,8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9666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Для выполнения комплекса упражнений по реабилитации легких актуально ли использовать современные технологии?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4,2 %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0 %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16,3 %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16,3 %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63,2 %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89301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Дыхательная гимнастика полезна здоровым людям?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0 %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6,1 %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10,2 %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32,7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51,0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9666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Хотели бы вы попробовать новую техническую разработку для проведения дыхательной </a:t>
                      </a:r>
                      <a:r>
                        <a:rPr lang="ru-RU" sz="2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нимнастики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в домашних условиях?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</a:p>
                    <a:p>
                      <a:endParaRPr lang="ru-RU" sz="2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49,6 %</a:t>
                      </a:r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  <a:p>
                      <a:endParaRPr lang="ru-RU" sz="2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14,3 %</a:t>
                      </a:r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8,2 %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8,2 %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22,4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79512" y="1734908"/>
            <a:ext cx="19530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В социальном опросе приняли участие 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49 человек</a:t>
            </a: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, мужчин и женщин в возрасте от 18-55 лет, практикующих дыхательную гимнастику. </a:t>
            </a:r>
            <a:endParaRPr lang="ru-RU" alt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Стоимость:</a:t>
            </a:r>
          </a:p>
          <a:p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От 1000 до 5000 (30,4 %); от 6000 до 15000 (26,5 %); и бюджетный, и дорогой (43,1 %)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4054" y="1273243"/>
            <a:ext cx="23166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Аудитория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1529670"/>
              </p:ext>
            </p:extLst>
          </p:nvPr>
        </p:nvGraphicFramePr>
        <p:xfrm>
          <a:off x="228600" y="2235199"/>
          <a:ext cx="19634201" cy="882680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1889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13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1113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2251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99743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53032">
                <a:tc>
                  <a:txBody>
                    <a:bodyPr/>
                    <a:lstStyle/>
                    <a:p>
                      <a:r>
                        <a:rPr lang="ru-RU" sz="2400" dirty="0"/>
                        <a:t>Название </a:t>
                      </a:r>
                      <a:endParaRPr lang="en-JM" sz="2400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400" kern="1200" dirty="0"/>
                        <a:t>Цена</a:t>
                      </a:r>
                      <a:endParaRPr lang="en-JM" sz="24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400" kern="1200" dirty="0"/>
                        <a:t>Возможность использования дома</a:t>
                      </a:r>
                      <a:endParaRPr lang="en-JM" sz="24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400" kern="1200" dirty="0"/>
                        <a:t>Функционал</a:t>
                      </a:r>
                      <a:endParaRPr lang="en-JM" sz="24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400" kern="1200" dirty="0"/>
                        <a:t>Безопасность тренировки</a:t>
                      </a:r>
                      <a:endParaRPr lang="en-JM" sz="24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23439"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Нагрузочный </a:t>
                      </a:r>
                    </a:p>
                    <a:p>
                      <a:r>
                        <a:rPr lang="ru-RU" sz="2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спирометр ACAPELLA DM BLUE</a:t>
                      </a:r>
                      <a:endParaRPr lang="en-JM" sz="24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От 500 рублей</a:t>
                      </a:r>
                      <a:endParaRPr lang="en-JM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есть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тренировка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02138">
                <a:tc>
                  <a:txBody>
                    <a:bodyPr/>
                    <a:lstStyle/>
                    <a:p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Тренажёр-спирометр дыхательный потоковый - </a:t>
                      </a:r>
                      <a:r>
                        <a:rPr lang="en-JM" sz="2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Matwave</a:t>
                      </a:r>
                      <a:endParaRPr lang="en-JM" sz="24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От 600 рублей</a:t>
                      </a:r>
                      <a:endParaRPr lang="en-JM" sz="2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есть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Диагностика и тренировка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Безопасно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</a:tr>
              <a:tr h="1316199"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Ингалятор-тренажер Фролова </a:t>
                      </a:r>
                      <a:endParaRPr lang="en-JM" sz="24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От 2000 рублей</a:t>
                      </a:r>
                      <a:endParaRPr lang="en-JM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есть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тренировка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57509"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Тренажер "</a:t>
                      </a:r>
                      <a:r>
                        <a:rPr lang="ru-RU" sz="24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Самоздрав</a:t>
                      </a:r>
                      <a:endParaRPr lang="en-JM" sz="24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От 1000 рублей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есть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тренировка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884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Установка для реабилитации больных после COVID-19 (ТГУ)</a:t>
                      </a:r>
                      <a:endParaRPr lang="en-JM" sz="24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От 400 000рублей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Сложно (нужен аппарат ИВЛ) и </a:t>
                      </a:r>
                      <a:r>
                        <a:rPr lang="ru-RU" sz="2400" dirty="0" err="1">
                          <a:latin typeface="Times New Roman" pitchFamily="18" charset="0"/>
                          <a:cs typeface="Times New Roman" pitchFamily="18" charset="0"/>
                        </a:rPr>
                        <a:t>спровождение</a:t>
                      </a: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 врача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Диагностика и тренировка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Безопасно под контролем врача</a:t>
                      </a:r>
                      <a:endParaRPr lang="en-JM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121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АПК «Пневмотренажер»</a:t>
                      </a:r>
                      <a:endParaRPr lang="en-JM" sz="24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От 8000 до 10000 рублей</a:t>
                      </a:r>
                      <a:endParaRPr lang="en-JM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есть</a:t>
                      </a:r>
                      <a:endParaRPr lang="en-JM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Диагностика и тренировка</a:t>
                      </a:r>
                      <a:endParaRPr lang="en-JM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Безопасно, есть подбор допустимой нагрузки</a:t>
                      </a:r>
                      <a:endParaRPr lang="en-JM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50978" y="1492994"/>
            <a:ext cx="28953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Обзор аналогов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69459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B0141B9-EBA0-45B3-D783-15F008AD510B}"/>
              </a:ext>
            </a:extLst>
          </p:cNvPr>
          <p:cNvSpPr txBox="1"/>
          <p:nvPr/>
        </p:nvSpPr>
        <p:spPr>
          <a:xfrm>
            <a:off x="615505" y="3157268"/>
            <a:ext cx="1779949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>
              <a:spcAft>
                <a:spcPts val="1125"/>
              </a:spcAft>
            </a:pPr>
            <a:r>
              <a:rPr lang="ru-RU" sz="32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АПК </a:t>
            </a:r>
            <a:r>
              <a:rPr lang="ru-RU" sz="3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будет доступен пользователям для диагностики и тренировки дыхательной системы в  домашних условиях. Это позволит проводить дыхательную гимнастику более эффективно и приведет к снижению показателя патологий дыхательной системы у людей разных возрастов.</a:t>
            </a:r>
            <a:endParaRPr lang="ru-RU" sz="3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A82A5AE-D151-CFB1-6DBB-8B56D9C3BD5B}"/>
              </a:ext>
            </a:extLst>
          </p:cNvPr>
          <p:cNvSpPr txBox="1"/>
          <p:nvPr/>
        </p:nvSpPr>
        <p:spPr>
          <a:xfrm>
            <a:off x="615504" y="5088136"/>
            <a:ext cx="1779949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>
              <a:spcAft>
                <a:spcPts val="1125"/>
              </a:spcAft>
            </a:pPr>
            <a:r>
              <a:rPr lang="ru-RU" sz="3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 НИР - алгоритмы обработки, сортировки и анализа данных позволят в дальнейшем проводить исследования, направленные на создание высокоэффективным методик, направленных на реабилитацию дыхательной системы.</a:t>
            </a:r>
            <a:endParaRPr lang="ru-RU" sz="3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15505" y="1935383"/>
            <a:ext cx="6513006" cy="475131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Техническая значимость</a:t>
            </a:r>
            <a:r>
              <a:rPr lang="ru-RU" altLang="ru-RU" sz="2000" b="1" dirty="0" smtClean="0">
                <a:latin typeface="Cambria" panose="02040503050406030204" pitchFamily="18" charset="0"/>
              </a:rPr>
              <a:t/>
            </a:r>
            <a:br>
              <a:rPr lang="ru-RU" altLang="ru-RU" sz="2000" b="1" dirty="0" smtClean="0">
                <a:latin typeface="Cambria" panose="02040503050406030204" pitchFamily="18" charset="0"/>
              </a:rPr>
            </a:br>
            <a:endParaRPr lang="en-JM" altLang="ru-RU" sz="20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459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082244F-BF06-82B3-F579-FBED4BB5F8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98" b="27656"/>
          <a:stretch/>
        </p:blipFill>
        <p:spPr>
          <a:xfrm>
            <a:off x="6854051" y="6892330"/>
            <a:ext cx="3992996" cy="3936134"/>
          </a:xfrm>
          <a:prstGeom prst="rect">
            <a:avLst/>
          </a:prstGeom>
        </p:spPr>
      </p:pic>
      <p:pic>
        <p:nvPicPr>
          <p:cNvPr id="5" name="Рисунок 7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BBFF5A58-E166-3EBE-0517-3F78006B18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809" b="11809"/>
          <a:stretch/>
        </p:blipFill>
        <p:spPr>
          <a:xfrm>
            <a:off x="12009078" y="6718615"/>
            <a:ext cx="7802922" cy="42835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39824" y="1898075"/>
            <a:ext cx="179101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dirty="0">
                <a:latin typeface="Times New Roman" pitchFamily="18" charset="0"/>
                <a:cs typeface="Times New Roman" pitchFamily="18" charset="0"/>
              </a:rPr>
              <a:t>Имеется прототип устройства, приложение для смартфона пользователя в виде игры «виртуальный пинг-понг» ,рассчитывается объем и скорость воздушного потока , разработана идея интерфейса пользователя и дизайн для обновления корпуса устройства.</a:t>
            </a:r>
          </a:p>
          <a:p>
            <a:r>
              <a:rPr lang="ru-RU" altLang="ru-RU" sz="3200" dirty="0">
                <a:latin typeface="Times New Roman" pitchFamily="18" charset="0"/>
                <a:cs typeface="Times New Roman" pitchFamily="18" charset="0"/>
              </a:rPr>
              <a:t>Планируется доработать программное приложение ,разработать интерфейс пользователя, улучшить корпус устройства, закупить комплектующие для выпуска первой партии экземпляров  устройств, провести испытания устройства ,выработать механизм  интерпретации результатов совместно с медиками.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216" y="6892330"/>
            <a:ext cx="3824501" cy="393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346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881705" y="1437274"/>
            <a:ext cx="15158052" cy="1306945"/>
          </a:xfrm>
          <a:prstGeom prst="rect">
            <a:avLst/>
          </a:prstGeom>
        </p:spPr>
        <p:txBody>
          <a:bodyPr lIns="179533" tIns="89767" rIns="179533" bIns="89767"/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700" b="1" dirty="0">
                <a:latin typeface="Times New Roman" pitchFamily="18" charset="0"/>
                <a:cs typeface="Times New Roman" pitchFamily="18" charset="0"/>
              </a:rPr>
              <a:t>Партнеры, заинтересованные организации</a:t>
            </a: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308460" y="9008165"/>
            <a:ext cx="6369159" cy="1758653"/>
          </a:xfrm>
          <a:prstGeom prst="rect">
            <a:avLst/>
          </a:prstGeom>
        </p:spPr>
        <p:txBody>
          <a:bodyPr lIns="179533" tIns="89767" rIns="179533" bIns="89767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/>
            <a:r>
              <a:rPr lang="ru-RU" altLang="ru-RU" dirty="0">
                <a:solidFill>
                  <a:srgbClr val="2E67B1"/>
                </a:solidFill>
                <a:latin typeface="Cambria" panose="02040503050406030204" pitchFamily="18" charset="0"/>
              </a:rPr>
              <a:t>Институт радиотехнических систем и управления (высококвалифицированные специалисты)</a:t>
            </a:r>
            <a:endParaRPr lang="en-JM" altLang="ru-RU" dirty="0">
              <a:solidFill>
                <a:srgbClr val="2E67B1"/>
              </a:solidFill>
              <a:latin typeface="Cambria" panose="02040503050406030204" pitchFamily="18" charset="0"/>
            </a:endParaRP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55440" y="5541109"/>
            <a:ext cx="5080353" cy="1626227"/>
          </a:xfrm>
          <a:prstGeom prst="rect">
            <a:avLst/>
          </a:prstGeom>
        </p:spPr>
        <p:txBody>
          <a:bodyPr lIns="179533" tIns="89767" rIns="179533" bIns="89767">
            <a:normAutofit fontScale="475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/>
            <a:r>
              <a:rPr lang="ru-RU" altLang="ru-RU" sz="5500" dirty="0">
                <a:solidFill>
                  <a:srgbClr val="2E67B1"/>
                </a:solidFill>
                <a:latin typeface="Cambria" panose="02040503050406030204" pitchFamily="18" charset="0"/>
              </a:rPr>
              <a:t>Южный федеральный университет (оборудование,  лаборатории, информационная поддержка)</a:t>
            </a:r>
            <a:endParaRPr lang="en-JM" altLang="ru-RU" sz="5500" dirty="0">
              <a:solidFill>
                <a:srgbClr val="2E67B1"/>
              </a:solidFill>
              <a:latin typeface="Cambria" panose="02040503050406030204" pitchFamily="18" charset="0"/>
            </a:endParaRPr>
          </a:p>
          <a:p>
            <a:endParaRPr lang="en-JM" altLang="ru-RU" dirty="0">
              <a:solidFill>
                <a:srgbClr val="404040"/>
              </a:solidFill>
              <a:latin typeface="PT Sans Narrow" panose="020B0506020203020204" pitchFamily="34" charset="-52"/>
            </a:endParaRP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6677618" y="5511210"/>
            <a:ext cx="4453003" cy="1215956"/>
          </a:xfrm>
          <a:prstGeom prst="rect">
            <a:avLst/>
          </a:prstGeom>
        </p:spPr>
        <p:txBody>
          <a:bodyPr lIns="179533" tIns="89767" rIns="179533" bIns="89767">
            <a:normAutofit fontScale="550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/>
            <a:r>
              <a:rPr lang="ru-RU" altLang="ru-RU" sz="3900" dirty="0">
                <a:solidFill>
                  <a:srgbClr val="2E67B1"/>
                </a:solidFill>
                <a:latin typeface="Cambria" panose="02040503050406030204" pitchFamily="18" charset="0"/>
              </a:rPr>
              <a:t>ООО «БИОФИЗСИГНАЛ»</a:t>
            </a:r>
          </a:p>
          <a:p>
            <a:pPr marL="0" indent="0" algn="just"/>
            <a:r>
              <a:rPr lang="ru-RU" altLang="ru-RU" sz="3900" dirty="0">
                <a:solidFill>
                  <a:srgbClr val="2E67B1"/>
                </a:solidFill>
                <a:latin typeface="Cambria" panose="02040503050406030204" pitchFamily="18" charset="0"/>
              </a:rPr>
              <a:t>(сбыт продукции, информационная поддержка</a:t>
            </a:r>
            <a:r>
              <a:rPr lang="ru-RU" altLang="ru-RU" dirty="0" smtClean="0">
                <a:solidFill>
                  <a:srgbClr val="2E67B1"/>
                </a:solidFill>
                <a:latin typeface="Cambria" panose="02040503050406030204" pitchFamily="18" charset="0"/>
              </a:rPr>
              <a:t>)</a:t>
            </a:r>
            <a:endParaRPr lang="en-JM" altLang="ru-RU" dirty="0">
              <a:solidFill>
                <a:srgbClr val="2E67B1"/>
              </a:solidFill>
              <a:latin typeface="Cambria" panose="02040503050406030204" pitchFamily="18" charset="0"/>
            </a:endParaRP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11259293" y="5653099"/>
            <a:ext cx="4285983" cy="1235403"/>
          </a:xfrm>
          <a:prstGeom prst="rect">
            <a:avLst/>
          </a:prstGeom>
        </p:spPr>
        <p:txBody>
          <a:bodyPr lIns="179533" tIns="89767" rIns="179533" bIns="89767">
            <a:normAutofit fontScale="85000"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dirty="0" smtClean="0">
                <a:solidFill>
                  <a:srgbClr val="2E67B1"/>
                </a:solidFill>
                <a:latin typeface="Cambria" panose="02040503050406030204" pitchFamily="18" charset="0"/>
              </a:rPr>
              <a:t>ООО «Медтехника»</a:t>
            </a:r>
          </a:p>
          <a:p>
            <a:r>
              <a:rPr lang="ru-RU" altLang="ru-RU" dirty="0" smtClean="0">
                <a:solidFill>
                  <a:srgbClr val="2E67B1"/>
                </a:solidFill>
                <a:latin typeface="Cambria" panose="02040503050406030204" pitchFamily="18" charset="0"/>
              </a:rPr>
              <a:t>(сбыт продукта, информационная поддержка)</a:t>
            </a:r>
            <a:endParaRPr lang="en-JM" altLang="ru-RU" dirty="0">
              <a:solidFill>
                <a:srgbClr val="2E67B1"/>
              </a:solidFill>
              <a:latin typeface="Cambria" panose="02040503050406030204" pitchFamily="18" charset="0"/>
            </a:endParaRPr>
          </a:p>
        </p:txBody>
      </p:sp>
      <p:pic>
        <p:nvPicPr>
          <p:cNvPr id="8" name="Рисунок 7" descr="Изображение выглядит как текст, визитная карточка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xmlns="" id="{812C87B7-D3C9-9D6D-4DD5-95C2EE361C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4" r="6684"/>
          <a:stretch>
            <a:fillRect/>
          </a:stretch>
        </p:blipFill>
        <p:spPr>
          <a:xfrm>
            <a:off x="447806" y="6592370"/>
            <a:ext cx="4938604" cy="2406505"/>
          </a:xfrm>
          <a:prstGeom prst="rect">
            <a:avLst/>
          </a:prstGeom>
        </p:spPr>
      </p:pic>
      <p:pic>
        <p:nvPicPr>
          <p:cNvPr id="9" name="Рисунок 8" descr="Изображение выглядит как логотип, текст, эмблема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1DECBC62-522F-EA0E-A862-8F0EDBF7F5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" b="1742"/>
          <a:stretch>
            <a:fillRect/>
          </a:stretch>
        </p:blipFill>
        <p:spPr>
          <a:xfrm>
            <a:off x="405973" y="3230118"/>
            <a:ext cx="4568622" cy="220609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0D4D580-56F2-3E24-C9E3-1ADDBBACF3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976" r="33178"/>
          <a:stretch/>
        </p:blipFill>
        <p:spPr>
          <a:xfrm>
            <a:off x="16192868" y="3440803"/>
            <a:ext cx="2770105" cy="2863753"/>
          </a:xfrm>
          <a:prstGeom prst="rect">
            <a:avLst/>
          </a:prstGeom>
        </p:spPr>
      </p:pic>
      <p:pic>
        <p:nvPicPr>
          <p:cNvPr id="11" name="Picture 2" descr="ООО БИОФИЗСИГНАЛ&#10;">
            <a:extLst>
              <a:ext uri="{FF2B5EF4-FFF2-40B4-BE49-F238E27FC236}">
                <a16:creationId xmlns:a16="http://schemas.microsoft.com/office/drawing/2014/main" xmlns="" id="{6C059BF4-395C-3B3D-33FF-A7565BBFB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35" b="17535"/>
          <a:stretch>
            <a:fillRect/>
          </a:stretch>
        </p:blipFill>
        <p:spPr bwMode="auto">
          <a:xfrm>
            <a:off x="6677617" y="3440803"/>
            <a:ext cx="3549187" cy="172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ООО ПКФ «Медтехника» ремонт медецинской техники Таганрог">
            <a:extLst>
              <a:ext uri="{FF2B5EF4-FFF2-40B4-BE49-F238E27FC236}">
                <a16:creationId xmlns:a16="http://schemas.microsoft.com/office/drawing/2014/main" xmlns="" id="{FE9D66EC-23BD-CC95-81F6-87D9C5FA0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3" r="6733"/>
          <a:stretch>
            <a:fillRect/>
          </a:stretch>
        </p:blipFill>
        <p:spPr bwMode="auto">
          <a:xfrm>
            <a:off x="11259293" y="3439059"/>
            <a:ext cx="4073756" cy="198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7E78810-2E73-D145-96FC-18ABBB9B5D4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001" t="20000" r="33750" b="7778"/>
          <a:stretch/>
        </p:blipFill>
        <p:spPr>
          <a:xfrm>
            <a:off x="6548947" y="6888502"/>
            <a:ext cx="4581675" cy="442479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D625939-D7A3-052C-8983-5F5D26F771F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5217" t="15976" r="25000" b="12222"/>
          <a:stretch/>
        </p:blipFill>
        <p:spPr>
          <a:xfrm>
            <a:off x="11270145" y="7167336"/>
            <a:ext cx="4073756" cy="4145958"/>
          </a:xfrm>
          <a:prstGeom prst="rect">
            <a:avLst/>
          </a:prstGeom>
        </p:spPr>
      </p:pic>
      <p:sp>
        <p:nvSpPr>
          <p:cNvPr id="15" name="Text Placeholder 4"/>
          <p:cNvSpPr txBox="1">
            <a:spLocks/>
          </p:cNvSpPr>
          <p:nvPr/>
        </p:nvSpPr>
        <p:spPr>
          <a:xfrm>
            <a:off x="15545275" y="6538686"/>
            <a:ext cx="4690957" cy="628650"/>
          </a:xfrm>
          <a:prstGeom prst="rect">
            <a:avLst/>
          </a:prstGeom>
        </p:spPr>
        <p:txBody>
          <a:bodyPr lIns="179533" tIns="89767" rIns="179533" bIns="89767"/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200" dirty="0">
                <a:solidFill>
                  <a:srgbClr val="2E67B1"/>
                </a:solidFill>
                <a:latin typeface="Cambria" panose="02040503050406030204" pitchFamily="18" charset="0"/>
              </a:rPr>
              <a:t>ООО «ЭКСПОНЕНТА»</a:t>
            </a:r>
            <a:endParaRPr lang="en-JM" altLang="ru-RU" sz="2200" dirty="0">
              <a:solidFill>
                <a:srgbClr val="2E67B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346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9188" y="7465019"/>
            <a:ext cx="4134612" cy="2103120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Лидер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895350" y="3949700"/>
            <a:ext cx="2482850" cy="2484692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Емелина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Елизавета Александровна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18734" y="7490419"/>
            <a:ext cx="4134612" cy="2103120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Координатор проекта  -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маркетолог</a:t>
            </a: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5644896" y="3949699"/>
            <a:ext cx="2305304" cy="2307015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Овсянникова Жанна Андреевна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7515819"/>
            <a:ext cx="4134612" cy="2103120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Программист - дизайнер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10394442" y="3949699"/>
            <a:ext cx="2432558" cy="2434363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Емелина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Александровна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xmlns="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143226" y="7439619"/>
            <a:ext cx="4134612" cy="2103120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Юрист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2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15143988" y="3949700"/>
            <a:ext cx="2525426" cy="2527300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Петрова Мария Александровна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1223264" y="2586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9188" y="7465019"/>
            <a:ext cx="4134612" cy="2103120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Инженер- разработчик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895350" y="3949700"/>
            <a:ext cx="2533650" cy="2535530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Козырев Андрей Дмитриевич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18734" y="7490419"/>
            <a:ext cx="4134612" cy="2103120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Инженер-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тестировчик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Секачев Никита Владимирович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7515819"/>
            <a:ext cx="4134612" cy="2103120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Медик-разработчик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2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10394442" y="3949700"/>
            <a:ext cx="2457958" cy="2459782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Моспанова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Мария Александровна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xmlns="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143226" y="7439619"/>
            <a:ext cx="4134612" cy="2103120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Медик-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тестировщик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2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15143988" y="3949700"/>
            <a:ext cx="2458212" cy="2460036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Багратунян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Шушанна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Робертовна</a:t>
            </a:r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sz="quarter" idx="2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5644896" y="3949700"/>
            <a:ext cx="2533904" cy="2535784"/>
          </a:xfrm>
        </p:spPr>
      </p:pic>
    </p:spTree>
    <p:extLst>
      <p:ext uri="{BB962C8B-B14F-4D97-AF65-F5344CB8AC3E}">
        <p14:creationId xmlns:p14="http://schemas.microsoft.com/office/powerpoint/2010/main" val="207912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9188" y="7465019"/>
            <a:ext cx="4134612" cy="2103120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Маркетолог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Мацко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Даниил Валерьевич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18734" y="7490419"/>
            <a:ext cx="4134612" cy="2103120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Аналитик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Овсиенко Артем Олегович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895349" y="3949700"/>
            <a:ext cx="2423901" cy="2425700"/>
          </a:xfrm>
        </p:spPr>
      </p:pic>
      <p:pic>
        <p:nvPicPr>
          <p:cNvPr id="9" name="Рисунок 8"/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5644896" y="3949700"/>
            <a:ext cx="2449282" cy="245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59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588" y="625510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176" y="3111399"/>
            <a:ext cx="4381601" cy="4381601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310581" y="4901063"/>
            <a:ext cx="9224819" cy="1550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AEABAB"/>
              </a:buClr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Шпаковская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Оксана Юрьевна. Наставник команды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AEABAB"/>
              </a:buClr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Заведующий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лабораторией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3"/>
              </a:rPr>
              <a:t>Кафедра встраиваемых и радиоприемных систем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Южного Федерального Университета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ЮФУ)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364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915071" y="2050536"/>
            <a:ext cx="59718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cs typeface="+mn-cs"/>
              </a:rPr>
              <a:t>Сентябрь </a:t>
            </a:r>
            <a:r>
              <a:rPr lang="en-JM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cs typeface="+mn-cs"/>
              </a:rPr>
              <a:t>20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cs typeface="+mn-cs"/>
              </a:rPr>
              <a:t>23-январь 2024</a:t>
            </a:r>
            <a:endParaRPr lang="en-JM" sz="2800" b="1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10" name="Group 27"/>
          <p:cNvGrpSpPr>
            <a:grpSpLocks/>
          </p:cNvGrpSpPr>
          <p:nvPr/>
        </p:nvGrpSpPr>
        <p:grpSpPr bwMode="auto">
          <a:xfrm>
            <a:off x="1915071" y="2770041"/>
            <a:ext cx="6741989" cy="1137949"/>
            <a:chOff x="533400" y="1752599"/>
            <a:chExt cx="1764792" cy="685801"/>
          </a:xfrm>
        </p:grpSpPr>
        <p:sp>
          <p:nvSpPr>
            <p:cNvPr id="11" name="Rectangle 4"/>
            <p:cNvSpPr/>
            <p:nvPr/>
          </p:nvSpPr>
          <p:spPr>
            <a:xfrm>
              <a:off x="533400" y="1752599"/>
              <a:ext cx="1764792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1600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12" name="Rectangle 6"/>
            <p:cNvSpPr/>
            <p:nvPr/>
          </p:nvSpPr>
          <p:spPr>
            <a:xfrm>
              <a:off x="533400" y="1828799"/>
              <a:ext cx="1752096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 dirty="0">
                  <a:solidFill>
                    <a:srgbClr val="2E67B1"/>
                  </a:solidFill>
                  <a:latin typeface="Times New Roman" pitchFamily="18" charset="0"/>
                  <a:cs typeface="Times New Roman" pitchFamily="18" charset="0"/>
                </a:rPr>
                <a:t>Модификация аппаратной части устройства</a:t>
              </a:r>
              <a:endParaRPr lang="en-JM" sz="2800" b="1" dirty="0">
                <a:solidFill>
                  <a:srgbClr val="2E67B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2095854" y="2050536"/>
            <a:ext cx="55299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Февраль </a:t>
            </a:r>
            <a:r>
              <a:rPr lang="en-JM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20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24 – август 2024</a:t>
            </a:r>
            <a:endParaRPr lang="en-JM" sz="2800" b="1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96242" y="4228258"/>
            <a:ext cx="8231958" cy="6763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60400" indent="431800">
              <a:spcAft>
                <a:spcPts val="1125"/>
              </a:spcAft>
            </a:pP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Модификация аппаратной части комплекса, включающего набор датчиков контроля дыхания. </a:t>
            </a:r>
            <a:r>
              <a:rPr lang="ru-RU" sz="28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Мероприятия: </a:t>
            </a: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Закупка оборудования</a:t>
            </a:r>
            <a:r>
              <a:rPr lang="ru-RU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Программирование и отладка составных элементов АПК</a:t>
            </a:r>
            <a:endParaRPr lang="ru-RU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60400" indent="431800">
              <a:spcAft>
                <a:spcPts val="1125"/>
              </a:spcAft>
            </a:pP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Разработка 3д-модели эргономичного корпуса устройства</a:t>
            </a:r>
            <a:r>
              <a:rPr lang="ru-RU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Мероприятия: </a:t>
            </a: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Компоновка элементов внутри корпуса. Разработка дизайна корпуса. Печать корпуса.</a:t>
            </a:r>
            <a:endParaRPr lang="ru-RU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60400" indent="431800">
              <a:spcAft>
                <a:spcPts val="1125"/>
              </a:spcAft>
            </a:pP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Разработка эффективных методик для тренировки дыхательной системы с элементами геймификации. Выбор наиболее подходящих методик и их аппаратно-программная реализация. </a:t>
            </a:r>
            <a:endParaRPr lang="ru-RU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252200" y="4228258"/>
            <a:ext cx="7217239" cy="6183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60400" indent="431800">
              <a:spcAft>
                <a:spcPts val="1125"/>
              </a:spcAft>
            </a:pP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Разработка архитектуры мобильного приложения (</a:t>
            </a:r>
            <a:r>
              <a:rPr lang="ru-RU" sz="2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Android</a:t>
            </a: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60400" indent="431800">
              <a:spcAft>
                <a:spcPts val="1125"/>
              </a:spcAft>
            </a:pP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Выбор методик рекомендуемых для тренировки дыхания и визуализация их в виде программного приложения </a:t>
            </a:r>
            <a:endParaRPr lang="ru-RU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60400" indent="431800">
              <a:spcAft>
                <a:spcPts val="1125"/>
              </a:spcAft>
            </a:pP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Разработка UX/UI дизайна с удобной навигацией</a:t>
            </a:r>
            <a:endParaRPr lang="ru-RU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60400" indent="431800">
              <a:spcAft>
                <a:spcPts val="1125"/>
              </a:spcAft>
            </a:pP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Добавление функций регистрации, выбора ранее разработанных методик</a:t>
            </a:r>
            <a:endParaRPr lang="ru-RU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60400" indent="431800">
              <a:spcAft>
                <a:spcPts val="1125"/>
              </a:spcAft>
            </a:pP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Вывод результата диагностики дыхательной системы в виде кривой "поток/объем"</a:t>
            </a:r>
            <a:endParaRPr lang="ru-RU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22" name="Group 27"/>
          <p:cNvGrpSpPr>
            <a:grpSpLocks/>
          </p:cNvGrpSpPr>
          <p:nvPr/>
        </p:nvGrpSpPr>
        <p:grpSpPr bwMode="auto">
          <a:xfrm>
            <a:off x="11753332" y="2795626"/>
            <a:ext cx="6741989" cy="1137949"/>
            <a:chOff x="533400" y="1752599"/>
            <a:chExt cx="1764792" cy="685801"/>
          </a:xfrm>
        </p:grpSpPr>
        <p:sp>
          <p:nvSpPr>
            <p:cNvPr id="23" name="Rectangle 4"/>
            <p:cNvSpPr/>
            <p:nvPr/>
          </p:nvSpPr>
          <p:spPr>
            <a:xfrm>
              <a:off x="533400" y="1752599"/>
              <a:ext cx="1764792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1600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24" name="Rectangle 6"/>
            <p:cNvSpPr/>
            <p:nvPr/>
          </p:nvSpPr>
          <p:spPr>
            <a:xfrm>
              <a:off x="533400" y="1828799"/>
              <a:ext cx="1752096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 dirty="0">
                  <a:solidFill>
                    <a:srgbClr val="2E67B1"/>
                  </a:solidFill>
                  <a:latin typeface="Times New Roman" pitchFamily="18" charset="0"/>
                  <a:cs typeface="Times New Roman" pitchFamily="18" charset="0"/>
                </a:rPr>
                <a:t>Модификация </a:t>
              </a:r>
              <a:r>
                <a:rPr lang="ru-RU" sz="2800" b="1" dirty="0" smtClean="0">
                  <a:solidFill>
                    <a:srgbClr val="2E67B1"/>
                  </a:solidFill>
                  <a:latin typeface="Times New Roman" pitchFamily="18" charset="0"/>
                  <a:cs typeface="Times New Roman" pitchFamily="18" charset="0"/>
                </a:rPr>
                <a:t>программной </a:t>
              </a:r>
              <a:r>
                <a:rPr lang="ru-RU" sz="2800" b="1" dirty="0">
                  <a:solidFill>
                    <a:srgbClr val="2E67B1"/>
                  </a:solidFill>
                  <a:latin typeface="Times New Roman" pitchFamily="18" charset="0"/>
                  <a:cs typeface="Times New Roman" pitchFamily="18" charset="0"/>
                </a:rPr>
                <a:t>части устройства</a:t>
              </a:r>
              <a:endParaRPr lang="en-JM" sz="2800" b="1" dirty="0">
                <a:solidFill>
                  <a:srgbClr val="2E67B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 smtClean="0"/>
              <a:t>Телефон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1861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+79612928515</a:t>
            </a:r>
            <a:endParaRPr lang="ru-RU" sz="2800" dirty="0" smtClean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oshpakovskaya@sfedu.ru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69" b="18342"/>
          <a:stretch/>
        </p:blipFill>
        <p:spPr>
          <a:xfrm>
            <a:off x="7417667" y="5577311"/>
            <a:ext cx="3593327" cy="41091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0" t="20544" r="130" b="20161"/>
          <a:stretch/>
        </p:blipFill>
        <p:spPr>
          <a:xfrm>
            <a:off x="16111635" y="5577311"/>
            <a:ext cx="3611203" cy="41091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990" y="6088637"/>
            <a:ext cx="3270956" cy="327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3928</TotalTime>
  <Words>1206</Words>
  <Application>Microsoft Office PowerPoint</Application>
  <PresentationFormat>Произвольный</PresentationFormat>
  <Paragraphs>209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ОБЛОЖКИ</vt:lpstr>
      <vt:lpstr>РАЗДЕЛИТЕЛИ</vt:lpstr>
      <vt:lpstr>АППАРАТНО- ПРОГРАММНЫЙ КОМПЛЕКС ДЛЯ ДИАГНОСТИКИ И ТРЕНИНГА ВНЕШНЕГО ДЫХАНИЯ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Текущие результаты</vt:lpstr>
      <vt:lpstr>Текущие результаты</vt:lpstr>
      <vt:lpstr>Текущие результаты</vt:lpstr>
      <vt:lpstr>Текущие результаты</vt:lpstr>
      <vt:lpstr>Команда</vt:lpstr>
      <vt:lpstr>Команда</vt:lpstr>
      <vt:lpstr>Команда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Пользователь Windows</cp:lastModifiedBy>
  <cp:revision>233</cp:revision>
  <dcterms:created xsi:type="dcterms:W3CDTF">2021-03-01T12:07:13Z</dcterms:created>
  <dcterms:modified xsi:type="dcterms:W3CDTF">2023-11-17T22:52:43Z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