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70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99"/>
    <a:srgbClr val="CD40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870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96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65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120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138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073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875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550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291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962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664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05550-7F00-4011-9B09-5138E58BB971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B9FF5-EF04-402C-985E-36FA3BC749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199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4024" y="0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34216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1168400" y="3221390"/>
            <a:ext cx="1003514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</a:t>
            </a:r>
            <a:r>
              <a:rPr lang="ru-RU" altLang="ru-RU" sz="4000" dirty="0" smtClean="0">
                <a:solidFill>
                  <a:srgbClr val="173277"/>
                </a:solidFill>
                <a:latin typeface="Geometria" pitchFamily="34" charset="-52"/>
              </a:rPr>
              <a:t>2023»</a:t>
            </a: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 smtClean="0">
                <a:solidFill>
                  <a:srgbClr val="173277"/>
                </a:solidFill>
                <a:latin typeface="Geometria" pitchFamily="34" charset="-52"/>
              </a:rPr>
              <a:t>КАЗАНСКИЙ </a:t>
            </a:r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ИННОВАЦИОННЫЙ </a:t>
            </a:r>
          </a:p>
          <a:p>
            <a:pPr algn="ctr" eaLnBrk="1" hangingPunct="1"/>
            <a:r>
              <a:rPr lang="ru-RU" altLang="ru-RU" sz="2400" b="1" dirty="0" smtClean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5" name="Picture 2" descr="C:\Users\gabidullin\Downloads\logo_KI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882" y="1278620"/>
            <a:ext cx="1574761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59615" y="1278620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513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4024" y="0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34216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C:\Users\gabidullin\Downloads\logo_KI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800" y="582876"/>
            <a:ext cx="1574761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62310" y="627445"/>
            <a:ext cx="2226757" cy="12132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95912" y="2716435"/>
            <a:ext cx="39833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VR-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Туризм</a:t>
            </a:r>
          </a:p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607005" y="5191691"/>
            <a:ext cx="6505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Лидер: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Семёнова Яна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2290" name="Picture 2" descr="Виртуальная реальность – Бесплатные иконки: технологи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47789" y="3174999"/>
            <a:ext cx="2318278" cy="2318279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2292" name="Picture 4" descr="Виртуальная реальность – Бесплатные иконки: технологии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76694" y="1735667"/>
            <a:ext cx="2199745" cy="2199746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050928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24337" y="668835"/>
            <a:ext cx="28068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+mj-lt"/>
              </a:rPr>
              <a:t>Проблема</a:t>
            </a:r>
            <a:endParaRPr lang="ru-RU" sz="2400" b="1" dirty="0">
              <a:latin typeface="+mj-lt"/>
            </a:endParaRPr>
          </a:p>
        </p:txBody>
      </p:sp>
      <p:cxnSp>
        <p:nvCxnSpPr>
          <p:cNvPr id="10" name="Straight Connector 18">
            <a:extLst>
              <a:ext uri="{FF2B5EF4-FFF2-40B4-BE49-F238E27FC236}">
                <a16:creationId xmlns:a16="http://schemas.microsoft.com/office/drawing/2014/main" id="{AFA41ED2-AE6B-4C17-861F-42EA6BA937B2}"/>
              </a:ext>
            </a:extLst>
          </p:cNvPr>
          <p:cNvCxnSpPr>
            <a:cxnSpLocks/>
          </p:cNvCxnSpPr>
          <p:nvPr/>
        </p:nvCxnSpPr>
        <p:spPr>
          <a:xfrm>
            <a:off x="1620899" y="1872985"/>
            <a:ext cx="0" cy="942335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528B864-500C-4DFE-80C7-FCEB222A0C94}"/>
              </a:ext>
            </a:extLst>
          </p:cNvPr>
          <p:cNvSpPr txBox="1"/>
          <p:nvPr/>
        </p:nvSpPr>
        <p:spPr>
          <a:xfrm>
            <a:off x="1772850" y="1752157"/>
            <a:ext cx="10075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endParaRPr lang="ru-RU" sz="2400" b="1" dirty="0">
              <a:solidFill>
                <a:schemeClr val="tx2"/>
              </a:solidFill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91273"/>
            <a:ext cx="5148580" cy="4607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762897" y="1824844"/>
            <a:ext cx="69362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Самые главные проблемы:</a:t>
            </a:r>
          </a:p>
          <a:p>
            <a:pPr marL="352522" indent="-342900">
              <a:buFont typeface="Wingdings" pitchFamily="2" charset="2"/>
              <a:buChar char="q"/>
            </a:pPr>
            <a:r>
              <a:rPr lang="ru-RU" dirty="0" smtClean="0"/>
              <a:t>На данный момент потенциальные туристы сталкиваются с такими проблемами как: недостаток финансовых ресурсов, времени, выбора направлений путешествия.</a:t>
            </a:r>
          </a:p>
          <a:p>
            <a:pPr marL="352522" indent="-342900">
              <a:buFont typeface="Wingdings" pitchFamily="2" charset="2"/>
              <a:buChar char="q"/>
            </a:pPr>
            <a:r>
              <a:rPr lang="ru-RU" dirty="0" smtClean="0"/>
              <a:t>Низкая заинтересованность населения в изучении истории, в частности родного края.</a:t>
            </a:r>
          </a:p>
          <a:p>
            <a:pPr marL="352522" indent="-342900">
              <a:buFont typeface="Wingdings" pitchFamily="2" charset="2"/>
              <a:buChar char="q"/>
            </a:pPr>
            <a:r>
              <a:rPr lang="ru-RU" dirty="0" smtClean="0"/>
              <a:t>Пожилые и люди с ограниченными физическими возможностями не имеют возможность полноценно путешествовать.</a:t>
            </a:r>
          </a:p>
        </p:txBody>
      </p:sp>
      <p:pic>
        <p:nvPicPr>
          <p:cNvPr id="11266" name="Picture 2" descr="Виртуальная реальность – Бесплатные иконки: технологи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36692" y="3717367"/>
            <a:ext cx="2017326" cy="20173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0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231158" y="696478"/>
            <a:ext cx="51846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latin typeface="+mj-lt"/>
              </a:rPr>
              <a:t>Целевая аудитория 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642224" y="1613262"/>
            <a:ext cx="0" cy="1223461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828800" y="1637436"/>
            <a:ext cx="82378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Проект VR Туризм может быть представлен разными сегментами потребителей, включая людей, которые не имеют возможности или времени посещать реальные места, людей с физическими ограничениями, а также тех, кто хочет познакомиться с новыми местами и культурами, не выезжая из дома.</a:t>
            </a:r>
          </a:p>
        </p:txBody>
      </p:sp>
      <p:pic>
        <p:nvPicPr>
          <p:cNvPr id="10242" name="Picture 2" descr="Применение VR в туризме — Virtualland.r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89187" y="3022237"/>
            <a:ext cx="6745182" cy="33456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69026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970596" y="928049"/>
            <a:ext cx="42035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+mj-lt"/>
              </a:rPr>
              <a:t>Решение</a:t>
            </a:r>
            <a:r>
              <a:rPr lang="ru-RU" dirty="0"/>
              <a:t> 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1316089" y="1815725"/>
            <a:ext cx="87093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Внедрение VR-Туризма поможет решить проблемы, с которыми сталкивается население: выбора направления путешествия; высокой стоимости туристических путевок; ограничения в выборе мест посещений; уровень безопасности (геополитическая обстановка). А также частично решит проблему экономия времени.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Данный вид туризма даст возможность пожилым людям и людям с ограниченными физическими возможностями посмотреть и изучить интересные места.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Лицам интересующимся историей дается уникальная возможность стать свидетелями исторических событий. Особое внимание будет уделяться местам и историческим событиям которые проходили в Республики Татарстан. Тем самым, повышая заинтересованность населения в знании истории родного края.</a:t>
            </a:r>
          </a:p>
          <a:p>
            <a:endParaRPr lang="ru-RU" dirty="0" smtClean="0"/>
          </a:p>
          <a:p>
            <a:pPr>
              <a:buFont typeface="Courier New" pitchFamily="49" charset="0"/>
              <a:buChar char="o"/>
            </a:pPr>
            <a:r>
              <a:rPr lang="ru-RU" dirty="0" smtClean="0"/>
              <a:t>Благодаря виртуальным путешествиям можно уменьшить негативное влияние на туристическую индустрию, заинтересовать население в региональном туризме и изучении истории родного края.</a:t>
            </a:r>
          </a:p>
        </p:txBody>
      </p:sp>
      <p:pic>
        <p:nvPicPr>
          <p:cNvPr id="9218" name="Picture 2" descr="Виртуальная реальность – Бесплатные иконки: электроник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24490" y="4860324"/>
            <a:ext cx="1533397" cy="15333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04055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241216" y="723804"/>
            <a:ext cx="54591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+mj-lt"/>
              </a:rPr>
              <a:t>Конкуренты</a:t>
            </a:r>
            <a:r>
              <a:rPr lang="ru-RU" dirty="0"/>
              <a:t>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724703" y="2110005"/>
            <a:ext cx="4049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Наши преимущества: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5F11B421-48A9-4A79-833F-721685D676E0}"/>
              </a:ext>
            </a:extLst>
          </p:cNvPr>
          <p:cNvCxnSpPr>
            <a:cxnSpLocks/>
          </p:cNvCxnSpPr>
          <p:nvPr/>
        </p:nvCxnSpPr>
        <p:spPr>
          <a:xfrm>
            <a:off x="4948805" y="1799961"/>
            <a:ext cx="0" cy="396779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2470" y="2200189"/>
            <a:ext cx="2831033" cy="1020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94036" y="3260427"/>
            <a:ext cx="2111846" cy="998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95192" y="4561746"/>
            <a:ext cx="2069499" cy="682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Прямоугольник 25"/>
          <p:cNvSpPr/>
          <p:nvPr/>
        </p:nvSpPr>
        <p:spPr>
          <a:xfrm>
            <a:off x="5577016" y="2785584"/>
            <a:ext cx="43907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522" indent="-342900">
              <a:buAutoNum type="arabicPeriod"/>
            </a:pPr>
            <a:r>
              <a:rPr lang="ru-RU" dirty="0" smtClean="0"/>
              <a:t>Будет увлекательно для людей любого возраста</a:t>
            </a:r>
          </a:p>
          <a:p>
            <a:pPr marL="352522" indent="-342900">
              <a:buAutoNum type="arabicPeriod"/>
            </a:pPr>
            <a:r>
              <a:rPr lang="ru-RU" dirty="0" smtClean="0"/>
              <a:t>Возможность сравнить прошлое и настоящее в облике города</a:t>
            </a:r>
          </a:p>
          <a:p>
            <a:pPr marL="352522" indent="-342900">
              <a:buAutoNum type="arabicPeriod"/>
            </a:pPr>
            <a:r>
              <a:rPr lang="ru-RU" dirty="0" smtClean="0"/>
              <a:t>У нас нет границ! </a:t>
            </a:r>
          </a:p>
        </p:txBody>
      </p:sp>
    </p:spTree>
    <p:extLst>
      <p:ext uri="{BB962C8B-B14F-4D97-AF65-F5344CB8AC3E}">
        <p14:creationId xmlns:p14="http://schemas.microsoft.com/office/powerpoint/2010/main" val="650439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316587" y="863847"/>
            <a:ext cx="34665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+mj-lt"/>
              </a:rPr>
              <a:t>Рынок</a:t>
            </a:r>
            <a:r>
              <a:rPr lang="ru-RU" sz="4400" b="1" dirty="0">
                <a:solidFill>
                  <a:schemeClr val="tx2"/>
                </a:solidFill>
                <a:latin typeface="+mj-lt"/>
              </a:rPr>
              <a:t> </a:t>
            </a:r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  <p:sp>
        <p:nvSpPr>
          <p:cNvPr id="52" name="Прямоугольник 51"/>
          <p:cNvSpPr/>
          <p:nvPr/>
        </p:nvSpPr>
        <p:spPr>
          <a:xfrm>
            <a:off x="5049795" y="1539607"/>
            <a:ext cx="6096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Предоставление нашей услуги будет стоить 700р.</a:t>
            </a:r>
            <a:endParaRPr lang="en-US" dirty="0" smtClean="0"/>
          </a:p>
          <a:p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ТАМ</a:t>
            </a:r>
            <a:r>
              <a:rPr lang="ru-RU" dirty="0" smtClean="0"/>
              <a:t>: 4 001 625 *70%*700р=1960000000=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1,96</a:t>
            </a:r>
            <a:r>
              <a:rPr lang="ru-RU" dirty="0" smtClean="0"/>
              <a:t> млрд.руб. Мы не учитываем в этой цифре ни другие компании, которые предоставляют такую же услугу, ни людей, которые не знают об VR технологиях. </a:t>
            </a:r>
          </a:p>
          <a:p>
            <a:pPr lvl="1">
              <a:buFont typeface="Wingdings" pitchFamily="2" charset="2"/>
              <a:buChar char="ü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</a:t>
            </a:r>
            <a:r>
              <a:rPr lang="ru-RU" dirty="0" smtClean="0"/>
              <a:t>: 2800000 *52,6%*700р=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1,031</a:t>
            </a:r>
            <a:r>
              <a:rPr lang="ru-RU" dirty="0" smtClean="0"/>
              <a:t> млрд.руб. 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</a:t>
            </a:r>
            <a:r>
              <a:rPr lang="ru-RU" dirty="0" smtClean="0"/>
              <a:t>: 10 клиентов*700руб *30дней *12 месяцев =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2 520 000 </a:t>
            </a:r>
            <a:r>
              <a:rPr lang="ru-RU" dirty="0" smtClean="0"/>
              <a:t>в год.</a:t>
            </a:r>
          </a:p>
          <a:p>
            <a:r>
              <a:rPr lang="ru-RU" dirty="0" smtClean="0"/>
              <a:t>Рентабельность проекта за первый год:</a:t>
            </a:r>
          </a:p>
          <a:p>
            <a:r>
              <a:rPr lang="ru-RU" dirty="0" smtClean="0"/>
              <a:t>(2 520 000 (выручка) – 2 100 000 (затраты за первый год) / 2 000 000 =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21%</a:t>
            </a:r>
          </a:p>
          <a:p>
            <a:r>
              <a:rPr lang="ru-RU" u="sng" dirty="0" smtClean="0"/>
              <a:t>Проект является прибыльным</a:t>
            </a:r>
            <a:endParaRPr lang="ru-RU" u="sng" dirty="0"/>
          </a:p>
        </p:txBody>
      </p:sp>
      <p:pic>
        <p:nvPicPr>
          <p:cNvPr id="7172" name="Picture 4" descr="Гарнитура виртуальной реальности vr очки линейная иконка | Премиум векторы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81125" y="2314832"/>
            <a:ext cx="2991126" cy="29911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28997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188960" y="928049"/>
            <a:ext cx="38350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+mj-lt"/>
              </a:rPr>
              <a:t>Монетизация</a:t>
            </a:r>
            <a:r>
              <a:rPr lang="ru-RU" dirty="0"/>
              <a:t> 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243909" y="1623168"/>
            <a:ext cx="10700955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Ценностное предложение: проект VR Туризм предлагает возможность путешествовать и исследовать различные места по всему миру с помощью виртуальной реальности, создавая глубокую и увлекательную </a:t>
            </a:r>
            <a:r>
              <a:rPr lang="ru-RU" dirty="0" err="1" smtClean="0"/>
              <a:t>иммерсивную</a:t>
            </a:r>
            <a:r>
              <a:rPr lang="ru-RU" dirty="0" smtClean="0"/>
              <a:t> среду для потребителей.</a:t>
            </a:r>
            <a:endParaRPr lang="en-US" dirty="0" smtClean="0"/>
          </a:p>
          <a:p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Для продвижения проекта VR Туризм могут использоваться различные каналы, включая </a:t>
            </a:r>
            <a:r>
              <a:rPr lang="ru-RU" dirty="0" err="1" smtClean="0"/>
              <a:t>онлайн-рекламу</a:t>
            </a:r>
            <a:r>
              <a:rPr lang="ru-RU" dirty="0" smtClean="0"/>
              <a:t>, социальные </a:t>
            </a:r>
            <a:r>
              <a:rPr lang="ru-RU" dirty="0" err="1" smtClean="0"/>
              <a:t>медиа</a:t>
            </a:r>
            <a:r>
              <a:rPr lang="ru-RU" dirty="0" smtClean="0"/>
              <a:t>, </a:t>
            </a:r>
            <a:r>
              <a:rPr lang="ru-RU" dirty="0" err="1" smtClean="0"/>
              <a:t>блоги</a:t>
            </a:r>
            <a:r>
              <a:rPr lang="ru-RU" dirty="0" smtClean="0"/>
              <a:t> и </a:t>
            </a:r>
            <a:r>
              <a:rPr lang="ru-RU" dirty="0" err="1" smtClean="0"/>
              <a:t>влоги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Продукт VR Туризм может быть предоставлен потребителям через </a:t>
            </a:r>
            <a:r>
              <a:rPr lang="ru-RU" dirty="0" err="1" smtClean="0"/>
              <a:t>онлайн-платформу</a:t>
            </a:r>
            <a:r>
              <a:rPr lang="ru-RU" dirty="0" smtClean="0"/>
              <a:t>, где они смогут загружать и использовать </a:t>
            </a:r>
            <a:r>
              <a:rPr lang="ru-RU" dirty="0" err="1" smtClean="0"/>
              <a:t>контент</a:t>
            </a:r>
            <a:r>
              <a:rPr lang="ru-RU" dirty="0" smtClean="0"/>
              <a:t> виртуальной реальности</a:t>
            </a:r>
            <a:r>
              <a:rPr lang="en-US" dirty="0" smtClean="0"/>
              <a:t>.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Потоки доходов (монетизация): проект VR Туризм может получать доходы через продажу лицензий на использование </a:t>
            </a:r>
            <a:r>
              <a:rPr lang="ru-RU" dirty="0" err="1" smtClean="0"/>
              <a:t>контента</a:t>
            </a:r>
            <a:r>
              <a:rPr lang="ru-RU" dirty="0" smtClean="0"/>
              <a:t> виртуальной реальности, подписную модель, рекламные партнерства и спонсорские соглашения.</a:t>
            </a:r>
            <a:endParaRPr lang="en-US" dirty="0" smtClean="0"/>
          </a:p>
          <a:p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Ключевыми ресурсами для проекта VR Туризм будут </a:t>
            </a:r>
            <a:r>
              <a:rPr lang="ru-RU" dirty="0" err="1" smtClean="0"/>
              <a:t>контент</a:t>
            </a:r>
            <a:r>
              <a:rPr lang="ru-RU" dirty="0" smtClean="0"/>
              <a:t> виртуальной реальности, разработчики и дизайнеры, технические специалисты, а также партнеры и поставщики оборудования VR. Они могут быть привлечены через </a:t>
            </a:r>
            <a:r>
              <a:rPr lang="ru-RU" dirty="0" err="1" smtClean="0"/>
              <a:t>найм</a:t>
            </a:r>
            <a:r>
              <a:rPr lang="ru-RU" dirty="0" smtClean="0"/>
              <a:t>, партнерство и </a:t>
            </a:r>
            <a:r>
              <a:rPr lang="ru-RU" dirty="0" err="1" smtClean="0"/>
              <a:t>аутсорсинг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0605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597600" y="952762"/>
            <a:ext cx="51774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+mj-lt"/>
              </a:rPr>
              <a:t>Текущие результаты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836887" y="1738980"/>
            <a:ext cx="4954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Уровень готовности </a:t>
            </a:r>
            <a:r>
              <a:rPr lang="en-US" sz="2800" b="1" dirty="0"/>
              <a:t>TRL2</a:t>
            </a:r>
            <a:r>
              <a:rPr lang="ru-RU" sz="2800" b="1" dirty="0"/>
              <a:t>:</a:t>
            </a: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  <p:sp>
        <p:nvSpPr>
          <p:cNvPr id="46" name="Прямоугольник 45"/>
          <p:cNvSpPr/>
          <p:nvPr/>
        </p:nvSpPr>
        <p:spPr>
          <a:xfrm>
            <a:off x="1351005" y="2293883"/>
            <a:ext cx="86662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876300" algn="just">
              <a:lnSpc>
                <a:spcPct val="100000"/>
              </a:lnSpc>
              <a:spcBef>
                <a:spcPts val="0"/>
              </a:spcBef>
            </a:pPr>
            <a:r>
              <a:rPr lang="ru-RU" dirty="0" smtClean="0">
                <a:cs typeface="Times New Roman" pitchFamily="18" charset="0"/>
              </a:rPr>
              <a:t>Проект находится на уровне TRL1, в настоящий момент не имеет практического применения и находится на стадии исследования и проработки идеи.  </a:t>
            </a:r>
          </a:p>
          <a:p>
            <a:pPr indent="876300" algn="just">
              <a:lnSpc>
                <a:spcPct val="100000"/>
              </a:lnSpc>
              <a:spcBef>
                <a:spcPts val="0"/>
              </a:spcBef>
            </a:pPr>
            <a:endParaRPr lang="ru-RU" dirty="0" smtClean="0">
              <a:cs typeface="Times New Roman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029730" y="3305087"/>
            <a:ext cx="6096000" cy="1754326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>
            <a:spAutoFit/>
          </a:bodyPr>
          <a:lstStyle/>
          <a:p>
            <a:pPr indent="876300" algn="just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dirty="0" smtClean="0">
                <a:ea typeface="MingLiU_HKSCS-ExtB" pitchFamily="18" charset="-120"/>
                <a:cs typeface="Times New Roman" pitchFamily="18" charset="0"/>
              </a:rPr>
              <a:t>Идея и концепция</a:t>
            </a:r>
          </a:p>
          <a:p>
            <a:pPr indent="876300" algn="just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dirty="0" smtClean="0">
                <a:ea typeface="MingLiU_HKSCS-ExtB" pitchFamily="18" charset="-120"/>
                <a:cs typeface="Times New Roman" pitchFamily="18" charset="0"/>
              </a:rPr>
              <a:t>Гипотеза</a:t>
            </a:r>
          </a:p>
          <a:p>
            <a:pPr indent="876300" algn="just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dirty="0" smtClean="0">
                <a:ea typeface="MingLiU_HKSCS-ExtB" pitchFamily="18" charset="-120"/>
                <a:cs typeface="Times New Roman" pitchFamily="18" charset="0"/>
              </a:rPr>
              <a:t>Определена целевая аудитория</a:t>
            </a:r>
          </a:p>
          <a:p>
            <a:pPr indent="876300" algn="just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dirty="0" smtClean="0">
                <a:ea typeface="MingLiU_HKSCS-ExtB" pitchFamily="18" charset="-120"/>
                <a:cs typeface="Times New Roman" pitchFamily="18" charset="0"/>
              </a:rPr>
              <a:t>Проведено проблемное интервью</a:t>
            </a:r>
          </a:p>
          <a:p>
            <a:pPr indent="876300" algn="just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ru-RU" dirty="0" smtClean="0">
              <a:ea typeface="MingLiU_HKSCS-ExtB" pitchFamily="18" charset="-120"/>
              <a:cs typeface="Times New Roman" pitchFamily="18" charset="0"/>
            </a:endParaRPr>
          </a:p>
          <a:p>
            <a:pPr indent="876300" algn="just">
              <a:lnSpc>
                <a:spcPct val="100000"/>
              </a:lnSpc>
              <a:spcBef>
                <a:spcPts val="0"/>
              </a:spcBef>
            </a:pPr>
            <a:r>
              <a:rPr lang="ru-RU" dirty="0" smtClean="0">
                <a:cs typeface="Times New Roman" pitchFamily="18" charset="0"/>
              </a:rPr>
              <a:t>  </a:t>
            </a:r>
          </a:p>
        </p:txBody>
      </p:sp>
      <p:pic>
        <p:nvPicPr>
          <p:cNvPr id="5124" name="Picture 4" descr="Виртуальная реальность – Бесплатные иконки: мультимеди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62288" y="3072714"/>
            <a:ext cx="2475469" cy="2475470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487821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148919" y="611805"/>
            <a:ext cx="37394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+mj-lt"/>
              </a:rPr>
              <a:t>Команда</a:t>
            </a:r>
            <a:r>
              <a:rPr lang="ru-RU" sz="4400" b="1" dirty="0">
                <a:solidFill>
                  <a:schemeClr val="tx2"/>
                </a:solidFill>
                <a:latin typeface="+mj-lt"/>
              </a:rPr>
              <a:t> 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  <p:pic>
        <p:nvPicPr>
          <p:cNvPr id="18" name="Рисунок 17" descr="1.jpg"/>
          <p:cNvPicPr>
            <a:picLocks noChangeAspect="1"/>
          </p:cNvPicPr>
          <p:nvPr/>
        </p:nvPicPr>
        <p:blipFill>
          <a:blip r:embed="rId5" cstate="print"/>
          <a:srcRect t="12454" b="12454"/>
          <a:stretch>
            <a:fillRect/>
          </a:stretch>
        </p:blipFill>
        <p:spPr>
          <a:xfrm>
            <a:off x="1898977" y="2382480"/>
            <a:ext cx="1719803" cy="17219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Прямоугольник 19"/>
          <p:cNvSpPr/>
          <p:nvPr/>
        </p:nvSpPr>
        <p:spPr>
          <a:xfrm>
            <a:off x="1301579" y="4079444"/>
            <a:ext cx="270201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Лидер</a:t>
            </a:r>
          </a:p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нова Яна Сергеевна</a:t>
            </a:r>
          </a:p>
          <a:p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664043" y="4695571"/>
            <a:ext cx="2059459" cy="138499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Компетенции: готовность взять всю ответственность на себя, целеустремленность, финансовая грамотность, опыт в обучении Акселераторе КИУ</a:t>
            </a:r>
            <a:endParaRPr lang="ru-RU" sz="1200" dirty="0"/>
          </a:p>
        </p:txBody>
      </p:sp>
      <p:pic>
        <p:nvPicPr>
          <p:cNvPr id="22" name="Рисунок 21" descr="2.jpg"/>
          <p:cNvPicPr>
            <a:picLocks noChangeAspect="1"/>
          </p:cNvPicPr>
          <p:nvPr/>
        </p:nvPicPr>
        <p:blipFill>
          <a:blip r:embed="rId6" cstate="print"/>
          <a:srcRect t="11917" b="11917"/>
          <a:stretch>
            <a:fillRect/>
          </a:stretch>
        </p:blipFill>
        <p:spPr>
          <a:xfrm>
            <a:off x="4952894" y="2381824"/>
            <a:ext cx="1680095" cy="16821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Прямоугольник 22"/>
          <p:cNvSpPr/>
          <p:nvPr/>
        </p:nvSpPr>
        <p:spPr>
          <a:xfrm>
            <a:off x="4366055" y="4168516"/>
            <a:ext cx="28008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Арсланова </a:t>
            </a:r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Наиля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Маратовна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819135" y="4680805"/>
            <a:ext cx="2018271" cy="1384995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Компетенции: опыт в обучении Акселераторе КИУ, сетевые навыки, умение работать в команде, финансовая грамотность</a:t>
            </a:r>
            <a:endParaRPr lang="ru-RU" sz="1400" dirty="0"/>
          </a:p>
        </p:txBody>
      </p:sp>
      <p:pic>
        <p:nvPicPr>
          <p:cNvPr id="26" name="Рисунок 25" descr="3.jpg"/>
          <p:cNvPicPr>
            <a:picLocks noChangeAspect="1"/>
          </p:cNvPicPr>
          <p:nvPr/>
        </p:nvPicPr>
        <p:blipFill>
          <a:blip r:embed="rId7" cstate="print"/>
          <a:srcRect t="12546" b="12546"/>
          <a:stretch>
            <a:fillRect/>
          </a:stretch>
        </p:blipFill>
        <p:spPr>
          <a:xfrm>
            <a:off x="8262552" y="2364343"/>
            <a:ext cx="1714830" cy="1712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" name="Прямоугольник 26"/>
          <p:cNvSpPr/>
          <p:nvPr/>
        </p:nvSpPr>
        <p:spPr>
          <a:xfrm>
            <a:off x="7652952" y="4201468"/>
            <a:ext cx="2907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Мирзаянова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Гульшат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Маратовна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056605" y="4646310"/>
            <a:ext cx="2075936" cy="1384995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Компетенции: опыт в обучении Акселераторе КИУ, сетевые навыки, установление приоритетов для проекта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024652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364880" y="992270"/>
            <a:ext cx="54714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+mj-lt"/>
              </a:rPr>
              <a:t>Планы развития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sp>
        <p:nvSpPr>
          <p:cNvPr id="12" name="TextBox 30">
            <a:extLst>
              <a:ext uri="{FF2B5EF4-FFF2-40B4-BE49-F238E27FC236}">
                <a16:creationId xmlns:a16="http://schemas.microsoft.com/office/drawing/2014/main" id="{42DE23CC-996E-46E8-81E4-DBF933CF5FD9}"/>
              </a:ext>
            </a:extLst>
          </p:cNvPr>
          <p:cNvSpPr txBox="1"/>
          <p:nvPr/>
        </p:nvSpPr>
        <p:spPr>
          <a:xfrm>
            <a:off x="929003" y="1848822"/>
            <a:ext cx="1812197" cy="523220"/>
          </a:xfrm>
          <a:prstGeom prst="rect">
            <a:avLst/>
          </a:prstGeom>
          <a:noFill/>
          <a:effectLst>
            <a:glow rad="101600">
              <a:schemeClr val="accent3">
                <a:lumMod val="60000"/>
                <a:lumOff val="40000"/>
                <a:alpha val="6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sng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Шаг 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7478" y="2281859"/>
            <a:ext cx="3251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Разработка MVP</a:t>
            </a:r>
            <a:endParaRPr lang="ru-RU" sz="2000" dirty="0"/>
          </a:p>
        </p:txBody>
      </p:sp>
      <p:sp>
        <p:nvSpPr>
          <p:cNvPr id="27" name="TextBox 30">
            <a:extLst>
              <a:ext uri="{FF2B5EF4-FFF2-40B4-BE49-F238E27FC236}">
                <a16:creationId xmlns:a16="http://schemas.microsoft.com/office/drawing/2014/main" id="{42DE23CC-996E-46E8-81E4-DBF933CF5FD9}"/>
              </a:ext>
            </a:extLst>
          </p:cNvPr>
          <p:cNvSpPr txBox="1"/>
          <p:nvPr/>
        </p:nvSpPr>
        <p:spPr>
          <a:xfrm>
            <a:off x="1996540" y="2731575"/>
            <a:ext cx="1812197" cy="52322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sng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Шаг 2</a:t>
            </a:r>
            <a:endParaRPr kumimoji="0" lang="ru-RU" sz="2800" b="1" i="0" u="sng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</p:txBody>
      </p:sp>
      <p:sp>
        <p:nvSpPr>
          <p:cNvPr id="29" name="TextBox 30">
            <a:extLst>
              <a:ext uri="{FF2B5EF4-FFF2-40B4-BE49-F238E27FC236}">
                <a16:creationId xmlns:a16="http://schemas.microsoft.com/office/drawing/2014/main" id="{42DE23CC-996E-46E8-81E4-DBF933CF5FD9}"/>
              </a:ext>
            </a:extLst>
          </p:cNvPr>
          <p:cNvSpPr txBox="1"/>
          <p:nvPr/>
        </p:nvSpPr>
        <p:spPr>
          <a:xfrm>
            <a:off x="4363893" y="4000208"/>
            <a:ext cx="1812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sng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Шаг 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5EE883F-E60A-478A-BE53-E019D56FBD81}"/>
              </a:ext>
            </a:extLst>
          </p:cNvPr>
          <p:cNvSpPr txBox="1"/>
          <p:nvPr/>
        </p:nvSpPr>
        <p:spPr>
          <a:xfrm>
            <a:off x="6872095" y="4238514"/>
            <a:ext cx="1812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sng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Шаг 4</a:t>
            </a: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7142202" y="4786182"/>
            <a:ext cx="27679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/>
              <a:t>Продвижение по выбранным каналам продаж и масштабирование проекта на федеральном уровне</a:t>
            </a:r>
            <a:endParaRPr lang="ru-RU" sz="1400" dirty="0" smtClean="0"/>
          </a:p>
        </p:txBody>
      </p:sp>
      <p:sp>
        <p:nvSpPr>
          <p:cNvPr id="34" name="Прямоугольник 33"/>
          <p:cNvSpPr/>
          <p:nvPr/>
        </p:nvSpPr>
        <p:spPr>
          <a:xfrm>
            <a:off x="2141838" y="3188214"/>
            <a:ext cx="24301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/>
              <a:t>Реализация первых продаж во время </a:t>
            </a:r>
            <a:r>
              <a:rPr lang="ru-RU" sz="1600" b="1" i="1" dirty="0" err="1" smtClean="0"/>
              <a:t>решенческих</a:t>
            </a:r>
            <a:r>
              <a:rPr lang="ru-RU" sz="1600" b="1" i="1" dirty="0" smtClean="0"/>
              <a:t> интервью</a:t>
            </a:r>
            <a:endParaRPr lang="ru-RU" sz="1600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4448433" y="4514505"/>
            <a:ext cx="21500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/>
              <a:t>Построение и непрерывное совершенствование воронки продаж</a:t>
            </a:r>
            <a:endParaRPr lang="ru-RU" sz="1400" dirty="0"/>
          </a:p>
        </p:txBody>
      </p:sp>
      <p:pic>
        <p:nvPicPr>
          <p:cNvPr id="3074" name="Picture 2" descr="Виртуальная реальность – Бесплатные иконки: пользователь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61391" y="1212120"/>
            <a:ext cx="2906798" cy="2906799"/>
          </a:xfrm>
          <a:prstGeom prst="rect">
            <a:avLst/>
          </a:prstGeom>
          <a:noFill/>
          <a:effectLst>
            <a:glow rad="101600">
              <a:srgbClr val="FF0000">
                <a:alpha val="60000"/>
              </a:srgbClr>
            </a:glow>
          </a:effectLst>
        </p:spPr>
      </p:pic>
      <p:pic>
        <p:nvPicPr>
          <p:cNvPr id="3076" name="Picture 4" descr="страница 3 | Vr Logo – Бесплатные векторные изображения и PSD для скачивания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2465" y="4854058"/>
            <a:ext cx="1496799" cy="14967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15165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2181022" y="949717"/>
            <a:ext cx="6753971" cy="3271696"/>
            <a:chOff x="2241579" y="556800"/>
            <a:chExt cx="6753971" cy="3271696"/>
          </a:xfrm>
        </p:grpSpPr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4109B135-4D83-446C-8819-6D3AA1ED9FFC}"/>
                </a:ext>
              </a:extLst>
            </p:cNvPr>
            <p:cNvGrpSpPr/>
            <p:nvPr/>
          </p:nvGrpSpPr>
          <p:grpSpPr>
            <a:xfrm>
              <a:off x="2241579" y="3206762"/>
              <a:ext cx="3554000" cy="621734"/>
              <a:chOff x="64134" y="2954236"/>
              <a:chExt cx="3554000" cy="621734"/>
            </a:xfrm>
          </p:grpSpPr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01ECCD53-82E7-41F8-B2DC-A017B6507105}"/>
                  </a:ext>
                </a:extLst>
              </p:cNvPr>
              <p:cNvSpPr/>
              <p:nvPr/>
            </p:nvSpPr>
            <p:spPr>
              <a:xfrm>
                <a:off x="486134" y="2954236"/>
                <a:ext cx="3132000" cy="621734"/>
              </a:xfrm>
              <a:prstGeom prst="rect">
                <a:avLst/>
              </a:prstGeom>
            </p:spPr>
            <p:txBody>
              <a:bodyPr wrap="none" lIns="0" rIns="0">
                <a:noAutofit/>
              </a:bodyPr>
              <a:lstStyle/>
              <a:p>
                <a:pPr defTabSz="278641">
                  <a:spcAft>
                    <a:spcPts val="400"/>
                  </a:spcAft>
                  <a:defRPr/>
                </a:pPr>
                <a:r>
                  <a:rPr lang="en-US" sz="1600" dirty="0" smtClean="0">
                    <a:solidFill>
                      <a:schemeClr val="tx2"/>
                    </a:solidFill>
                    <a:latin typeface="Bebas Neue Bold" pitchFamily="34" charset="-52"/>
                    <a:cs typeface="Gotham Pro Medium" panose="02000503040000020004" pitchFamily="2" charset="0"/>
                    <a:sym typeface="Helvetica Light"/>
                  </a:rPr>
                  <a:t>E-mail</a:t>
                </a:r>
                <a:endParaRPr lang="ru-RU" sz="1600" dirty="0" smtClean="0">
                  <a:solidFill>
                    <a:schemeClr val="tx2"/>
                  </a:solidFill>
                  <a:latin typeface="Bebas Neue Bold" pitchFamily="34" charset="-52"/>
                  <a:cs typeface="Gotham Pro Medium" panose="02000503040000020004" pitchFamily="2" charset="0"/>
                  <a:sym typeface="Helvetica Light"/>
                </a:endParaRPr>
              </a:p>
              <a:p>
                <a:pPr defTabSz="278641">
                  <a:spcAft>
                    <a:spcPts val="400"/>
                  </a:spcAft>
                  <a:defRPr/>
                </a:pPr>
                <a:r>
                  <a:rPr lang="en-US" sz="1600" noProof="0" dirty="0" err="1" smtClean="0">
                    <a:solidFill>
                      <a:schemeClr val="tx2"/>
                    </a:solidFill>
                    <a:latin typeface="Bebas Neue Bold" pitchFamily="34" charset="-52"/>
                    <a:cs typeface="Gotham Pro Medium" panose="02000503040000020004" pitchFamily="2" charset="0"/>
                    <a:sym typeface="Helvetica Light"/>
                  </a:rPr>
                  <a:t>yan.kuzminih</a:t>
                </a:r>
                <a:r>
                  <a:rPr lang="en-US" sz="1600" dirty="0" smtClean="0">
                    <a:solidFill>
                      <a:schemeClr val="tx2"/>
                    </a:solidFill>
                    <a:latin typeface="Bebas Neue Bold" pitchFamily="34" charset="-52"/>
                    <a:cs typeface="Gotham Pro Medium" panose="02000503040000020004" pitchFamily="2" charset="0"/>
                    <a:sym typeface="Helvetica Light"/>
                  </a:rPr>
                  <a:t>@</a:t>
                </a:r>
                <a:r>
                  <a:rPr lang="en-US" sz="1600" dirty="0" err="1" smtClean="0">
                    <a:solidFill>
                      <a:schemeClr val="tx2"/>
                    </a:solidFill>
                    <a:latin typeface="Bebas Neue Bold" pitchFamily="34" charset="-52"/>
                    <a:cs typeface="Gotham Pro Medium" panose="02000503040000020004" pitchFamily="2" charset="0"/>
                    <a:sym typeface="Helvetica Light"/>
                  </a:rPr>
                  <a:t>yandex.ru</a:t>
                </a:r>
                <a:endParaRPr kumimoji="0" lang="ru-RU" sz="140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Bebas Neue Bold" pitchFamily="34" charset="-52"/>
                  <a:cs typeface="Gotham Pro Medium" panose="02000503040000020004" pitchFamily="2" charset="0"/>
                  <a:sym typeface="Helvetica Light"/>
                </a:endParaRPr>
              </a:p>
            </p:txBody>
          </p:sp>
          <p:sp>
            <p:nvSpPr>
              <p:cNvPr id="11" name="Полилиния 10">
                <a:extLst>
                  <a:ext uri="{FF2B5EF4-FFF2-40B4-BE49-F238E27FC236}">
                    <a16:creationId xmlns:a16="http://schemas.microsoft.com/office/drawing/2014/main" id="{A13D9E82-0438-4B86-B561-000851E5E106}"/>
                  </a:ext>
                </a:extLst>
              </p:cNvPr>
              <p:cNvSpPr/>
              <p:nvPr/>
            </p:nvSpPr>
            <p:spPr>
              <a:xfrm>
                <a:off x="64134" y="3149296"/>
                <a:ext cx="138310" cy="147233"/>
              </a:xfrm>
              <a:custGeom>
                <a:avLst/>
                <a:gdLst>
                  <a:gd name="connsiteX0" fmla="*/ 155701 w 292351"/>
                  <a:gd name="connsiteY0" fmla="*/ 311534 h 311212"/>
                  <a:gd name="connsiteX1" fmla="*/ 246094 w 292351"/>
                  <a:gd name="connsiteY1" fmla="*/ 282657 h 311212"/>
                  <a:gd name="connsiteX2" fmla="*/ 249432 w 292351"/>
                  <a:gd name="connsiteY2" fmla="*/ 262937 h 311212"/>
                  <a:gd name="connsiteX3" fmla="*/ 229713 w 292351"/>
                  <a:gd name="connsiteY3" fmla="*/ 259599 h 311212"/>
                  <a:gd name="connsiteX4" fmla="*/ 155691 w 292351"/>
                  <a:gd name="connsiteY4" fmla="*/ 283241 h 311212"/>
                  <a:gd name="connsiteX5" fmla="*/ 28311 w 292351"/>
                  <a:gd name="connsiteY5" fmla="*/ 155795 h 311212"/>
                  <a:gd name="connsiteX6" fmla="*/ 155691 w 292351"/>
                  <a:gd name="connsiteY6" fmla="*/ 28292 h 311212"/>
                  <a:gd name="connsiteX7" fmla="*/ 269878 w 292351"/>
                  <a:gd name="connsiteY7" fmla="*/ 98730 h 311212"/>
                  <a:gd name="connsiteX8" fmla="*/ 269878 w 292351"/>
                  <a:gd name="connsiteY8" fmla="*/ 175458 h 311212"/>
                  <a:gd name="connsiteX9" fmla="*/ 246745 w 292351"/>
                  <a:gd name="connsiteY9" fmla="*/ 198526 h 311212"/>
                  <a:gd name="connsiteX10" fmla="*/ 222281 w 292351"/>
                  <a:gd name="connsiteY10" fmla="*/ 174741 h 311212"/>
                  <a:gd name="connsiteX11" fmla="*/ 224903 w 292351"/>
                  <a:gd name="connsiteY11" fmla="*/ 155786 h 311212"/>
                  <a:gd name="connsiteX12" fmla="*/ 152994 w 292351"/>
                  <a:gd name="connsiteY12" fmla="*/ 83943 h 311212"/>
                  <a:gd name="connsiteX13" fmla="*/ 81085 w 292351"/>
                  <a:gd name="connsiteY13" fmla="*/ 155786 h 311212"/>
                  <a:gd name="connsiteX14" fmla="*/ 152994 w 292351"/>
                  <a:gd name="connsiteY14" fmla="*/ 227629 h 311212"/>
                  <a:gd name="connsiteX15" fmla="*/ 205033 w 292351"/>
                  <a:gd name="connsiteY15" fmla="*/ 205221 h 311212"/>
                  <a:gd name="connsiteX16" fmla="*/ 246735 w 292351"/>
                  <a:gd name="connsiteY16" fmla="*/ 226818 h 311212"/>
                  <a:gd name="connsiteX17" fmla="*/ 298161 w 292351"/>
                  <a:gd name="connsiteY17" fmla="*/ 175458 h 311212"/>
                  <a:gd name="connsiteX18" fmla="*/ 298161 w 292351"/>
                  <a:gd name="connsiteY18" fmla="*/ 95429 h 311212"/>
                  <a:gd name="connsiteX19" fmla="*/ 298142 w 292351"/>
                  <a:gd name="connsiteY19" fmla="*/ 95231 h 311212"/>
                  <a:gd name="connsiteX20" fmla="*/ 298019 w 292351"/>
                  <a:gd name="connsiteY20" fmla="*/ 93986 h 311212"/>
                  <a:gd name="connsiteX21" fmla="*/ 297821 w 292351"/>
                  <a:gd name="connsiteY21" fmla="*/ 92411 h 311212"/>
                  <a:gd name="connsiteX22" fmla="*/ 297604 w 292351"/>
                  <a:gd name="connsiteY22" fmla="*/ 91723 h 311212"/>
                  <a:gd name="connsiteX23" fmla="*/ 296935 w 292351"/>
                  <a:gd name="connsiteY23" fmla="*/ 89714 h 311212"/>
                  <a:gd name="connsiteX24" fmla="*/ 296897 w 292351"/>
                  <a:gd name="connsiteY24" fmla="*/ 89610 h 311212"/>
                  <a:gd name="connsiteX25" fmla="*/ 155672 w 292351"/>
                  <a:gd name="connsiteY25" fmla="*/ 0 h 311212"/>
                  <a:gd name="connsiteX26" fmla="*/ 0 w 292351"/>
                  <a:gd name="connsiteY26" fmla="*/ 155795 h 311212"/>
                  <a:gd name="connsiteX27" fmla="*/ 155701 w 292351"/>
                  <a:gd name="connsiteY27" fmla="*/ 311534 h 311212"/>
                  <a:gd name="connsiteX28" fmla="*/ 153013 w 292351"/>
                  <a:gd name="connsiteY28" fmla="*/ 199346 h 311212"/>
                  <a:gd name="connsiteX29" fmla="*/ 109396 w 292351"/>
                  <a:gd name="connsiteY29" fmla="*/ 155795 h 311212"/>
                  <a:gd name="connsiteX30" fmla="*/ 153013 w 292351"/>
                  <a:gd name="connsiteY30" fmla="*/ 112244 h 311212"/>
                  <a:gd name="connsiteX31" fmla="*/ 196630 w 292351"/>
                  <a:gd name="connsiteY31" fmla="*/ 155795 h 311212"/>
                  <a:gd name="connsiteX32" fmla="*/ 153013 w 292351"/>
                  <a:gd name="connsiteY32" fmla="*/ 199346 h 311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92351" h="311212">
                    <a:moveTo>
                      <a:pt x="155701" y="311534"/>
                    </a:moveTo>
                    <a:cubicBezTo>
                      <a:pt x="188246" y="311534"/>
                      <a:pt x="219509" y="301546"/>
                      <a:pt x="246094" y="282657"/>
                    </a:cubicBezTo>
                    <a:cubicBezTo>
                      <a:pt x="252469" y="278139"/>
                      <a:pt x="253969" y="269303"/>
                      <a:pt x="249432" y="262937"/>
                    </a:cubicBezTo>
                    <a:cubicBezTo>
                      <a:pt x="244915" y="256553"/>
                      <a:pt x="236050" y="255063"/>
                      <a:pt x="229713" y="259599"/>
                    </a:cubicBezTo>
                    <a:cubicBezTo>
                      <a:pt x="207928" y="275065"/>
                      <a:pt x="182342" y="283241"/>
                      <a:pt x="155691" y="283241"/>
                    </a:cubicBezTo>
                    <a:cubicBezTo>
                      <a:pt x="85452" y="283241"/>
                      <a:pt x="28311" y="226073"/>
                      <a:pt x="28311" y="155795"/>
                    </a:cubicBezTo>
                    <a:cubicBezTo>
                      <a:pt x="28311" y="85489"/>
                      <a:pt x="85452" y="28292"/>
                      <a:pt x="155691" y="28292"/>
                    </a:cubicBezTo>
                    <a:cubicBezTo>
                      <a:pt x="207136" y="28292"/>
                      <a:pt x="248565" y="53953"/>
                      <a:pt x="269878" y="98730"/>
                    </a:cubicBezTo>
                    <a:lnTo>
                      <a:pt x="269878" y="175458"/>
                    </a:lnTo>
                    <a:cubicBezTo>
                      <a:pt x="269878" y="188180"/>
                      <a:pt x="259495" y="198526"/>
                      <a:pt x="246745" y="198526"/>
                    </a:cubicBezTo>
                    <a:cubicBezTo>
                      <a:pt x="234617" y="198526"/>
                      <a:pt x="223253" y="187180"/>
                      <a:pt x="222281" y="174741"/>
                    </a:cubicBezTo>
                    <a:cubicBezTo>
                      <a:pt x="223941" y="168696"/>
                      <a:pt x="224903" y="162359"/>
                      <a:pt x="224903" y="155786"/>
                    </a:cubicBezTo>
                    <a:cubicBezTo>
                      <a:pt x="224903" y="116177"/>
                      <a:pt x="192641" y="83943"/>
                      <a:pt x="152994" y="83943"/>
                    </a:cubicBezTo>
                    <a:cubicBezTo>
                      <a:pt x="113338" y="83943"/>
                      <a:pt x="81085" y="116167"/>
                      <a:pt x="81085" y="155786"/>
                    </a:cubicBezTo>
                    <a:cubicBezTo>
                      <a:pt x="81085" y="195404"/>
                      <a:pt x="113338" y="227629"/>
                      <a:pt x="152994" y="227629"/>
                    </a:cubicBezTo>
                    <a:cubicBezTo>
                      <a:pt x="173468" y="227629"/>
                      <a:pt x="191924" y="218990"/>
                      <a:pt x="205033" y="205221"/>
                    </a:cubicBezTo>
                    <a:cubicBezTo>
                      <a:pt x="214897" y="218141"/>
                      <a:pt x="230203" y="226818"/>
                      <a:pt x="246735" y="226818"/>
                    </a:cubicBezTo>
                    <a:cubicBezTo>
                      <a:pt x="275093" y="226818"/>
                      <a:pt x="298161" y="203778"/>
                      <a:pt x="298161" y="175458"/>
                    </a:cubicBezTo>
                    <a:lnTo>
                      <a:pt x="298161" y="95429"/>
                    </a:lnTo>
                    <a:cubicBezTo>
                      <a:pt x="298161" y="95363"/>
                      <a:pt x="298142" y="95297"/>
                      <a:pt x="298142" y="95231"/>
                    </a:cubicBezTo>
                    <a:cubicBezTo>
                      <a:pt x="298133" y="94816"/>
                      <a:pt x="298057" y="94401"/>
                      <a:pt x="298019" y="93986"/>
                    </a:cubicBezTo>
                    <a:cubicBezTo>
                      <a:pt x="297963" y="93458"/>
                      <a:pt x="297934" y="92921"/>
                      <a:pt x="297821" y="92411"/>
                    </a:cubicBezTo>
                    <a:cubicBezTo>
                      <a:pt x="297774" y="92176"/>
                      <a:pt x="297670" y="91949"/>
                      <a:pt x="297604" y="91723"/>
                    </a:cubicBezTo>
                    <a:cubicBezTo>
                      <a:pt x="297416" y="91034"/>
                      <a:pt x="297218" y="90355"/>
                      <a:pt x="296935" y="89714"/>
                    </a:cubicBezTo>
                    <a:cubicBezTo>
                      <a:pt x="296916" y="89686"/>
                      <a:pt x="296916" y="89648"/>
                      <a:pt x="296897" y="89610"/>
                    </a:cubicBezTo>
                    <a:cubicBezTo>
                      <a:pt x="271547" y="33498"/>
                      <a:pt x="218764" y="0"/>
                      <a:pt x="155672" y="0"/>
                    </a:cubicBezTo>
                    <a:cubicBezTo>
                      <a:pt x="69834" y="0"/>
                      <a:pt x="0" y="69891"/>
                      <a:pt x="0" y="155795"/>
                    </a:cubicBezTo>
                    <a:cubicBezTo>
                      <a:pt x="28" y="241671"/>
                      <a:pt x="69863" y="311534"/>
                      <a:pt x="155701" y="311534"/>
                    </a:cubicBezTo>
                    <a:close/>
                    <a:moveTo>
                      <a:pt x="153013" y="199346"/>
                    </a:moveTo>
                    <a:cubicBezTo>
                      <a:pt x="128965" y="199346"/>
                      <a:pt x="109396" y="179806"/>
                      <a:pt x="109396" y="155795"/>
                    </a:cubicBezTo>
                    <a:cubicBezTo>
                      <a:pt x="109396" y="131785"/>
                      <a:pt x="128965" y="112244"/>
                      <a:pt x="153013" y="112244"/>
                    </a:cubicBezTo>
                    <a:cubicBezTo>
                      <a:pt x="177061" y="112244"/>
                      <a:pt x="196630" y="131775"/>
                      <a:pt x="196630" y="155795"/>
                    </a:cubicBezTo>
                    <a:cubicBezTo>
                      <a:pt x="196630" y="179815"/>
                      <a:pt x="177061" y="199346"/>
                      <a:pt x="153013" y="199346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94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tx2"/>
                  </a:solidFill>
                  <a:latin typeface="Bebas Neue Bold" pitchFamily="34" charset="-52"/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2538831" y="1857533"/>
              <a:ext cx="64567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sz="2800" b="1" dirty="0">
                <a:solidFill>
                  <a:schemeClr val="tx2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19053" y="556800"/>
              <a:ext cx="289818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b="1" dirty="0">
                  <a:latin typeface="+mj-lt"/>
                </a:rPr>
                <a:t>КОНТАКТЫ</a:t>
              </a:r>
            </a:p>
          </p:txBody>
        </p:sp>
      </p:grp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  <p:pic>
        <p:nvPicPr>
          <p:cNvPr id="2052" name="Picture 4" descr="Символ @: почему собака, кто придумал и почему появился в e-mail?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0943" y="3534033"/>
            <a:ext cx="1482787" cy="845589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1229901" y="2767912"/>
            <a:ext cx="60111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Лидер: Семёнова Яна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831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5268" y="2599508"/>
            <a:ext cx="7145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/>
              <a:t>Спасибо за внимание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758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649</Words>
  <Application>Microsoft Office PowerPoint</Application>
  <PresentationFormat>Широкоэкранный</PresentationFormat>
  <Paragraphs>76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6" baseType="lpstr">
      <vt:lpstr>MingLiU_HKSCS-ExtB</vt:lpstr>
      <vt:lpstr>Arial</vt:lpstr>
      <vt:lpstr>Bebas Neue Bold</vt:lpstr>
      <vt:lpstr>Calibri</vt:lpstr>
      <vt:lpstr>Calibri Light</vt:lpstr>
      <vt:lpstr>Courier New</vt:lpstr>
      <vt:lpstr>Gabriola</vt:lpstr>
      <vt:lpstr>Geometria</vt:lpstr>
      <vt:lpstr>Gotham Pro Medium</vt:lpstr>
      <vt:lpstr>Helvetica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BigMouse</dc:creator>
  <cp:lastModifiedBy>USER</cp:lastModifiedBy>
  <cp:revision>63</cp:revision>
  <dcterms:created xsi:type="dcterms:W3CDTF">2023-11-12T19:44:06Z</dcterms:created>
  <dcterms:modified xsi:type="dcterms:W3CDTF">2024-01-11T18:11:57Z</dcterms:modified>
</cp:coreProperties>
</file>