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7" r:id="rId7"/>
    <p:sldId id="262" r:id="rId8"/>
    <p:sldId id="261" r:id="rId9"/>
    <p:sldId id="263" r:id="rId10"/>
    <p:sldId id="264" r:id="rId11"/>
    <p:sldId id="266" r:id="rId12"/>
    <p:sldId id="26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102"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130838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217700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2347117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D68B2C3-984B-4F99-B3E1-4674BD49AC29}" type="datetimeFigureOut">
              <a:rPr lang="ru-RU" smtClean="0"/>
              <a:t>28.10.2023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4211438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D68B2C3-984B-4F99-B3E1-4674BD49AC29}" type="datetimeFigureOut">
              <a:rPr lang="ru-RU" smtClean="0"/>
              <a:t>28.10.2023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398683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D68B2C3-984B-4F99-B3E1-4674BD49AC29}" type="datetimeFigureOut">
              <a:rPr lang="ru-RU" smtClean="0"/>
              <a:t>28.10.2023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1559498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68B2C3-984B-4F99-B3E1-4674BD49AC29}" type="datetimeFigureOut">
              <a:rPr lang="ru-RU" smtClean="0"/>
              <a:t>28.10.2023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3579626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D68B2C3-984B-4F99-B3E1-4674BD49AC29}" type="datetimeFigureOut">
              <a:rPr lang="ru-RU" smtClean="0"/>
              <a:t>28.10.2023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403030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D68B2C3-984B-4F99-B3E1-4674BD49AC29}" type="datetimeFigureOut">
              <a:rPr lang="ru-RU" smtClean="0"/>
              <a:t>28.10.2023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138758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1792149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8D952E-9C0C-4DA4-B2CF-E046DE04887A}" type="slidenum">
              <a:rPr lang="ru-RU" smtClean="0"/>
              <a:t>‹#›</a:t>
            </a:fld>
            <a:endParaRPr lang="ru-RU"/>
          </a:p>
        </p:txBody>
      </p:sp>
    </p:spTree>
    <p:extLst>
      <p:ext uri="{BB962C8B-B14F-4D97-AF65-F5344CB8AC3E}">
        <p14:creationId xmlns:p14="http://schemas.microsoft.com/office/powerpoint/2010/main" val="94946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68B2C3-984B-4F99-B3E1-4674BD49AC29}" type="datetimeFigureOut">
              <a:rPr lang="ru-RU" smtClean="0"/>
              <a:t>28.10.2023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D952E-9C0C-4DA4-B2CF-E046DE04887A}" type="slidenum">
              <a:rPr lang="ru-RU" smtClean="0"/>
              <a:t>‹#›</a:t>
            </a:fld>
            <a:endParaRPr lang="ru-RU"/>
          </a:p>
        </p:txBody>
      </p:sp>
    </p:spTree>
    <p:extLst>
      <p:ext uri="{BB962C8B-B14F-4D97-AF65-F5344CB8AC3E}">
        <p14:creationId xmlns:p14="http://schemas.microsoft.com/office/powerpoint/2010/main" val="364835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hyperlink" Target="mailto:5sazhne5@gmail.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600" dirty="0" smtClean="0"/>
              <a:t>Разработка стоматологического инструмента для подготовки и фиксации ортопедических керамических конструкций с учетом адгезивного протокола.</a:t>
            </a:r>
            <a:endParaRPr lang="ru-RU" sz="3600" dirty="0"/>
          </a:p>
        </p:txBody>
      </p:sp>
      <p:sp>
        <p:nvSpPr>
          <p:cNvPr id="3" name="Подзаголовок 2"/>
          <p:cNvSpPr>
            <a:spLocks noGrp="1"/>
          </p:cNvSpPr>
          <p:nvPr>
            <p:ph type="subTitle" idx="1"/>
          </p:nvPr>
        </p:nvSpPr>
        <p:spPr/>
        <p:txBody>
          <a:bodyPr>
            <a:normAutofit fontScale="92500" lnSpcReduction="10000"/>
          </a:bodyPr>
          <a:lstStyle/>
          <a:p>
            <a:r>
              <a:rPr lang="ru-RU" b="1" dirty="0" smtClean="0"/>
              <a:t>Заявитель</a:t>
            </a:r>
            <a:r>
              <a:rPr lang="ru-RU" dirty="0" smtClean="0"/>
              <a:t>: Сажнева Екатерина Демьяновна,</a:t>
            </a:r>
          </a:p>
          <a:p>
            <a:r>
              <a:rPr lang="ru-RU" dirty="0" smtClean="0"/>
              <a:t>студентка ПГУ ФС группы 20ЛС2</a:t>
            </a:r>
          </a:p>
          <a:p>
            <a:r>
              <a:rPr lang="ru-RU" b="1" dirty="0" smtClean="0"/>
              <a:t>Научный руководитель</a:t>
            </a:r>
            <a:r>
              <a:rPr lang="ru-RU" dirty="0" smtClean="0"/>
              <a:t>: Костригина Екатерина Дмитриевна,</a:t>
            </a:r>
          </a:p>
          <a:p>
            <a:r>
              <a:rPr lang="ru-RU" dirty="0" smtClean="0"/>
              <a:t>старший преподаватель кафедры «Челюстно-лицевой хирургии» ПГУ</a:t>
            </a:r>
          </a:p>
          <a:p>
            <a:endParaRPr lang="ru-RU" dirty="0"/>
          </a:p>
        </p:txBody>
      </p:sp>
      <p:sp>
        <p:nvSpPr>
          <p:cNvPr id="4" name="TextBox 3"/>
          <p:cNvSpPr txBox="1"/>
          <p:nvPr/>
        </p:nvSpPr>
        <p:spPr>
          <a:xfrm>
            <a:off x="5366473" y="5870448"/>
            <a:ext cx="1459054" cy="369332"/>
          </a:xfrm>
          <a:prstGeom prst="rect">
            <a:avLst/>
          </a:prstGeom>
          <a:noFill/>
        </p:spPr>
        <p:txBody>
          <a:bodyPr wrap="none" rtlCol="0">
            <a:spAutoFit/>
          </a:bodyPr>
          <a:lstStyle/>
          <a:p>
            <a:r>
              <a:rPr lang="ru-RU" dirty="0" smtClean="0"/>
              <a:t>УМНИК-2022</a:t>
            </a:r>
          </a:p>
        </p:txBody>
      </p:sp>
      <p:pic>
        <p:nvPicPr>
          <p:cNvPr id="5" name="Рисунок 4"/>
          <p:cNvPicPr>
            <a:picLocks noChangeAspect="1"/>
          </p:cNvPicPr>
          <p:nvPr/>
        </p:nvPicPr>
        <p:blipFill>
          <a:blip r:embed="rId2"/>
          <a:stretch>
            <a:fillRect/>
          </a:stretch>
        </p:blipFill>
        <p:spPr>
          <a:xfrm>
            <a:off x="4405076" y="234933"/>
            <a:ext cx="3381847" cy="1162212"/>
          </a:xfrm>
          <a:prstGeom prst="rect">
            <a:avLst/>
          </a:prstGeom>
        </p:spPr>
      </p:pic>
    </p:spTree>
    <p:extLst>
      <p:ext uri="{BB962C8B-B14F-4D97-AF65-F5344CB8AC3E}">
        <p14:creationId xmlns:p14="http://schemas.microsoft.com/office/powerpoint/2010/main" val="3268433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91531"/>
            <a:ext cx="10515600" cy="1325563"/>
          </a:xfrm>
        </p:spPr>
        <p:txBody>
          <a:bodyPr/>
          <a:lstStyle/>
          <a:p>
            <a:pPr algn="ctr"/>
            <a:r>
              <a:rPr lang="ru-RU" dirty="0" smtClean="0"/>
              <a:t>Актуальность проблемы</a:t>
            </a:r>
            <a:endParaRPr lang="ru-RU" dirty="0"/>
          </a:p>
        </p:txBody>
      </p:sp>
      <p:sp>
        <p:nvSpPr>
          <p:cNvPr id="3" name="Объект 2"/>
          <p:cNvSpPr>
            <a:spLocks noGrp="1"/>
          </p:cNvSpPr>
          <p:nvPr>
            <p:ph idx="1"/>
          </p:nvPr>
        </p:nvSpPr>
        <p:spPr>
          <a:xfrm>
            <a:off x="838200" y="1133189"/>
            <a:ext cx="10515600" cy="4351338"/>
          </a:xfrm>
        </p:spPr>
        <p:txBody>
          <a:bodyPr>
            <a:normAutofit/>
          </a:bodyPr>
          <a:lstStyle/>
          <a:p>
            <a:r>
              <a:rPr lang="ru-RU" sz="2400" dirty="0"/>
              <a:t>К</a:t>
            </a:r>
            <a:r>
              <a:rPr lang="ru-RU" sz="2400" dirty="0" smtClean="0"/>
              <a:t>ерамические конструкции (</a:t>
            </a:r>
            <a:r>
              <a:rPr lang="ru-RU" sz="2400" dirty="0" err="1" smtClean="0"/>
              <a:t>виниры</a:t>
            </a:r>
            <a:r>
              <a:rPr lang="ru-RU" sz="2400" dirty="0" smtClean="0"/>
              <a:t> и коронки e-</a:t>
            </a:r>
            <a:r>
              <a:rPr lang="ru-RU" sz="2400" dirty="0" err="1" smtClean="0"/>
              <a:t>max</a:t>
            </a:r>
            <a:r>
              <a:rPr lang="ru-RU" sz="2400" dirty="0" smtClean="0"/>
              <a:t>) имеют маленькие размеры, и врачу требуется прилагать большие усилия, чтобы удержать их в руках во время примерки и подготовки к фиксации, его анализаторные системы находятся в длительном напряжении. При выпадении коронки из рук стоматолога, они теряют эстетические и функциональные качества. </a:t>
            </a:r>
            <a:endParaRPr lang="ru-RU" sz="2400" dirty="0"/>
          </a:p>
        </p:txBody>
      </p:sp>
      <p:pic>
        <p:nvPicPr>
          <p:cNvPr id="4" name="Рисунок 3"/>
          <p:cNvPicPr>
            <a:picLocks noChangeAspect="1"/>
          </p:cNvPicPr>
          <p:nvPr/>
        </p:nvPicPr>
        <p:blipFill>
          <a:blip r:embed="rId2"/>
          <a:stretch>
            <a:fillRect/>
          </a:stretch>
        </p:blipFill>
        <p:spPr>
          <a:xfrm>
            <a:off x="1776318" y="3246118"/>
            <a:ext cx="4319682" cy="2951783"/>
          </a:xfrm>
          <a:prstGeom prst="rect">
            <a:avLst/>
          </a:prstGeom>
        </p:spPr>
      </p:pic>
      <p:pic>
        <p:nvPicPr>
          <p:cNvPr id="1026" name="Picture 2" descr="https://www.kleo.ru/img/articles/viniry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8907" y="2990354"/>
            <a:ext cx="3496062" cy="346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216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un9-87.userapi.com/impg/TozE7xXqIUaFJKsORO7ld7RjkwTu3Nc7l1490A/b9z_PIwHniU.jpg?size=1700x1236&amp;quality=95&amp;sign=fe8e6db8d8196621d7a8adf21c85624a&amp;type=album"/>
          <p:cNvPicPr>
            <a:picLocks noChangeAspect="1" noChangeArrowheads="1"/>
          </p:cNvPicPr>
          <p:nvPr/>
        </p:nvPicPr>
        <p:blipFill rotWithShape="1">
          <a:blip r:embed="rId2">
            <a:extLst>
              <a:ext uri="{28A0092B-C50C-407E-A947-70E740481C1C}">
                <a14:useLocalDpi xmlns:a14="http://schemas.microsoft.com/office/drawing/2010/main" val="0"/>
              </a:ext>
            </a:extLst>
          </a:blip>
          <a:srcRect t="1379"/>
          <a:stretch/>
        </p:blipFill>
        <p:spPr bwMode="auto">
          <a:xfrm>
            <a:off x="4224528" y="1230062"/>
            <a:ext cx="7534656" cy="540261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838200" y="5358"/>
            <a:ext cx="10515600" cy="1325563"/>
          </a:xfrm>
        </p:spPr>
        <p:txBody>
          <a:bodyPr/>
          <a:lstStyle/>
          <a:p>
            <a:pPr algn="ctr"/>
            <a:r>
              <a:rPr lang="ru-RU" dirty="0" smtClean="0"/>
              <a:t>Предлагаемое решение</a:t>
            </a:r>
            <a:endParaRPr lang="ru-RU" dirty="0"/>
          </a:p>
        </p:txBody>
      </p:sp>
      <p:sp>
        <p:nvSpPr>
          <p:cNvPr id="3" name="Объект 2"/>
          <p:cNvSpPr>
            <a:spLocks noGrp="1"/>
          </p:cNvSpPr>
          <p:nvPr>
            <p:ph idx="1"/>
          </p:nvPr>
        </p:nvSpPr>
        <p:spPr>
          <a:xfrm>
            <a:off x="838200" y="1507808"/>
            <a:ext cx="3294888" cy="4351338"/>
          </a:xfrm>
        </p:spPr>
        <p:txBody>
          <a:bodyPr>
            <a:normAutofit fontScale="92500" lnSpcReduction="10000"/>
          </a:bodyPr>
          <a:lstStyle/>
          <a:p>
            <a:r>
              <a:rPr lang="ru-RU" dirty="0"/>
              <a:t>Н</a:t>
            </a:r>
            <a:r>
              <a:rPr lang="ru-RU" dirty="0" smtClean="0"/>
              <a:t>еобходимо создать инструмент, который поможет избегать ошибок при подготовке и фиксации керамических конструкций, а также уменьшит время стоматологического приема.</a:t>
            </a:r>
            <a:endParaRPr lang="ru-RU" dirty="0"/>
          </a:p>
        </p:txBody>
      </p:sp>
    </p:spTree>
    <p:extLst>
      <p:ext uri="{BB962C8B-B14F-4D97-AF65-F5344CB8AC3E}">
        <p14:creationId xmlns:p14="http://schemas.microsoft.com/office/powerpoint/2010/main" val="1388627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286"/>
            <a:ext cx="10515600" cy="1325563"/>
          </a:xfrm>
        </p:spPr>
        <p:txBody>
          <a:bodyPr/>
          <a:lstStyle/>
          <a:p>
            <a:pPr algn="ctr"/>
            <a:r>
              <a:rPr lang="ru-RU" dirty="0" smtClean="0"/>
              <a:t>Обоснование научной новизны проекта</a:t>
            </a:r>
            <a:endParaRPr lang="ru-RU" dirty="0"/>
          </a:p>
        </p:txBody>
      </p:sp>
      <p:sp>
        <p:nvSpPr>
          <p:cNvPr id="3" name="Объект 2"/>
          <p:cNvSpPr>
            <a:spLocks noGrp="1"/>
          </p:cNvSpPr>
          <p:nvPr>
            <p:ph idx="1"/>
          </p:nvPr>
        </p:nvSpPr>
        <p:spPr>
          <a:xfrm>
            <a:off x="838200" y="1112392"/>
            <a:ext cx="5562600" cy="5535296"/>
          </a:xfrm>
        </p:spPr>
        <p:txBody>
          <a:bodyPr>
            <a:normAutofit/>
          </a:bodyPr>
          <a:lstStyle/>
          <a:p>
            <a:r>
              <a:rPr lang="ru-RU" dirty="0" smtClean="0"/>
              <a:t>С целью обоснования необходимости проведения НИР, был проведет опрос практикующих стоматологов. При обработке и обобщении статистических данных выявлено, что 89% сталкиваются с указанной проблемой и им необходима разработка инструмента. Однако 96% опрошенных были бы не против облегчить свою работу использованием данного продукта.</a:t>
            </a:r>
            <a:endParaRPr lang="ru-RU" dirty="0"/>
          </a:p>
        </p:txBody>
      </p:sp>
      <p:pic>
        <p:nvPicPr>
          <p:cNvPr id="4098" name="Picture 2" descr="https://xn----7sbylaiefcdd5an3p.xn--p1ai/images/005/638/336/5638336/1098xnoinc/IPS-emax-Pres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4537" y="3641627"/>
            <a:ext cx="4617720" cy="307006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temperaturka.com/wp-content/uploads/e/d/7/ed7268ed088320d41e1a3405a9011ba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4537" y="960705"/>
            <a:ext cx="4617720" cy="2597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962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18237"/>
            <a:ext cx="10515600" cy="1325563"/>
          </a:xfrm>
        </p:spPr>
        <p:txBody>
          <a:bodyPr/>
          <a:lstStyle/>
          <a:p>
            <a:pPr algn="ctr"/>
            <a:r>
              <a:rPr lang="ru-RU" dirty="0" smtClean="0"/>
              <a:t>Техническая значимость </a:t>
            </a:r>
            <a:endParaRPr lang="ru-RU" dirty="0"/>
          </a:p>
        </p:txBody>
      </p:sp>
      <p:sp>
        <p:nvSpPr>
          <p:cNvPr id="3" name="Объект 2"/>
          <p:cNvSpPr>
            <a:spLocks noGrp="1"/>
          </p:cNvSpPr>
          <p:nvPr>
            <p:ph idx="1"/>
          </p:nvPr>
        </p:nvSpPr>
        <p:spPr>
          <a:xfrm>
            <a:off x="838200" y="1295273"/>
            <a:ext cx="10515600" cy="4351338"/>
          </a:xfrm>
        </p:spPr>
        <p:txBody>
          <a:bodyPr/>
          <a:lstStyle/>
          <a:p>
            <a:r>
              <a:rPr lang="ru-RU" dirty="0" smtClean="0"/>
              <a:t>Рабочая часть инструмента построена таким образом, чтобы безопасно зафиксировать </a:t>
            </a:r>
            <a:r>
              <a:rPr lang="ru-RU" dirty="0" err="1" smtClean="0"/>
              <a:t>винир</a:t>
            </a:r>
            <a:r>
              <a:rPr lang="ru-RU" dirty="0" smtClean="0"/>
              <a:t>/коронку в инструменте, а затем приступить к примерке, подготовке и установке конструкции в зафиксированном виде. Также такое удерживание позволит с легкостью снять </a:t>
            </a:r>
            <a:r>
              <a:rPr lang="ru-RU" dirty="0" err="1" smtClean="0"/>
              <a:t>винир</a:t>
            </a:r>
            <a:r>
              <a:rPr lang="ru-RU" dirty="0" smtClean="0"/>
              <a:t>/коронку с рабочей части инструмента. </a:t>
            </a:r>
            <a:endParaRPr lang="ru-RU" dirty="0"/>
          </a:p>
        </p:txBody>
      </p:sp>
      <p:pic>
        <p:nvPicPr>
          <p:cNvPr id="3074" name="Picture 2" descr="https://iceberg-clinic.ru/wp-content/uploads/2022/01/zubnye-vini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5904" y="3470942"/>
            <a:ext cx="4630096" cy="30867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un9-87.userapi.com/impg/TozE7xXqIUaFJKsORO7ld7RjkwTu3Nc7l1490A/b9z_PIwHniU.jpg?size=1700x1236&amp;quality=95&amp;sign=fe8e6db8d8196621d7a8adf21c85624a&amp;type=album"/>
          <p:cNvPicPr>
            <a:picLocks noChangeAspect="1" noChangeArrowheads="1"/>
          </p:cNvPicPr>
          <p:nvPr/>
        </p:nvPicPr>
        <p:blipFill rotWithShape="1">
          <a:blip r:embed="rId3">
            <a:extLst>
              <a:ext uri="{28A0092B-C50C-407E-A947-70E740481C1C}">
                <a14:useLocalDpi xmlns:a14="http://schemas.microsoft.com/office/drawing/2010/main" val="0"/>
              </a:ext>
            </a:extLst>
          </a:blip>
          <a:srcRect t="1379" r="58374" b="42796"/>
          <a:stretch/>
        </p:blipFill>
        <p:spPr bwMode="auto">
          <a:xfrm>
            <a:off x="6675120" y="3272278"/>
            <a:ext cx="3630168" cy="3539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148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2252263128"/>
              </p:ext>
            </p:extLst>
          </p:nvPr>
        </p:nvGraphicFramePr>
        <p:xfrm>
          <a:off x="838200" y="1743329"/>
          <a:ext cx="10515600" cy="3754120"/>
        </p:xfrm>
        <a:graphic>
          <a:graphicData uri="http://schemas.openxmlformats.org/drawingml/2006/table">
            <a:tbl>
              <a:tblPr firstRow="1" bandRow="1">
                <a:tableStyleId>{5A111915-BE36-4E01-A7E5-04B1672EAD32}</a:tableStyleId>
              </a:tblPr>
              <a:tblGrid>
                <a:gridCol w="3505200">
                  <a:extLst>
                    <a:ext uri="{9D8B030D-6E8A-4147-A177-3AD203B41FA5}">
                      <a16:colId xmlns:a16="http://schemas.microsoft.com/office/drawing/2014/main" xmlns="" val="502297296"/>
                    </a:ext>
                  </a:extLst>
                </a:gridCol>
                <a:gridCol w="3505200">
                  <a:extLst>
                    <a:ext uri="{9D8B030D-6E8A-4147-A177-3AD203B41FA5}">
                      <a16:colId xmlns:a16="http://schemas.microsoft.com/office/drawing/2014/main" xmlns="" val="2565507617"/>
                    </a:ext>
                  </a:extLst>
                </a:gridCol>
                <a:gridCol w="3505200">
                  <a:extLst>
                    <a:ext uri="{9D8B030D-6E8A-4147-A177-3AD203B41FA5}">
                      <a16:colId xmlns:a16="http://schemas.microsoft.com/office/drawing/2014/main" xmlns="" val="541694429"/>
                    </a:ext>
                  </a:extLst>
                </a:gridCol>
              </a:tblGrid>
              <a:tr h="370840">
                <a:tc>
                  <a:txBody>
                    <a:bodyPr/>
                    <a:lstStyle/>
                    <a:p>
                      <a:pPr algn="ctr"/>
                      <a:r>
                        <a:rPr lang="ru-RU" dirty="0" smtClean="0"/>
                        <a:t>Разрабатываемый продукт</a:t>
                      </a:r>
                      <a:endParaRPr lang="ru-RU" dirty="0"/>
                    </a:p>
                  </a:txBody>
                  <a:tcPr/>
                </a:tc>
                <a:tc>
                  <a:txBody>
                    <a:bodyPr/>
                    <a:lstStyle/>
                    <a:p>
                      <a:pPr algn="ctr"/>
                      <a:r>
                        <a:rPr lang="ru-RU" dirty="0" err="1" smtClean="0"/>
                        <a:t>Браши</a:t>
                      </a:r>
                      <a:r>
                        <a:rPr lang="ru-RU" baseline="0" dirty="0" smtClean="0"/>
                        <a:t> + жидкий коффердам</a:t>
                      </a:r>
                      <a:endParaRPr lang="ru-RU" dirty="0"/>
                    </a:p>
                  </a:txBody>
                  <a:tcPr/>
                </a:tc>
                <a:tc>
                  <a:txBody>
                    <a:bodyPr/>
                    <a:lstStyle/>
                    <a:p>
                      <a:pPr algn="ctr"/>
                      <a:r>
                        <a:rPr lang="ru-RU" dirty="0" smtClean="0"/>
                        <a:t>Пинцет</a:t>
                      </a:r>
                      <a:endParaRPr lang="ru-RU" dirty="0"/>
                    </a:p>
                  </a:txBody>
                  <a:tcPr/>
                </a:tc>
                <a:extLst>
                  <a:ext uri="{0D108BD9-81ED-4DB2-BD59-A6C34878D82A}">
                    <a16:rowId xmlns:a16="http://schemas.microsoft.com/office/drawing/2014/main" xmlns="" val="324522226"/>
                  </a:ext>
                </a:extLst>
              </a:tr>
              <a:tr h="370840">
                <a:tc>
                  <a:txBody>
                    <a:bodyPr/>
                    <a:lstStyle/>
                    <a:p>
                      <a:r>
                        <a:rPr lang="ru-RU" dirty="0" smtClean="0"/>
                        <a:t> </a:t>
                      </a:r>
                      <a:r>
                        <a:rPr lang="ru-RU" b="1" dirty="0" smtClean="0">
                          <a:effectLst>
                            <a:outerShdw blurRad="38100" dist="38100" dir="2700000" algn="tl">
                              <a:srgbClr val="000000">
                                <a:alpha val="43137"/>
                              </a:srgbClr>
                            </a:outerShdw>
                          </a:effectLst>
                        </a:rPr>
                        <a:t>+</a:t>
                      </a:r>
                      <a:r>
                        <a:rPr lang="ru-RU" dirty="0" smtClean="0"/>
                        <a:t> Не портит ортопедическую конструкцию</a:t>
                      </a:r>
                      <a:endParaRPr lang="ru-RU" dirty="0"/>
                    </a:p>
                  </a:txBody>
                  <a:tcPr/>
                </a:tc>
                <a:tc>
                  <a:txBody>
                    <a:bodyPr/>
                    <a:lstStyle/>
                    <a:p>
                      <a:r>
                        <a:rPr lang="ru-RU" dirty="0" smtClean="0"/>
                        <a:t> </a:t>
                      </a:r>
                      <a:r>
                        <a:rPr lang="ru-RU" dirty="0" smtClean="0">
                          <a:effectLst>
                            <a:outerShdw blurRad="38100" dist="38100" dir="2700000" algn="tl">
                              <a:srgbClr val="000000">
                                <a:alpha val="43137"/>
                              </a:srgbClr>
                            </a:outerShdw>
                          </a:effectLst>
                        </a:rPr>
                        <a:t>+</a:t>
                      </a:r>
                      <a:r>
                        <a:rPr lang="ru-RU" dirty="0" smtClean="0"/>
                        <a:t> Не портит ортопедическую</a:t>
                      </a:r>
                      <a:r>
                        <a:rPr lang="ru-RU" baseline="0" dirty="0" smtClean="0"/>
                        <a:t> </a:t>
                      </a:r>
                      <a:r>
                        <a:rPr lang="ru-RU" baseline="0" dirty="0" err="1" smtClean="0"/>
                        <a:t>конструцию</a:t>
                      </a:r>
                      <a:endParaRPr lang="ru-RU" dirty="0"/>
                    </a:p>
                  </a:txBody>
                  <a:tcPr/>
                </a:tc>
                <a:tc>
                  <a:txBody>
                    <a:bodyPr/>
                    <a:lstStyle/>
                    <a:p>
                      <a:pPr algn="l"/>
                      <a:r>
                        <a:rPr lang="ru-RU" baseline="0" dirty="0" smtClean="0"/>
                        <a:t> </a:t>
                      </a:r>
                      <a:r>
                        <a:rPr lang="ru-RU" b="1" baseline="0" dirty="0" smtClean="0">
                          <a:effectLst>
                            <a:outerShdw blurRad="38100" dist="38100" dir="2700000" algn="tl">
                              <a:srgbClr val="000000">
                                <a:alpha val="43137"/>
                              </a:srgbClr>
                            </a:outerShdw>
                          </a:effectLst>
                        </a:rPr>
                        <a:t>- - </a:t>
                      </a:r>
                      <a:r>
                        <a:rPr lang="ru-RU" baseline="0" dirty="0" smtClean="0"/>
                        <a:t>Оставляет царапины на ортопедической конструкции</a:t>
                      </a:r>
                      <a:endParaRPr lang="ru-RU" dirty="0"/>
                    </a:p>
                  </a:txBody>
                  <a:tcPr/>
                </a:tc>
                <a:extLst>
                  <a:ext uri="{0D108BD9-81ED-4DB2-BD59-A6C34878D82A}">
                    <a16:rowId xmlns:a16="http://schemas.microsoft.com/office/drawing/2014/main" xmlns="" val="9693721"/>
                  </a:ext>
                </a:extLst>
              </a:tr>
              <a:tr h="370840">
                <a:tc>
                  <a:txBody>
                    <a:bodyPr/>
                    <a:lstStyle/>
                    <a:p>
                      <a:r>
                        <a:rPr lang="ru-RU" dirty="0" smtClean="0"/>
                        <a:t> </a:t>
                      </a:r>
                      <a:r>
                        <a:rPr lang="ru-RU" b="1" dirty="0" smtClean="0">
                          <a:effectLst>
                            <a:outerShdw blurRad="38100" dist="38100" dir="2700000" algn="tl">
                              <a:srgbClr val="000000">
                                <a:alpha val="43137"/>
                              </a:srgbClr>
                            </a:outerShdw>
                          </a:effectLst>
                        </a:rPr>
                        <a:t>+</a:t>
                      </a:r>
                      <a:r>
                        <a:rPr lang="ru-RU" baseline="0" dirty="0" smtClean="0"/>
                        <a:t> </a:t>
                      </a:r>
                      <a:r>
                        <a:rPr lang="ru-RU" dirty="0" smtClean="0"/>
                        <a:t>Качественная</a:t>
                      </a:r>
                      <a:r>
                        <a:rPr lang="ru-RU" baseline="0" dirty="0" smtClean="0"/>
                        <a:t> фиксация</a:t>
                      </a:r>
                      <a:endParaRPr lang="ru-RU" dirty="0"/>
                    </a:p>
                  </a:txBody>
                  <a:tcPr/>
                </a:tc>
                <a:tc>
                  <a:txBody>
                    <a:bodyPr/>
                    <a:lstStyle/>
                    <a:p>
                      <a:r>
                        <a:rPr lang="ru-RU" b="1" dirty="0" smtClean="0">
                          <a:effectLst>
                            <a:outerShdw blurRad="38100" dist="38100" dir="2700000" algn="tl">
                              <a:srgbClr val="000000">
                                <a:alpha val="43137"/>
                              </a:srgbClr>
                            </a:outerShdw>
                          </a:effectLst>
                        </a:rPr>
                        <a:t> + -</a:t>
                      </a:r>
                      <a:r>
                        <a:rPr lang="ru-RU" b="1" baseline="0" dirty="0" smtClean="0">
                          <a:effectLst>
                            <a:outerShdw blurRad="38100" dist="38100" dir="2700000" algn="tl">
                              <a:srgbClr val="000000">
                                <a:alpha val="43137"/>
                              </a:srgbClr>
                            </a:outerShdw>
                          </a:effectLst>
                        </a:rPr>
                        <a:t> </a:t>
                      </a:r>
                      <a:r>
                        <a:rPr lang="ru-RU" dirty="0" err="1" smtClean="0"/>
                        <a:t>Браш</a:t>
                      </a:r>
                      <a:r>
                        <a:rPr lang="ru-RU" dirty="0" smtClean="0"/>
                        <a:t> может разломиться, фиксация некачественная</a:t>
                      </a:r>
                      <a:endParaRPr lang="ru-RU" dirty="0"/>
                    </a:p>
                  </a:txBody>
                  <a:tcPr/>
                </a:tc>
                <a:tc>
                  <a:txBody>
                    <a:bodyPr/>
                    <a:lstStyle/>
                    <a:p>
                      <a:r>
                        <a:rPr lang="ru-RU" baseline="0" dirty="0" smtClean="0"/>
                        <a:t> </a:t>
                      </a:r>
                      <a:r>
                        <a:rPr lang="ru-RU" b="1" baseline="0" dirty="0" smtClean="0">
                          <a:effectLst>
                            <a:outerShdw blurRad="38100" dist="38100" dir="2700000" algn="tl">
                              <a:srgbClr val="000000">
                                <a:alpha val="43137"/>
                              </a:srgbClr>
                            </a:outerShdw>
                          </a:effectLst>
                        </a:rPr>
                        <a:t>-</a:t>
                      </a:r>
                      <a:r>
                        <a:rPr lang="ru-RU" baseline="0" dirty="0" smtClean="0"/>
                        <a:t> </a:t>
                      </a:r>
                      <a:r>
                        <a:rPr lang="ru-RU" dirty="0" smtClean="0"/>
                        <a:t>Дл</a:t>
                      </a:r>
                      <a:r>
                        <a:rPr lang="ru-RU" baseline="0" dirty="0" smtClean="0"/>
                        <a:t>я зажатия требуется усилие врача-стоматолога, фиксация некачественная</a:t>
                      </a:r>
                      <a:endParaRPr lang="ru-RU" dirty="0"/>
                    </a:p>
                  </a:txBody>
                  <a:tcPr/>
                </a:tc>
                <a:extLst>
                  <a:ext uri="{0D108BD9-81ED-4DB2-BD59-A6C34878D82A}">
                    <a16:rowId xmlns:a16="http://schemas.microsoft.com/office/drawing/2014/main" xmlns="" val="3868336171"/>
                  </a:ext>
                </a:extLst>
              </a:tr>
              <a:tr h="370840">
                <a:tc>
                  <a:txBody>
                    <a:bodyPr/>
                    <a:lstStyle/>
                    <a:p>
                      <a:r>
                        <a:rPr lang="ru-RU" dirty="0" smtClean="0"/>
                        <a:t> </a:t>
                      </a:r>
                      <a:r>
                        <a:rPr lang="ru-RU" b="1" dirty="0" smtClean="0">
                          <a:effectLst>
                            <a:outerShdw blurRad="38100" dist="38100" dir="2700000" algn="tl">
                              <a:srgbClr val="000000">
                                <a:alpha val="43137"/>
                              </a:srgbClr>
                            </a:outerShdw>
                          </a:effectLst>
                        </a:rPr>
                        <a:t>+</a:t>
                      </a:r>
                      <a:r>
                        <a:rPr lang="ru-RU" dirty="0" smtClean="0"/>
                        <a:t> Хорошо отсоединяется от керамической</a:t>
                      </a:r>
                      <a:r>
                        <a:rPr lang="ru-RU" baseline="0" dirty="0" smtClean="0"/>
                        <a:t> конструкции</a:t>
                      </a:r>
                      <a:endParaRPr lang="ru-RU" dirty="0"/>
                    </a:p>
                  </a:txBody>
                  <a:tcPr/>
                </a:tc>
                <a:tc>
                  <a:txBody>
                    <a:bodyPr/>
                    <a:lstStyle/>
                    <a:p>
                      <a:r>
                        <a:rPr lang="ru-RU" b="1" baseline="0" dirty="0" smtClean="0">
                          <a:effectLst>
                            <a:outerShdw blurRad="38100" dist="38100" dir="2700000" algn="tl">
                              <a:srgbClr val="000000">
                                <a:alpha val="43137"/>
                              </a:srgbClr>
                            </a:outerShdw>
                          </a:effectLst>
                        </a:rPr>
                        <a:t> - </a:t>
                      </a:r>
                      <a:r>
                        <a:rPr lang="ru-RU" dirty="0" smtClean="0"/>
                        <a:t>Плохо отсоединяется от керамической конструкции</a:t>
                      </a:r>
                      <a:endParaRPr lang="ru-RU" dirty="0"/>
                    </a:p>
                  </a:txBody>
                  <a:tcPr/>
                </a:tc>
                <a:tc>
                  <a:txBody>
                    <a:bodyPr/>
                    <a:lstStyle/>
                    <a:p>
                      <a:r>
                        <a:rPr lang="ru-RU" dirty="0" smtClean="0"/>
                        <a:t> </a:t>
                      </a:r>
                      <a:r>
                        <a:rPr lang="ru-RU" b="1" dirty="0" smtClean="0">
                          <a:effectLst>
                            <a:outerShdw blurRad="38100" dist="38100" dir="2700000" algn="tl">
                              <a:srgbClr val="000000">
                                <a:alpha val="43137"/>
                              </a:srgbClr>
                            </a:outerShdw>
                          </a:effectLst>
                        </a:rPr>
                        <a:t>+ -</a:t>
                      </a:r>
                      <a:r>
                        <a:rPr lang="ru-RU" b="1" baseline="0" dirty="0" smtClean="0">
                          <a:effectLst>
                            <a:outerShdw blurRad="38100" dist="38100" dir="2700000" algn="tl">
                              <a:srgbClr val="000000">
                                <a:alpha val="43137"/>
                              </a:srgbClr>
                            </a:outerShdw>
                          </a:effectLst>
                        </a:rPr>
                        <a:t> </a:t>
                      </a:r>
                      <a:r>
                        <a:rPr lang="ru-RU" dirty="0" smtClean="0"/>
                        <a:t>Неудобно отсоединяется от керамической</a:t>
                      </a:r>
                      <a:r>
                        <a:rPr lang="ru-RU" baseline="0" dirty="0" smtClean="0"/>
                        <a:t> конструкции</a:t>
                      </a:r>
                      <a:endParaRPr lang="ru-RU" dirty="0"/>
                    </a:p>
                  </a:txBody>
                  <a:tcPr/>
                </a:tc>
                <a:extLst>
                  <a:ext uri="{0D108BD9-81ED-4DB2-BD59-A6C34878D82A}">
                    <a16:rowId xmlns:a16="http://schemas.microsoft.com/office/drawing/2014/main" xmlns="" val="466733350"/>
                  </a:ext>
                </a:extLst>
              </a:tr>
              <a:tr h="370840">
                <a:tc>
                  <a:txBody>
                    <a:bodyPr/>
                    <a:lstStyle/>
                    <a:p>
                      <a:r>
                        <a:rPr lang="ru-RU" dirty="0" smtClean="0">
                          <a:solidFill>
                            <a:schemeClr val="tx1"/>
                          </a:solidFill>
                        </a:rPr>
                        <a:t> </a:t>
                      </a:r>
                      <a:r>
                        <a:rPr lang="ru-RU" b="1" dirty="0" smtClean="0">
                          <a:solidFill>
                            <a:schemeClr val="tx1"/>
                          </a:solidFill>
                          <a:effectLst>
                            <a:outerShdw blurRad="38100" dist="38100" dir="2700000" algn="tl">
                              <a:srgbClr val="000000">
                                <a:alpha val="43137"/>
                              </a:srgbClr>
                            </a:outerShdw>
                          </a:effectLst>
                        </a:rPr>
                        <a:t>+ - </a:t>
                      </a:r>
                      <a:r>
                        <a:rPr lang="ru-RU" dirty="0" smtClean="0">
                          <a:solidFill>
                            <a:schemeClr val="tx1"/>
                          </a:solidFill>
                        </a:rPr>
                        <a:t>Одноразовые дополнительные затраты для стоматологической</a:t>
                      </a:r>
                      <a:r>
                        <a:rPr lang="ru-RU" baseline="0" dirty="0" smtClean="0">
                          <a:solidFill>
                            <a:schemeClr val="tx1"/>
                          </a:solidFill>
                        </a:rPr>
                        <a:t> </a:t>
                      </a:r>
                      <a:r>
                        <a:rPr lang="ru-RU" dirty="0" smtClean="0">
                          <a:solidFill>
                            <a:schemeClr val="tx1"/>
                          </a:solidFill>
                        </a:rPr>
                        <a:t>клиники</a:t>
                      </a:r>
                      <a:endParaRPr lang="ru-RU" dirty="0">
                        <a:solidFill>
                          <a:schemeClr val="tx1"/>
                        </a:solidFill>
                      </a:endParaRPr>
                    </a:p>
                  </a:txBody>
                  <a:tcPr/>
                </a:tc>
                <a:tc>
                  <a:txBody>
                    <a:bodyPr/>
                    <a:lstStyle/>
                    <a:p>
                      <a:r>
                        <a:rPr lang="ru-RU" baseline="0" dirty="0" smtClean="0"/>
                        <a:t> </a:t>
                      </a:r>
                      <a:r>
                        <a:rPr lang="ru-RU" b="1" baseline="0" dirty="0" smtClean="0">
                          <a:effectLst>
                            <a:outerShdw blurRad="38100" dist="38100" dir="2700000" algn="tl">
                              <a:srgbClr val="000000">
                                <a:alpha val="43137"/>
                              </a:srgbClr>
                            </a:outerShdw>
                          </a:effectLst>
                        </a:rPr>
                        <a:t>-</a:t>
                      </a:r>
                      <a:r>
                        <a:rPr lang="ru-RU" baseline="0" dirty="0" smtClean="0"/>
                        <a:t> </a:t>
                      </a:r>
                      <a:r>
                        <a:rPr lang="ru-RU" dirty="0" smtClean="0"/>
                        <a:t>Периодические затраты для клиники, так как материалы</a:t>
                      </a:r>
                      <a:r>
                        <a:rPr lang="ru-RU" baseline="0" dirty="0" smtClean="0"/>
                        <a:t> для представленного метода являются расходными</a:t>
                      </a:r>
                      <a:endParaRPr lang="ru-RU" dirty="0"/>
                    </a:p>
                  </a:txBody>
                  <a:tcPr/>
                </a:tc>
                <a:tc>
                  <a:txBody>
                    <a:bodyPr/>
                    <a:lstStyle/>
                    <a:p>
                      <a:r>
                        <a:rPr lang="ru-RU" dirty="0" smtClean="0"/>
                        <a:t> </a:t>
                      </a:r>
                      <a:r>
                        <a:rPr lang="ru-RU" b="1" dirty="0" smtClean="0"/>
                        <a:t>+</a:t>
                      </a:r>
                      <a:r>
                        <a:rPr lang="ru-RU" dirty="0" smtClean="0"/>
                        <a:t> Имеется</a:t>
                      </a:r>
                      <a:r>
                        <a:rPr lang="ru-RU" baseline="0" dirty="0" smtClean="0"/>
                        <a:t> во всех стоматологических клиниках</a:t>
                      </a:r>
                      <a:endParaRPr lang="ru-RU" dirty="0"/>
                    </a:p>
                  </a:txBody>
                  <a:tcPr/>
                </a:tc>
                <a:extLst>
                  <a:ext uri="{0D108BD9-81ED-4DB2-BD59-A6C34878D82A}">
                    <a16:rowId xmlns:a16="http://schemas.microsoft.com/office/drawing/2014/main" xmlns="" val="4114345332"/>
                  </a:ext>
                </a:extLst>
              </a:tr>
            </a:tbl>
          </a:graphicData>
        </a:graphic>
      </p:graphicFrame>
      <p:sp>
        <p:nvSpPr>
          <p:cNvPr id="4" name="Заголовок 1"/>
          <p:cNvSpPr txBox="1">
            <a:spLocks/>
          </p:cNvSpPr>
          <p:nvPr/>
        </p:nvSpPr>
        <p:spPr>
          <a:xfrm>
            <a:off x="838200" y="1182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mtClean="0"/>
              <a:t>Техническая значимость </a:t>
            </a:r>
            <a:endParaRPr lang="ru-RU" dirty="0"/>
          </a:p>
        </p:txBody>
      </p:sp>
    </p:spTree>
    <p:extLst>
      <p:ext uri="{BB962C8B-B14F-4D97-AF65-F5344CB8AC3E}">
        <p14:creationId xmlns:p14="http://schemas.microsoft.com/office/powerpoint/2010/main" val="2692854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09677"/>
            <a:ext cx="10515600" cy="1325563"/>
          </a:xfrm>
        </p:spPr>
        <p:txBody>
          <a:bodyPr/>
          <a:lstStyle/>
          <a:p>
            <a:r>
              <a:rPr lang="ru-RU" dirty="0" smtClean="0"/>
              <a:t>Перспектива коммерциализации результата НИОКР </a:t>
            </a:r>
            <a:endParaRPr lang="ru-RU" dirty="0"/>
          </a:p>
        </p:txBody>
      </p:sp>
      <p:sp>
        <p:nvSpPr>
          <p:cNvPr id="3" name="Объект 2"/>
          <p:cNvSpPr>
            <a:spLocks noGrp="1"/>
          </p:cNvSpPr>
          <p:nvPr>
            <p:ph idx="1"/>
          </p:nvPr>
        </p:nvSpPr>
        <p:spPr>
          <a:xfrm>
            <a:off x="371856" y="1672400"/>
            <a:ext cx="5434584" cy="4390072"/>
          </a:xfrm>
        </p:spPr>
        <p:txBody>
          <a:bodyPr>
            <a:normAutofit fontScale="92500" lnSpcReduction="10000"/>
          </a:bodyPr>
          <a:lstStyle/>
          <a:p>
            <a:r>
              <a:rPr lang="ru-RU" dirty="0" smtClean="0"/>
              <a:t>На данный момент в г. Пенза существует 138 частных стоматологических организаций, в которых ведется ортопедический прием. Таким образом, предполагается, что стоматологическая клиника закупится хотя бы двумя изделиями, тогда при цене 900 рублей за единицу общий доход составит 248400 руб. При этом себестоимость одного изделия составит 150-200 рублей. </a:t>
            </a:r>
            <a:endParaRPr lang="ru-RU" dirty="0"/>
          </a:p>
        </p:txBody>
      </p:sp>
      <p:pic>
        <p:nvPicPr>
          <p:cNvPr id="6146" name="Picture 2" descr="https://foto.cheb.ru/foto/foto.cheb.ru-14535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343"/>
          <a:stretch/>
        </p:blipFill>
        <p:spPr bwMode="auto">
          <a:xfrm>
            <a:off x="6591944" y="3971322"/>
            <a:ext cx="4652310" cy="278072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https://klinika-biorezonansnoj-terapii-i-stomatologii.ru/pics/besplatnie-stomatologicheskie-kliniki-v-moskv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0" name="Picture 6" descr="https://topdent.ru/media/809/80939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1490" y="909327"/>
            <a:ext cx="4433219" cy="2958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2947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09677"/>
            <a:ext cx="10515600" cy="1325563"/>
          </a:xfrm>
        </p:spPr>
        <p:txBody>
          <a:bodyPr/>
          <a:lstStyle/>
          <a:p>
            <a:pPr algn="ctr"/>
            <a:r>
              <a:rPr lang="ru-RU" dirty="0" smtClean="0"/>
              <a:t>План реализации проекта</a:t>
            </a:r>
            <a:endParaRPr lang="ru-RU" dirty="0"/>
          </a:p>
        </p:txBody>
      </p:sp>
      <p:sp>
        <p:nvSpPr>
          <p:cNvPr id="3" name="Объект 2"/>
          <p:cNvSpPr>
            <a:spLocks noGrp="1"/>
          </p:cNvSpPr>
          <p:nvPr>
            <p:ph idx="1"/>
          </p:nvPr>
        </p:nvSpPr>
        <p:spPr>
          <a:xfrm>
            <a:off x="403025" y="1614360"/>
            <a:ext cx="6650736" cy="4932743"/>
          </a:xfrm>
        </p:spPr>
        <p:txBody>
          <a:bodyPr>
            <a:normAutofit/>
          </a:bodyPr>
          <a:lstStyle/>
          <a:p>
            <a:r>
              <a:rPr lang="ru-RU" u="sng" dirty="0" smtClean="0">
                <a:effectLst>
                  <a:outerShdw blurRad="38100" dist="38100" dir="2700000" algn="tl">
                    <a:srgbClr val="000000">
                      <a:alpha val="43137"/>
                    </a:srgbClr>
                  </a:outerShdw>
                </a:effectLst>
              </a:rPr>
              <a:t>Первые полгода: </a:t>
            </a:r>
            <a:r>
              <a:rPr lang="ru-RU" dirty="0" smtClean="0"/>
              <a:t>разработка чертежей, построение 3</a:t>
            </a:r>
            <a:r>
              <a:rPr lang="en-US" dirty="0" smtClean="0"/>
              <a:t>D</a:t>
            </a:r>
            <a:r>
              <a:rPr lang="ru-RU" dirty="0" smtClean="0"/>
              <a:t>-модели, печать экспериментального образца на 3</a:t>
            </a:r>
            <a:r>
              <a:rPr lang="en-US" dirty="0" smtClean="0"/>
              <a:t>D</a:t>
            </a:r>
            <a:r>
              <a:rPr lang="ru-RU" dirty="0" smtClean="0"/>
              <a:t>-принтере, тестирование материалов.</a:t>
            </a:r>
          </a:p>
          <a:p>
            <a:r>
              <a:rPr lang="ru-RU" u="sng" dirty="0" smtClean="0">
                <a:effectLst>
                  <a:outerShdw blurRad="38100" dist="38100" dir="2700000" algn="tl">
                    <a:srgbClr val="000000">
                      <a:alpha val="43137"/>
                    </a:srgbClr>
                  </a:outerShdw>
                </a:effectLst>
              </a:rPr>
              <a:t>Вторые полгода: </a:t>
            </a:r>
            <a:r>
              <a:rPr lang="ru-RU" dirty="0" smtClean="0"/>
              <a:t>подача заявки на патент, анализ проделанной работы, печать утвержденного образца на 3</a:t>
            </a:r>
            <a:r>
              <a:rPr lang="en-US" dirty="0" smtClean="0"/>
              <a:t>D-</a:t>
            </a:r>
            <a:r>
              <a:rPr lang="ru-RU" dirty="0" smtClean="0"/>
              <a:t>принтере, публикация статей на основании полученных результатов.</a:t>
            </a:r>
            <a:endParaRPr lang="ru-RU" dirty="0"/>
          </a:p>
        </p:txBody>
      </p:sp>
      <p:pic>
        <p:nvPicPr>
          <p:cNvPr id="1026" name="Picture 2" descr="https://i.mycdn.me/i?r=AzEPZsRbOZEKgBhR0XGMT1RkAdvLOB2ijws3b9To5xJ67qaKTM5SRkZCeTgDn6uOy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0921" y="1614360"/>
            <a:ext cx="4162879" cy="41692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2416053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2296"/>
            <a:ext cx="10515600" cy="1325563"/>
          </a:xfrm>
        </p:spPr>
        <p:txBody>
          <a:bodyPr/>
          <a:lstStyle/>
          <a:p>
            <a:pPr algn="ctr"/>
            <a:r>
              <a:rPr lang="ru-RU" dirty="0" smtClean="0"/>
              <a:t>Защита прав на интеллектуальную собственность</a:t>
            </a:r>
            <a:endParaRPr lang="ru-RU" dirty="0"/>
          </a:p>
        </p:txBody>
      </p:sp>
      <p:sp>
        <p:nvSpPr>
          <p:cNvPr id="3" name="Объект 2"/>
          <p:cNvSpPr>
            <a:spLocks noGrp="1"/>
          </p:cNvSpPr>
          <p:nvPr>
            <p:ph idx="1"/>
          </p:nvPr>
        </p:nvSpPr>
        <p:spPr>
          <a:xfrm>
            <a:off x="838200" y="1587881"/>
            <a:ext cx="10515600" cy="4351338"/>
          </a:xfrm>
        </p:spPr>
        <p:txBody>
          <a:bodyPr/>
          <a:lstStyle/>
          <a:p>
            <a:r>
              <a:rPr lang="ru-RU" dirty="0" smtClean="0"/>
              <a:t>Планируется подача заявки на патент стоматологического инструмента для подготовки и фиксации керамических конструкций с учетом адгезивного протокола. </a:t>
            </a:r>
            <a:endParaRPr lang="ru-RU" dirty="0"/>
          </a:p>
        </p:txBody>
      </p:sp>
      <p:pic>
        <p:nvPicPr>
          <p:cNvPr id="7170" name="Picture 2" descr="https://bk55.ru/fileadmin/bkinform/bk_info_145350_orig_15508127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7775" y="2898648"/>
            <a:ext cx="5336449" cy="3735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379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12"/>
          <p:cNvGrpSpPr/>
          <p:nvPr/>
        </p:nvGrpSpPr>
        <p:grpSpPr>
          <a:xfrm>
            <a:off x="5853840" y="739175"/>
            <a:ext cx="4360007" cy="5067265"/>
            <a:chOff x="3602892" y="0"/>
            <a:chExt cx="4986215" cy="5559552"/>
          </a:xfrm>
        </p:grpSpPr>
        <p:pic>
          <p:nvPicPr>
            <p:cNvPr id="14" name="Рисунок 13"/>
            <p:cNvPicPr>
              <a:picLocks noChangeAspect="1"/>
            </p:cNvPicPr>
            <p:nvPr/>
          </p:nvPicPr>
          <p:blipFill rotWithShape="1">
            <a:blip r:embed="rId2" cstate="print">
              <a:extLst>
                <a:ext uri="{28A0092B-C50C-407E-A947-70E740481C1C}">
                  <a14:useLocalDpi xmlns:a14="http://schemas.microsoft.com/office/drawing/2010/main" val="0"/>
                </a:ext>
              </a:extLst>
            </a:blip>
            <a:srcRect b="18934"/>
            <a:stretch/>
          </p:blipFill>
          <p:spPr>
            <a:xfrm>
              <a:off x="3602892" y="0"/>
              <a:ext cx="4986215" cy="5559552"/>
            </a:xfrm>
            <a:prstGeom prst="rect">
              <a:avLst/>
            </a:prstGeom>
          </p:spPr>
        </p:pic>
        <p:pic>
          <p:nvPicPr>
            <p:cNvPr id="15" name="Рисунок 14"/>
            <p:cNvPicPr>
              <a:picLocks noChangeAspect="1"/>
            </p:cNvPicPr>
            <p:nvPr/>
          </p:nvPicPr>
          <p:blipFill rotWithShape="1">
            <a:blip r:embed="rId3"/>
            <a:srcRect t="7014"/>
            <a:stretch/>
          </p:blipFill>
          <p:spPr>
            <a:xfrm>
              <a:off x="6682586" y="4498848"/>
              <a:ext cx="806350" cy="675461"/>
            </a:xfrm>
            <a:prstGeom prst="rect">
              <a:avLst/>
            </a:prstGeom>
          </p:spPr>
        </p:pic>
        <p:pic>
          <p:nvPicPr>
            <p:cNvPr id="16" name="Рисунок 15"/>
            <p:cNvPicPr>
              <a:picLocks noChangeAspect="1"/>
            </p:cNvPicPr>
            <p:nvPr/>
          </p:nvPicPr>
          <p:blipFill>
            <a:blip r:embed="rId4"/>
            <a:stretch>
              <a:fillRect/>
            </a:stretch>
          </p:blipFill>
          <p:spPr>
            <a:xfrm>
              <a:off x="5081239" y="4672584"/>
              <a:ext cx="817575" cy="827881"/>
            </a:xfrm>
            <a:prstGeom prst="rect">
              <a:avLst/>
            </a:prstGeom>
          </p:spPr>
        </p:pic>
      </p:grpSp>
      <p:grpSp>
        <p:nvGrpSpPr>
          <p:cNvPr id="8" name="Группа 7"/>
          <p:cNvGrpSpPr/>
          <p:nvPr/>
        </p:nvGrpSpPr>
        <p:grpSpPr>
          <a:xfrm rot="16200000">
            <a:off x="46879" y="1440545"/>
            <a:ext cx="6377146" cy="4794504"/>
            <a:chOff x="2901693" y="0"/>
            <a:chExt cx="9290307" cy="6843303"/>
          </a:xfrm>
        </p:grpSpPr>
        <p:pic>
          <p:nvPicPr>
            <p:cNvPr id="9" name="Рисунок 8"/>
            <p:cNvPicPr>
              <a:picLocks noChangeAspect="1"/>
            </p:cNvPicPr>
            <p:nvPr/>
          </p:nvPicPr>
          <p:blipFill rotWithShape="1">
            <a:blip r:embed="rId5" cstate="print">
              <a:extLst>
                <a:ext uri="{28A0092B-C50C-407E-A947-70E740481C1C}">
                  <a14:useLocalDpi xmlns:a14="http://schemas.microsoft.com/office/drawing/2010/main" val="0"/>
                </a:ext>
              </a:extLst>
            </a:blip>
            <a:srcRect t="1295"/>
            <a:stretch/>
          </p:blipFill>
          <p:spPr>
            <a:xfrm rot="5400000">
              <a:off x="4125195" y="-1223502"/>
              <a:ext cx="6843303" cy="9290307"/>
            </a:xfrm>
            <a:prstGeom prst="rect">
              <a:avLst/>
            </a:prstGeom>
          </p:spPr>
        </p:pic>
        <p:pic>
          <p:nvPicPr>
            <p:cNvPr id="10" name="Рисунок 9"/>
            <p:cNvPicPr>
              <a:picLocks noChangeAspect="1"/>
            </p:cNvPicPr>
            <p:nvPr/>
          </p:nvPicPr>
          <p:blipFill rotWithShape="1">
            <a:blip r:embed="rId6"/>
            <a:srcRect r="27333"/>
            <a:stretch/>
          </p:blipFill>
          <p:spPr>
            <a:xfrm rot="5400000">
              <a:off x="5062260" y="4696502"/>
              <a:ext cx="518627" cy="713700"/>
            </a:xfrm>
            <a:prstGeom prst="rect">
              <a:avLst/>
            </a:prstGeom>
          </p:spPr>
        </p:pic>
        <p:pic>
          <p:nvPicPr>
            <p:cNvPr id="11" name="Рисунок 10"/>
            <p:cNvPicPr>
              <a:picLocks noChangeAspect="1"/>
            </p:cNvPicPr>
            <p:nvPr/>
          </p:nvPicPr>
          <p:blipFill>
            <a:blip r:embed="rId7"/>
            <a:stretch>
              <a:fillRect/>
            </a:stretch>
          </p:blipFill>
          <p:spPr>
            <a:xfrm rot="5400000">
              <a:off x="4539364" y="2140540"/>
              <a:ext cx="1298193" cy="1264030"/>
            </a:xfrm>
            <a:prstGeom prst="rect">
              <a:avLst/>
            </a:prstGeom>
          </p:spPr>
        </p:pic>
      </p:grpSp>
      <p:sp>
        <p:nvSpPr>
          <p:cNvPr id="2" name="Заголовок 1"/>
          <p:cNvSpPr>
            <a:spLocks noGrp="1"/>
          </p:cNvSpPr>
          <p:nvPr>
            <p:ph type="title"/>
          </p:nvPr>
        </p:nvSpPr>
        <p:spPr>
          <a:xfrm>
            <a:off x="838200" y="182245"/>
            <a:ext cx="10515600" cy="1325563"/>
          </a:xfrm>
        </p:spPr>
        <p:txBody>
          <a:bodyPr/>
          <a:lstStyle/>
          <a:p>
            <a:r>
              <a:rPr lang="ru-RU" dirty="0" smtClean="0"/>
              <a:t>Партнеры, заинтересованные организации</a:t>
            </a:r>
            <a:endParaRPr lang="ru-RU" dirty="0"/>
          </a:p>
        </p:txBody>
      </p:sp>
      <p:sp>
        <p:nvSpPr>
          <p:cNvPr id="12" name="TextBox 11"/>
          <p:cNvSpPr txBox="1"/>
          <p:nvPr/>
        </p:nvSpPr>
        <p:spPr>
          <a:xfrm>
            <a:off x="2325922" y="6077223"/>
            <a:ext cx="1882760" cy="369332"/>
          </a:xfrm>
          <a:prstGeom prst="rect">
            <a:avLst/>
          </a:prstGeom>
          <a:noFill/>
        </p:spPr>
        <p:txBody>
          <a:bodyPr wrap="none" rtlCol="0">
            <a:spAutoFit/>
          </a:bodyPr>
          <a:lstStyle/>
          <a:p>
            <a:r>
              <a:rPr lang="ru-RU" dirty="0" smtClean="0"/>
              <a:t>ООО СК «Радуга»</a:t>
            </a:r>
            <a:endParaRPr lang="ru-RU" dirty="0"/>
          </a:p>
        </p:txBody>
      </p:sp>
      <p:sp>
        <p:nvSpPr>
          <p:cNvPr id="17" name="TextBox 16"/>
          <p:cNvSpPr txBox="1"/>
          <p:nvPr/>
        </p:nvSpPr>
        <p:spPr>
          <a:xfrm>
            <a:off x="7320610" y="6077223"/>
            <a:ext cx="1931234" cy="369332"/>
          </a:xfrm>
          <a:prstGeom prst="rect">
            <a:avLst/>
          </a:prstGeom>
          <a:noFill/>
        </p:spPr>
        <p:txBody>
          <a:bodyPr wrap="none" rtlCol="0">
            <a:spAutoFit/>
          </a:bodyPr>
          <a:lstStyle/>
          <a:p>
            <a:r>
              <a:rPr lang="ru-RU" dirty="0" smtClean="0"/>
              <a:t>ООО «</a:t>
            </a:r>
            <a:r>
              <a:rPr lang="ru-RU" dirty="0" err="1" smtClean="0"/>
              <a:t>Тари-Дент</a:t>
            </a:r>
            <a:r>
              <a:rPr lang="ru-RU" dirty="0" smtClean="0"/>
              <a:t>»</a:t>
            </a:r>
            <a:endParaRPr lang="ru-RU" dirty="0"/>
          </a:p>
        </p:txBody>
      </p:sp>
    </p:spTree>
    <p:extLst>
      <p:ext uri="{BB962C8B-B14F-4D97-AF65-F5344CB8AC3E}">
        <p14:creationId xmlns:p14="http://schemas.microsoft.com/office/powerpoint/2010/main" val="2813896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endParaRPr lang="ru-RU" b="1" dirty="0"/>
          </a:p>
        </p:txBody>
      </p:sp>
      <p:sp>
        <p:nvSpPr>
          <p:cNvPr id="3" name="Объект 2"/>
          <p:cNvSpPr>
            <a:spLocks noGrp="1"/>
          </p:cNvSpPr>
          <p:nvPr>
            <p:ph idx="1"/>
          </p:nvPr>
        </p:nvSpPr>
        <p:spPr/>
        <p:txBody>
          <a:bodyPr/>
          <a:lstStyle/>
          <a:p>
            <a:pPr marL="0" indent="0" algn="ctr">
              <a:buNone/>
            </a:pPr>
            <a:endParaRPr lang="en-US" sz="4800" dirty="0" smtClean="0">
              <a:effectLst>
                <a:outerShdw blurRad="38100" dist="38100" dir="2700000" algn="tl">
                  <a:srgbClr val="000000">
                    <a:alpha val="43137"/>
                  </a:srgbClr>
                </a:outerShdw>
              </a:effectLst>
            </a:endParaRPr>
          </a:p>
          <a:p>
            <a:pPr marL="0" indent="0" algn="ctr">
              <a:buNone/>
            </a:pPr>
            <a:r>
              <a:rPr lang="ru-RU" sz="4800" dirty="0" smtClean="0">
                <a:effectLst>
                  <a:outerShdw blurRad="38100" dist="38100" dir="2700000" algn="tl">
                    <a:srgbClr val="000000">
                      <a:alpha val="43137"/>
                    </a:srgbClr>
                  </a:outerShdw>
                </a:effectLst>
              </a:rPr>
              <a:t>Спасибо за внимание!</a:t>
            </a:r>
          </a:p>
          <a:p>
            <a:pPr marL="0" indent="0" algn="ctr">
              <a:buNone/>
            </a:pPr>
            <a:r>
              <a:rPr lang="ru-RU" sz="2000" dirty="0" smtClean="0"/>
              <a:t>Сажнева Екатерина Демьяновна</a:t>
            </a:r>
          </a:p>
          <a:p>
            <a:pPr marL="0" indent="0" algn="ctr">
              <a:buNone/>
            </a:pPr>
            <a:r>
              <a:rPr lang="ru-RU" sz="2000" dirty="0" smtClean="0">
                <a:hlinkClick r:id="rId2"/>
              </a:rPr>
              <a:t>5</a:t>
            </a:r>
            <a:r>
              <a:rPr lang="en-US" sz="2000" dirty="0" smtClean="0">
                <a:hlinkClick r:id="rId2"/>
              </a:rPr>
              <a:t>sazhne5@gmail.com</a:t>
            </a:r>
            <a:endParaRPr lang="en-US" sz="2000" dirty="0" smtClean="0"/>
          </a:p>
          <a:p>
            <a:pPr marL="0" indent="0" algn="ctr">
              <a:buNone/>
            </a:pPr>
            <a:r>
              <a:rPr lang="en-US" sz="2000" dirty="0" smtClean="0"/>
              <a:t>+7 (902) 206-11-82</a:t>
            </a:r>
            <a:endParaRPr lang="ru-RU" sz="2000" dirty="0"/>
          </a:p>
        </p:txBody>
      </p:sp>
    </p:spTree>
    <p:extLst>
      <p:ext uri="{BB962C8B-B14F-4D97-AF65-F5344CB8AC3E}">
        <p14:creationId xmlns:p14="http://schemas.microsoft.com/office/powerpoint/2010/main" val="2250284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effectLst>
                  <a:outerShdw blurRad="38100" dist="38100" dir="2700000" algn="tl">
                    <a:srgbClr val="000000">
                      <a:alpha val="43137"/>
                    </a:srgbClr>
                  </a:outerShdw>
                </a:effectLst>
              </a:rPr>
              <a:t>Приложение 1</a:t>
            </a:r>
            <a:endParaRPr lang="ru-RU"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1690688"/>
            <a:ext cx="10515600" cy="4351338"/>
          </a:xfrm>
        </p:spPr>
        <p:txBody>
          <a:bodyPr/>
          <a:lstStyle/>
          <a:p>
            <a:r>
              <a:rPr lang="ru-RU" dirty="0" smtClean="0"/>
              <a:t>Вопросы в анкете:</a:t>
            </a:r>
          </a:p>
          <a:p>
            <a:pPr marL="514350" indent="-514350">
              <a:buAutoNum type="arabicPeriod"/>
            </a:pPr>
            <a:r>
              <a:rPr lang="ru-RU" dirty="0" smtClean="0"/>
              <a:t>Какой у Вас опыт работы?</a:t>
            </a:r>
          </a:p>
          <a:p>
            <a:pPr marL="514350" indent="-514350">
              <a:buAutoNum type="arabicPeriod"/>
            </a:pPr>
            <a:r>
              <a:rPr lang="ru-RU" dirty="0" smtClean="0"/>
              <a:t>Считаете ли Вы, что среди пациентов протезирование керамическими </a:t>
            </a:r>
            <a:r>
              <a:rPr lang="ru-RU" dirty="0" err="1" smtClean="0"/>
              <a:t>винирами</a:t>
            </a:r>
            <a:r>
              <a:rPr lang="ru-RU" dirty="0" smtClean="0"/>
              <a:t> и коронками становится более популярным?</a:t>
            </a:r>
          </a:p>
          <a:p>
            <a:pPr marL="514350" indent="-514350">
              <a:buAutoNum type="arabicPeriod"/>
            </a:pPr>
            <a:r>
              <a:rPr lang="ru-RU" dirty="0" smtClean="0"/>
              <a:t>Сталкивались ли Вы с проблемой выпадения керамического изделия при подготовке к фиксации?</a:t>
            </a:r>
          </a:p>
          <a:p>
            <a:pPr marL="514350" indent="-514350">
              <a:buAutoNum type="arabicPeriod"/>
            </a:pPr>
            <a:r>
              <a:rPr lang="ru-RU" dirty="0" smtClean="0"/>
              <a:t>Считаете ли Вы нужным приобретение инструмента, который позволит упростить удержание керамических изделий в руке?</a:t>
            </a:r>
            <a:endParaRPr lang="ru-RU" dirty="0"/>
          </a:p>
        </p:txBody>
      </p:sp>
    </p:spTree>
    <p:extLst>
      <p:ext uri="{BB962C8B-B14F-4D97-AF65-F5344CB8AC3E}">
        <p14:creationId xmlns:p14="http://schemas.microsoft.com/office/powerpoint/2010/main" val="3617558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542</Words>
  <Application>Microsoft Office PowerPoint</Application>
  <PresentationFormat>Широкоэкранный</PresentationFormat>
  <Paragraphs>51</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Calibri Light</vt:lpstr>
      <vt:lpstr>Тема Office</vt:lpstr>
      <vt:lpstr>Разработка стоматологического инструмента для подготовки и фиксации ортопедических керамических конструкций с учетом адгезивного протокола.</vt:lpstr>
      <vt:lpstr>Актуальность проблемы</vt:lpstr>
      <vt:lpstr>Предлагаемое решение</vt:lpstr>
      <vt:lpstr>Обоснование научной новизны проекта</vt:lpstr>
      <vt:lpstr>Техническая значимость </vt:lpstr>
      <vt:lpstr>Презентация PowerPoint</vt:lpstr>
      <vt:lpstr>Перспектива коммерциализации результата НИОКР </vt:lpstr>
      <vt:lpstr>План реализации проекта</vt:lpstr>
      <vt:lpstr>Защита прав на интеллектуальную собственность</vt:lpstr>
      <vt:lpstr>Партнеры, заинтересованные организации</vt:lpstr>
      <vt:lpstr>Презентация PowerPoint</vt:lpstr>
      <vt:lpstr>Приложение 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Разработка стоматологического инструмента для подготовки и фиксации ортопедических керамических конструкций с учетом адгезивного протокола.</dc:title>
  <dc:creator>Ekaterina_Sazhneva@outlook.com</dc:creator>
  <cp:lastModifiedBy>Сорокин</cp:lastModifiedBy>
  <cp:revision>25</cp:revision>
  <dcterms:created xsi:type="dcterms:W3CDTF">2022-10-31T17:32:10Z</dcterms:created>
  <dcterms:modified xsi:type="dcterms:W3CDTF">2023-10-28T07:10:54Z</dcterms:modified>
</cp:coreProperties>
</file>