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5" r:id="rId4"/>
    <p:sldId id="261" r:id="rId5"/>
    <p:sldId id="257" r:id="rId6"/>
    <p:sldId id="258" r:id="rId7"/>
    <p:sldId id="259" r:id="rId8"/>
    <p:sldId id="264" r:id="rId9"/>
    <p:sldId id="266" r:id="rId10"/>
    <p:sldId id="267" r:id="rId11"/>
    <p:sldId id="271" r:id="rId12"/>
    <p:sldId id="268" r:id="rId13"/>
    <p:sldId id="269" r:id="rId14"/>
    <p:sldId id="270" r:id="rId15"/>
    <p:sldId id="260" r:id="rId16"/>
    <p:sldId id="262" r:id="rId1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78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36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83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76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51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58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95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85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16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FFFFFF">
              <a:alpha val="75000"/>
            </a:srgbClr>
          </a:solidFill>
          <a:ln w="13454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297811" y="594955"/>
            <a:ext cx="7521178" cy="5679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389"/>
              </a:lnSpc>
              <a:buNone/>
            </a:pPr>
            <a:r>
              <a:rPr lang="en-US" sz="5112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OneShop - </a:t>
            </a:r>
            <a:r>
              <a:rPr lang="en-US" sz="5100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Универсальное мобильное приложение для поиска и сравнения товаров на различных маркетплейсах</a:t>
            </a:r>
            <a:endParaRPr lang="en-US" sz="5100" dirty="0">
              <a:latin typeface="+mj-lt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97811" y="6599396"/>
            <a:ext cx="7521178" cy="10383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26"/>
              </a:lnSpc>
              <a:buNone/>
            </a:pPr>
            <a:r>
              <a:rPr lang="en-US" sz="1704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Добро пожаловать в мир OneShop! Наше мобильное приложение поможет сэкономить как ваше время, так и деньги, позволяя легко сравнивать товары на различных маркетплейсах. Готовы начать?</a:t>
            </a:r>
            <a:endParaRPr lang="en-US" sz="1704" dirty="0">
              <a:latin typeface="+mj-lt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32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777502" y="1047630"/>
            <a:ext cx="59817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Как работает OneShop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93054" y="2137767"/>
            <a:ext cx="44410" cy="5092779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6" name="Shape 3"/>
          <p:cNvSpPr/>
          <p:nvPr/>
        </p:nvSpPr>
        <p:spPr>
          <a:xfrm>
            <a:off x="7565172" y="2539067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4"/>
          <p:cNvSpPr/>
          <p:nvPr/>
        </p:nvSpPr>
        <p:spPr>
          <a:xfrm>
            <a:off x="7065228" y="231136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42750" y="2353032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8537258" y="235993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Поиск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537258" y="2929295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Введитe имя товара или категорию, и OneShop найдет все соответствующие предложения на различных маркетплейсах.</a:t>
            </a:r>
            <a:endParaRPr lang="en-US" sz="175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287631" y="3649920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2" name="Shape 9"/>
          <p:cNvSpPr/>
          <p:nvPr/>
        </p:nvSpPr>
        <p:spPr>
          <a:xfrm>
            <a:off x="7065228" y="342221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19890" y="3463885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3871198" y="347079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Сравнение</a:t>
            </a:r>
            <a:endParaRPr lang="en-US" sz="2187" b="1" dirty="0">
              <a:latin typeface="+mj-lt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037993" y="4040148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Сравните цены, характеристики и отзывы на одном экране, чтобы выбрать лучшую сделку.</a:t>
            </a:r>
            <a:endParaRPr lang="en-US" sz="1750" dirty="0">
              <a:latin typeface="+mj-lt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565172" y="5196542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7" name="Shape 14"/>
          <p:cNvSpPr/>
          <p:nvPr/>
        </p:nvSpPr>
        <p:spPr>
          <a:xfrm>
            <a:off x="7065228" y="496883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23700" y="5010507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8537258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Покупка</a:t>
            </a:r>
            <a:endParaRPr lang="en-US" sz="2187" b="1" dirty="0">
              <a:latin typeface="+mj-lt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537258" y="5586770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Оформите заказ напрямую через OneShop и получите доступ к более удобным способам доставки и оплаты.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239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209323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Возможности поиска и сравнения товаров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37993" y="398883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215515" y="4030504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760107" y="406515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Точный поиск</a:t>
            </a:r>
            <a:endParaRPr lang="en-US" sz="2187" b="1" dirty="0">
              <a:latin typeface="+mj-lt"/>
            </a:endParaRPr>
          </a:p>
        </p:txBody>
      </p:sp>
      <p:sp>
        <p:nvSpPr>
          <p:cNvPr id="8" name="Text 5"/>
          <p:cNvSpPr/>
          <p:nvPr/>
        </p:nvSpPr>
        <p:spPr>
          <a:xfrm>
            <a:off x="2760107" y="4634508"/>
            <a:ext cx="264795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предлагает мощный поиск с расширенными параметрами, чтобы вы могли найти то, что вам нужно.</a:t>
            </a:r>
            <a:endParaRPr lang="en-US" sz="1750" dirty="0">
              <a:latin typeface="+mj-lt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630228" y="398883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784890" y="4030504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6352342" y="4065151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Сравнение по параметрам</a:t>
            </a:r>
            <a:endParaRPr lang="en-US" sz="2187" b="1" dirty="0">
              <a:latin typeface="+mj-lt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52342" y="4981694"/>
            <a:ext cx="264795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Сравнивайте цены, бренды, характеристики и многое другое, чтобы сделать правильный выбор.</a:t>
            </a:r>
            <a:endParaRPr lang="en-US" sz="1750" dirty="0">
              <a:latin typeface="+mj-lt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9222462" y="398883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380934" y="4030504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9944576" y="4065151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Уведомления о цене</a:t>
            </a:r>
            <a:endParaRPr lang="en-US" sz="2187" b="1" dirty="0">
              <a:latin typeface="+mj-lt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944576" y="4981694"/>
            <a:ext cx="264795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Получайте уведомления, когда цены на ваши избранные товары изменяются, чтобы не упустить выгодное предложение.</a:t>
            </a:r>
            <a:endParaRPr lang="en-US" sz="1750" dirty="0">
              <a:latin typeface="+mj-lt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133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26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3890239" y="1058167"/>
            <a:ext cx="78257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Как начать работу </a:t>
            </a:r>
            <a:r>
              <a:rPr lang="en-US" sz="4374" b="1" dirty="0" err="1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с</a:t>
            </a: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374" b="1" dirty="0" err="1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OneShop</a:t>
            </a:r>
            <a:r>
              <a:rPr lang="ru-RU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?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93054" y="2246709"/>
            <a:ext cx="44410" cy="4874895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6" name="Shape 3"/>
          <p:cNvSpPr/>
          <p:nvPr/>
        </p:nvSpPr>
        <p:spPr>
          <a:xfrm>
            <a:off x="7565172" y="2648010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4"/>
          <p:cNvSpPr/>
          <p:nvPr/>
        </p:nvSpPr>
        <p:spPr>
          <a:xfrm>
            <a:off x="7065228" y="242030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42750" y="2461974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8537258" y="2468880"/>
            <a:ext cx="24536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Скачайте OneShop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537258" y="3038237"/>
            <a:ext cx="405515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Скачайте приложение в App Store или Google Play и создайте свой профиль.</a:t>
            </a:r>
            <a:endParaRPr lang="en-US" sz="175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287631" y="3758863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2" name="Shape 9"/>
          <p:cNvSpPr/>
          <p:nvPr/>
        </p:nvSpPr>
        <p:spPr>
          <a:xfrm>
            <a:off x="7065228" y="353115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19890" y="3572828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3014663" y="3579733"/>
            <a:ext cx="30784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Найдите то, что ищете</a:t>
            </a:r>
            <a:endParaRPr lang="en-US" sz="2187" b="1" dirty="0">
              <a:latin typeface="+mj-lt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037993" y="4149090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Настройте фильтры или воспользуйтесь поиском, чтобы найти нужный товар и сравнить цены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565172" y="5087600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7" name="Shape 14"/>
          <p:cNvSpPr/>
          <p:nvPr/>
        </p:nvSpPr>
        <p:spPr>
          <a:xfrm>
            <a:off x="7065228" y="485989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23700" y="4901565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8537258" y="4908471"/>
            <a:ext cx="26974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Совершите покупку</a:t>
            </a:r>
            <a:endParaRPr lang="en-US" sz="2187" b="1" dirty="0">
              <a:latin typeface="+mj-lt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537258" y="5477828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Нажмите "Оплатить" и наслаждайтесь своей покупкой! OneShop автоматически заботится о доставке вашего товара.</a:t>
            </a:r>
            <a:endParaRPr lang="en-US" sz="175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1523999"/>
            <a:ext cx="98755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Универсальность - наше второе имя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37993" y="2676644"/>
            <a:ext cx="3370064" cy="4014907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273975" y="2912626"/>
            <a:ext cx="289810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Поиск в одном месте</a:t>
            </a:r>
            <a:endParaRPr lang="en-US" sz="2624" b="1" dirty="0">
              <a:latin typeface="+mj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2273975" y="3967758"/>
            <a:ext cx="289810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- удобный и быстрый способ сравнивать цены на разных маркетплейсах, используя одно приложение.</a:t>
            </a:r>
            <a:endParaRPr lang="en-US" sz="1750" dirty="0">
              <a:latin typeface="+mj-lt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630228" y="2676644"/>
            <a:ext cx="3370064" cy="4014907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866209" y="2912626"/>
            <a:ext cx="289810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Выгодные предложения</a:t>
            </a:r>
            <a:endParaRPr lang="en-US" sz="2624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866209" y="3967758"/>
            <a:ext cx="2898100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Наше приложение поможет найти невероятно выгодные предложения благодаря расширенным функциональностям фильтрации.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9222462" y="2676644"/>
            <a:ext cx="3370064" cy="4014907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58444" y="2912626"/>
            <a:ext cx="2898100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Простота использования</a:t>
            </a:r>
            <a:endParaRPr lang="en-US" sz="2624" b="1" dirty="0">
              <a:latin typeface="+mj-lt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458444" y="3967758"/>
            <a:ext cx="289810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Никаких разграничений или ограничений на использование - вы всегда имеете доступ к нашим функциям с любого устройства.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087178" y="1058167"/>
            <a:ext cx="72466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Экономьте время и деньги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93054" y="2246709"/>
            <a:ext cx="44410" cy="4874895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6" name="Shape 3"/>
          <p:cNvSpPr/>
          <p:nvPr/>
        </p:nvSpPr>
        <p:spPr>
          <a:xfrm>
            <a:off x="7565172" y="2648010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4"/>
          <p:cNvSpPr/>
          <p:nvPr/>
        </p:nvSpPr>
        <p:spPr>
          <a:xfrm>
            <a:off x="7065228" y="242030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42750" y="2461974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8537258" y="246888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Быстрый поиск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537258" y="3038237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Находите и сравнивайте цены на тысячи товаров в одном приложении за считанные секунды.</a:t>
            </a:r>
            <a:endParaRPr lang="en-US" sz="175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287631" y="3758863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2" name="Shape 9"/>
          <p:cNvSpPr/>
          <p:nvPr/>
        </p:nvSpPr>
        <p:spPr>
          <a:xfrm>
            <a:off x="7065228" y="353115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19890" y="3572828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3871198" y="357973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Скидки и акции</a:t>
            </a:r>
            <a:endParaRPr lang="en-US" sz="2187" b="1" dirty="0">
              <a:latin typeface="+mj-lt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037993" y="4149090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Не упустите выгодные предложения благодаря персонализированным уведомлениям о новых скидках и распродажах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565172" y="5087600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7" name="Shape 14"/>
          <p:cNvSpPr/>
          <p:nvPr/>
        </p:nvSpPr>
        <p:spPr>
          <a:xfrm>
            <a:off x="7065228" y="485989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23700" y="4901565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8537258" y="4908471"/>
            <a:ext cx="27965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Эксклюзивные цены</a:t>
            </a:r>
            <a:endParaRPr lang="en-US" sz="2187" b="1" dirty="0">
              <a:latin typeface="+mj-lt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537258" y="5477828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Некоторые магазины дают эксклюзивные цены на наши товары - это значит, что вы можете сэкономить еще больше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694134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Генерация дохода - забота каждого участника проекта</a:t>
            </a:r>
            <a:endParaRPr lang="en-US" sz="4374" b="1" dirty="0">
              <a:latin typeface="+mj-lt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2527221"/>
            <a:ext cx="3295888" cy="20369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4841796"/>
            <a:ext cx="32958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Универсальный метод оплаты</a:t>
            </a:r>
            <a:endParaRPr lang="en-US" sz="2187" b="1" dirty="0">
              <a:latin typeface="+mj-lt"/>
            </a:endParaRPr>
          </a:p>
        </p:txBody>
      </p:sp>
      <p:sp>
        <p:nvSpPr>
          <p:cNvPr id="7" name="Text 3"/>
          <p:cNvSpPr/>
          <p:nvPr/>
        </p:nvSpPr>
        <p:spPr>
          <a:xfrm>
            <a:off x="2037993" y="5758339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производит оплату товаров, поэтому наши пользователи получают свой доход в удобной форме.</a:t>
            </a:r>
            <a:endParaRPr lang="en-US" sz="1750" dirty="0">
              <a:latin typeface="+mj-lt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2527221"/>
            <a:ext cx="3296007" cy="20370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7137" y="4841915"/>
            <a:ext cx="32537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Дополнительный доход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667137" y="5411272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Пользователи OneShop могут создать свой собственный магазин и зарабатывать на продаже товаров.</a:t>
            </a:r>
            <a:endParaRPr lang="en-US" sz="1750" dirty="0">
              <a:latin typeface="+mj-lt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2527221"/>
            <a:ext cx="3296007" cy="20370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96400" y="4841915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Синхронизация финансов</a:t>
            </a:r>
            <a:endParaRPr lang="en-US" sz="2187" b="1" dirty="0">
              <a:latin typeface="+mj-lt"/>
            </a:endParaRPr>
          </a:p>
        </p:txBody>
      </p:sp>
      <p:sp>
        <p:nvSpPr>
          <p:cNvPr id="13" name="Text 7"/>
          <p:cNvSpPr/>
          <p:nvPr/>
        </p:nvSpPr>
        <p:spPr>
          <a:xfrm>
            <a:off x="9296400" y="5758458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интегрируется с банковским аккаунтом пользователя, делая процесс генерации дохода еще более удобным.</a:t>
            </a:r>
            <a:endParaRPr lang="en-US" sz="1750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079778"/>
            <a:ext cx="105003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Конкурентные преимущества OneShop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37993" y="2218492"/>
            <a:ext cx="5166122" cy="2532221"/>
          </a:xfrm>
          <a:prstGeom prst="roundRect">
            <a:avLst>
              <a:gd name="adj" fmla="val 394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273975" y="2454473"/>
            <a:ext cx="2865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Универсальность</a:t>
            </a:r>
            <a:endParaRPr lang="en-US" sz="2624" b="1" dirty="0">
              <a:latin typeface="+mj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2273975" y="3093125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объединяет все ваши любимые маркетплейсы в одном месте для быстрого и удобного поиска товаров.</a:t>
            </a:r>
            <a:endParaRPr lang="en-US" sz="1750" dirty="0">
              <a:latin typeface="+mj-lt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426285" y="2218492"/>
            <a:ext cx="5166122" cy="2532221"/>
          </a:xfrm>
          <a:prstGeom prst="roundRect">
            <a:avLst>
              <a:gd name="adj" fmla="val 394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2454473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Удобство</a:t>
            </a:r>
            <a:endParaRPr lang="en-US" sz="2624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62267" y="3093125"/>
            <a:ext cx="469415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Сравнивайте цены и характеристики товаров без необходимости переключаться между несколькими приложениями.</a:t>
            </a:r>
            <a:endParaRPr lang="en-US" sz="175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037993" y="4972883"/>
            <a:ext cx="5166122" cy="2176820"/>
          </a:xfrm>
          <a:prstGeom prst="roundRect">
            <a:avLst>
              <a:gd name="adj" fmla="val 4593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273975" y="5208865"/>
            <a:ext cx="3162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Экономия времени</a:t>
            </a:r>
            <a:endParaRPr lang="en-US" sz="2624" b="1" dirty="0">
              <a:latin typeface="+mj-lt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273975" y="5847517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Найдите нужный товар быстрее благодаря одновременному поиску на нескольких маркетплейсах.</a:t>
            </a:r>
            <a:endParaRPr lang="en-US" sz="1750" dirty="0">
              <a:latin typeface="+mj-lt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426285" y="4972883"/>
            <a:ext cx="5166122" cy="2176820"/>
          </a:xfrm>
          <a:prstGeom prst="roundRect">
            <a:avLst>
              <a:gd name="adj" fmla="val 4593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62267" y="5208865"/>
            <a:ext cx="33909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Расширенный поиск</a:t>
            </a:r>
            <a:endParaRPr lang="en-US" sz="2624" b="1" dirty="0">
              <a:latin typeface="+mj-lt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662267" y="5847517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Фильтруйте товары по различным параметрам, чтобы найти идеальный вариант по вашим требованиям.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357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626632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Преимущества OneShop для пользователей</a:t>
            </a:r>
            <a:endParaRPr lang="en-US" sz="4374" b="1" dirty="0">
              <a:latin typeface="+mj-lt"/>
            </a:endParaRPr>
          </a:p>
        </p:txBody>
      </p:sp>
      <p:sp>
        <p:nvSpPr>
          <p:cNvPr id="5" name="Text 2"/>
          <p:cNvSpPr/>
          <p:nvPr/>
        </p:nvSpPr>
        <p:spPr>
          <a:xfrm>
            <a:off x="2037993" y="3570803"/>
            <a:ext cx="3156347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Удобное использование</a:t>
            </a:r>
            <a:endParaRPr lang="en-US" sz="2624" b="1" dirty="0">
              <a:latin typeface="+mj-lt"/>
            </a:endParaRPr>
          </a:p>
        </p:txBody>
      </p:sp>
      <p:sp>
        <p:nvSpPr>
          <p:cNvPr id="6" name="Text 3"/>
          <p:cNvSpPr/>
          <p:nvPr/>
        </p:nvSpPr>
        <p:spPr>
          <a:xfrm>
            <a:off x="2037993" y="4625935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предлагает простой и интуитивно понятный интерфейс для максимального комфорта пользователей.</a:t>
            </a:r>
            <a:endParaRPr lang="en-US" sz="1750" dirty="0">
              <a:latin typeface="+mj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43932" y="3570803"/>
            <a:ext cx="3156347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Расширенные функции</a:t>
            </a:r>
            <a:endParaRPr lang="en-US" sz="2624" b="1" dirty="0">
              <a:latin typeface="+mj-lt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43932" y="4625935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Отмечайте понравившиеся товары, читайте отзывы, добавляйте комментарии и делайте свой выбор осознанно.</a:t>
            </a:r>
            <a:endParaRPr lang="en-US" sz="1750" dirty="0">
              <a:latin typeface="+mj-lt"/>
            </a:endParaRPr>
          </a:p>
        </p:txBody>
      </p:sp>
      <p:sp>
        <p:nvSpPr>
          <p:cNvPr id="9" name="Text 6"/>
          <p:cNvSpPr/>
          <p:nvPr/>
        </p:nvSpPr>
        <p:spPr>
          <a:xfrm>
            <a:off x="9449872" y="3570803"/>
            <a:ext cx="2781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Персонализация</a:t>
            </a:r>
            <a:endParaRPr lang="en-US" sz="2624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449872" y="420945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учитывает ваши предпочтения и предлагает вам рекомендации похожих товаров.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742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319599" y="728186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Преимущества OneShop для продавцов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319599" y="262378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97122" y="2665452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7041713" y="2700099"/>
            <a:ext cx="29056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Расширение клиентской базы</a:t>
            </a:r>
            <a:endParaRPr lang="en-US" sz="2187" b="1" dirty="0">
              <a:latin typeface="+mj-lt"/>
            </a:endParaRPr>
          </a:p>
        </p:txBody>
      </p:sp>
      <p:sp>
        <p:nvSpPr>
          <p:cNvPr id="8" name="Text 5"/>
          <p:cNvSpPr/>
          <p:nvPr/>
        </p:nvSpPr>
        <p:spPr>
          <a:xfrm>
            <a:off x="7041713" y="3616643"/>
            <a:ext cx="290560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позволяет вам достичь большей аудитории пользователей, которые могут быть заинтересованы в вашей продукции.</a:t>
            </a:r>
            <a:endParaRPr lang="en-US" sz="1750" dirty="0">
              <a:latin typeface="+mj-lt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0169485" y="262378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324148" y="2665452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10891599" y="2700099"/>
            <a:ext cx="29056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Улучшение видимости</a:t>
            </a:r>
            <a:endParaRPr lang="en-US" sz="2187" b="1" dirty="0">
              <a:latin typeface="+mj-lt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891599" y="3616643"/>
            <a:ext cx="2905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Ваш товар будет более заметен благодаря присутствию в OneShop, что способствует увеличению продаж.</a:t>
            </a:r>
            <a:endParaRPr lang="en-US" sz="1750" dirty="0">
              <a:latin typeface="+mj-lt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319599" y="614481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8072" y="6186488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7041713" y="6221135"/>
            <a:ext cx="2606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Аналитика продаж</a:t>
            </a:r>
            <a:endParaRPr lang="en-US" sz="2187" b="1" dirty="0">
              <a:latin typeface="+mj-lt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041713" y="6790492"/>
            <a:ext cx="67554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предоставляет сведения о продажах и позволяет оптимизировать вашу стратегию маркетинга.</a:t>
            </a:r>
            <a:endParaRPr lang="en-US" sz="1750" dirty="0">
              <a:latin typeface="+mj-lt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63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1"/>
          <p:cNvSpPr/>
          <p:nvPr/>
        </p:nvSpPr>
        <p:spPr>
          <a:xfrm>
            <a:off x="2037993" y="2359819"/>
            <a:ext cx="57226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468"/>
              </a:lnSpc>
            </a:pPr>
            <a:r>
              <a:rPr lang="en-US" sz="4374" b="1" dirty="0" err="1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Обзор</a:t>
            </a: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374" b="1" dirty="0" err="1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поддерживаемых</a:t>
            </a: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374" b="1" dirty="0" err="1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маркетплейсов</a:t>
            </a:r>
            <a:endParaRPr lang="en-US" sz="4374" b="1" dirty="0">
              <a:latin typeface="+mj-lt"/>
            </a:endParaRPr>
          </a:p>
        </p:txBody>
      </p:sp>
      <p:sp>
        <p:nvSpPr>
          <p:cNvPr id="5" name="Text 2"/>
          <p:cNvSpPr/>
          <p:nvPr/>
        </p:nvSpPr>
        <p:spPr>
          <a:xfrm>
            <a:off x="2037993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 err="1">
                <a:solidFill>
                  <a:srgbClr val="312F2B"/>
                </a:solidFill>
                <a:latin typeface="+mj-lt"/>
                <a:ea typeface="Gelasio" pitchFamily="34" charset="-122"/>
              </a:rPr>
              <a:t>Wildberries</a:t>
            </a:r>
            <a:endParaRPr lang="en-US" sz="2624" b="1" dirty="0">
              <a:latin typeface="+mj-lt"/>
            </a:endParaRPr>
          </a:p>
        </p:txBody>
      </p:sp>
      <p:sp>
        <p:nvSpPr>
          <p:cNvPr id="6" name="Text 3"/>
          <p:cNvSpPr/>
          <p:nvPr/>
        </p:nvSpPr>
        <p:spPr>
          <a:xfrm>
            <a:off x="2037993" y="4248269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 err="1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Wildberries</a:t>
            </a: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 предлагает широкий ассортимент товаров и отличные цены.</a:t>
            </a:r>
            <a:endParaRPr lang="en-US" sz="1750" dirty="0">
              <a:latin typeface="+mj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43932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12F2B"/>
                </a:solidFill>
                <a:latin typeface="+mj-lt"/>
                <a:ea typeface="Gelasio" pitchFamily="34" charset="-122"/>
              </a:rPr>
              <a:t>Ozon</a:t>
            </a:r>
            <a:endParaRPr lang="en-US" sz="2624" b="1" dirty="0">
              <a:latin typeface="+mj-lt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43932" y="4248269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Ozon известен своей надежностью и быстрой доставкой.</a:t>
            </a:r>
            <a:endParaRPr lang="en-US" sz="1750" dirty="0">
              <a:latin typeface="+mj-lt"/>
            </a:endParaRPr>
          </a:p>
        </p:txBody>
      </p:sp>
      <p:sp>
        <p:nvSpPr>
          <p:cNvPr id="9" name="Text 6"/>
          <p:cNvSpPr/>
          <p:nvPr/>
        </p:nvSpPr>
        <p:spPr>
          <a:xfrm>
            <a:off x="9449872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12F2B"/>
                </a:solidFill>
                <a:latin typeface="+mj-lt"/>
                <a:ea typeface="Gelasio" pitchFamily="34" charset="-122"/>
              </a:rPr>
              <a:t>AliExpress</a:t>
            </a:r>
            <a:endParaRPr lang="en-US" sz="2624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449872" y="4248269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AliExpress предлагает уникальные товары, которых нет на других платформах.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2310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630228" y="176414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Бизнес план</a:t>
            </a:r>
            <a:endParaRPr lang="en-US" sz="4374" b="1" dirty="0">
              <a:latin typeface="+mj-lt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37993" y="2923699"/>
            <a:ext cx="3370064" cy="3520916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273975" y="3159681"/>
            <a:ext cx="26898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Масштабируемость</a:t>
            </a:r>
            <a:endParaRPr lang="en-US" sz="2187" b="1" dirty="0">
              <a:latin typeface="+mj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2273975" y="3729038"/>
            <a:ext cx="289810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имеет потенциал для глобального распространения и привлечения множества пользователей со всего мира.</a:t>
            </a:r>
            <a:endParaRPr lang="en-US" sz="1750" dirty="0">
              <a:latin typeface="+mj-lt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630228" y="2923699"/>
            <a:ext cx="3370064" cy="3520916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866209" y="3159681"/>
            <a:ext cx="24612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Генерация дохода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866209" y="3729038"/>
            <a:ext cx="2898100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Приложение генерирует прибыль от комиссии с каждой покупки, сделанной через платформу OneShop.</a:t>
            </a:r>
            <a:endParaRPr lang="en-US" sz="175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9222462" y="2923699"/>
            <a:ext cx="3370064" cy="3520916"/>
          </a:xfrm>
          <a:prstGeom prst="roundRect">
            <a:avLst>
              <a:gd name="adj" fmla="val 296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58444" y="3159681"/>
            <a:ext cx="289810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Стратегические партнерства</a:t>
            </a:r>
            <a:endParaRPr lang="en-US" sz="2187" b="1" dirty="0">
              <a:latin typeface="+mj-lt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458444" y="4076224"/>
            <a:ext cx="289810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Планируется установить партнерства с известными маркетплейсами для повышения узнаваемости и доверия к приложению.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9872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3726180" y="1644729"/>
            <a:ext cx="71780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Необходимые инвестиции</a:t>
            </a:r>
            <a:endParaRPr lang="en-US" sz="4374" b="1" dirty="0">
              <a:latin typeface="+mj-lt"/>
            </a:endParaRPr>
          </a:p>
        </p:txBody>
      </p:sp>
      <p:sp>
        <p:nvSpPr>
          <p:cNvPr id="7" name="Shape 3"/>
          <p:cNvSpPr/>
          <p:nvPr/>
        </p:nvSpPr>
        <p:spPr>
          <a:xfrm>
            <a:off x="2037993" y="279737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215515" y="2839045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5"/>
          <p:cNvSpPr/>
          <p:nvPr/>
        </p:nvSpPr>
        <p:spPr>
          <a:xfrm>
            <a:off x="2760107" y="2873693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Разработка и тестирование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6"/>
          <p:cNvSpPr/>
          <p:nvPr/>
        </p:nvSpPr>
        <p:spPr>
          <a:xfrm>
            <a:off x="2760107" y="3790236"/>
            <a:ext cx="2647950" cy="2843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Требуется финансирование для разработки и тестирования приложения, а также обеспечения его безопасности и </a:t>
            </a:r>
            <a:r>
              <a:rPr lang="en-US" sz="1750" dirty="0" err="1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надежности</a:t>
            </a: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. </a:t>
            </a:r>
            <a:r>
              <a:rPr lang="ru-RU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(около 5 млн. руб.)</a:t>
            </a:r>
            <a:endParaRPr lang="en-US" sz="1750" dirty="0">
              <a:latin typeface="+mj-lt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630228" y="279737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784890" y="2839045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9"/>
          <p:cNvSpPr/>
          <p:nvPr/>
        </p:nvSpPr>
        <p:spPr>
          <a:xfrm>
            <a:off x="6352342" y="2873693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Маркетинг и продвижение</a:t>
            </a:r>
            <a:endParaRPr lang="en-US" sz="2187" b="1" dirty="0">
              <a:latin typeface="+mj-lt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352342" y="3790236"/>
            <a:ext cx="264795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Инвестиции понадобятся для привлечения пользователей и увеличения узнаваемости </a:t>
            </a:r>
            <a:r>
              <a:rPr lang="en-US" sz="1750" dirty="0" err="1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бренда</a:t>
            </a: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.</a:t>
            </a:r>
            <a:r>
              <a:rPr lang="ru-RU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 (около 1 млн. руб.)</a:t>
            </a:r>
            <a:endParaRPr lang="en-US" sz="1750" dirty="0">
              <a:latin typeface="+mj-lt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9222462" y="279737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380934" y="2839045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7" name="Text 13"/>
          <p:cNvSpPr/>
          <p:nvPr/>
        </p:nvSpPr>
        <p:spPr>
          <a:xfrm>
            <a:off x="9944576" y="2873693"/>
            <a:ext cx="26479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+mj-lt"/>
                <a:ea typeface="Gelasio" pitchFamily="34" charset="-122"/>
                <a:cs typeface="Gelasio" pitchFamily="34" charset="-120"/>
              </a:rPr>
              <a:t>Техническая поддержка</a:t>
            </a:r>
            <a:endParaRPr lang="en-US" sz="2187" b="1" dirty="0">
              <a:latin typeface="+mj-lt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9944576" y="3790236"/>
            <a:ext cx="2647950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Организация опытной команды технической поддержки, готовой решать возникающие вопросы и проблемы </a:t>
            </a:r>
            <a:r>
              <a:rPr lang="en-US" sz="1750" dirty="0" err="1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пользователей</a:t>
            </a: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.</a:t>
            </a:r>
            <a:r>
              <a:rPr lang="ru-RU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 (около 3 млн. </a:t>
            </a:r>
            <a:r>
              <a:rPr lang="ru-RU" sz="175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руб.)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1525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259937" y="791407"/>
            <a:ext cx="63779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Мотивация инвесторов</a:t>
            </a:r>
            <a:endParaRPr lang="en-US" sz="4374" dirty="0">
              <a:latin typeface="+mj-lt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1828681"/>
            <a:ext cx="3295888" cy="20369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4143256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Прибыль и рост</a:t>
            </a:r>
            <a:endParaRPr lang="en-US" sz="2187" b="1" dirty="0">
              <a:latin typeface="+mj-lt"/>
            </a:endParaRPr>
          </a:p>
        </p:txBody>
      </p:sp>
      <p:sp>
        <p:nvSpPr>
          <p:cNvPr id="7" name="Text 3"/>
          <p:cNvSpPr/>
          <p:nvPr/>
        </p:nvSpPr>
        <p:spPr>
          <a:xfrm>
            <a:off x="2037993" y="4712613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имеет потенциал для быстрого роста и достижения высоких показателей прибыли.</a:t>
            </a:r>
            <a:endParaRPr lang="en-US" sz="1750" dirty="0">
              <a:latin typeface="+mj-lt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1828681"/>
            <a:ext cx="3296007" cy="20370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7137" y="4143375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Успешный опыт команды</a:t>
            </a:r>
            <a:endParaRPr lang="en-US" sz="2187" b="1" dirty="0">
              <a:latin typeface="+mj-lt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667137" y="5059918"/>
            <a:ext cx="329600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Команда OneShop состоит из опытных и успешных предпринимателей, которые уже достигли значительных успехов в области технологий и маркетинга.</a:t>
            </a:r>
            <a:endParaRPr lang="en-US" sz="1750" dirty="0">
              <a:latin typeface="+mj-lt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1828681"/>
            <a:ext cx="3296007" cy="20370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96400" y="4143375"/>
            <a:ext cx="329600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Растущий рынок мобильных приложений</a:t>
            </a:r>
            <a:endParaRPr lang="en-US" sz="2187" b="1" dirty="0">
              <a:latin typeface="+mj-lt"/>
            </a:endParaRPr>
          </a:p>
        </p:txBody>
      </p:sp>
      <p:sp>
        <p:nvSpPr>
          <p:cNvPr id="13" name="Text 7"/>
          <p:cNvSpPr/>
          <p:nvPr/>
        </p:nvSpPr>
        <p:spPr>
          <a:xfrm>
            <a:off x="9296400" y="5407104"/>
            <a:ext cx="329600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С каждым годом количество пользователей мобильных приложений растет, что создает большой спрос на инновационные решения в этой области.</a:t>
            </a:r>
            <a:endParaRPr lang="en-US" sz="17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3476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319599" y="893564"/>
            <a:ext cx="47244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Будущее OneShop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6319599" y="209478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97122" y="2136458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7041713" y="2171105"/>
            <a:ext cx="25908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Больше магазинов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7041713" y="2740462"/>
            <a:ext cx="2905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Мы всегда ищем новые маркетплейсы и магазины, чтобы предоставить пользователю самый широкий выбор.</a:t>
            </a:r>
            <a:endParaRPr lang="en-US" sz="1750" dirty="0">
              <a:latin typeface="+mj-lt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0169485" y="209478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324148" y="2136458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10891599" y="2171105"/>
            <a:ext cx="26136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Улучшенный поиск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10891599" y="2740462"/>
            <a:ext cx="2905601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Мы работаем над улучшением нашей функциональности поиска, чтобы пользователи могли быстро находить то, что искали.</a:t>
            </a:r>
            <a:endParaRPr lang="en-US" sz="1750" dirty="0">
              <a:latin typeface="+mj-lt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319599" y="562403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8072" y="5665708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7041713" y="5700355"/>
            <a:ext cx="4046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Еще больше персонализации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7041713" y="6269712"/>
            <a:ext cx="675548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Мы хотим сделать OneShop более персонализированным, чтобы каждый пользователь мог наслаждаться уникальным опытом покупок.</a:t>
            </a:r>
            <a:endParaRPr lang="en-US" sz="1750" dirty="0">
              <a:latin typeface="+mj-lt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33199" y="254293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12F2B"/>
                </a:solidFill>
                <a:latin typeface="+mj-lt"/>
                <a:ea typeface="Gelasio" pitchFamily="34" charset="-122"/>
                <a:cs typeface="Gelasio" pitchFamily="34" charset="-120"/>
              </a:rPr>
              <a:t>OneShop - ваш надежный партнер в покупках!</a:t>
            </a:r>
            <a:endParaRPr lang="en-US" sz="4374" b="1" dirty="0">
              <a:latin typeface="+mj-lt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3199" y="4264938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+mj-lt"/>
                <a:ea typeface="Lato" pitchFamily="34" charset="-122"/>
                <a:cs typeface="Lato" pitchFamily="34" charset="-120"/>
              </a:rPr>
              <a:t>OneShop - это не просто универсальное приложение для поиска и сравнения товаров на различных маркетплейсах. Это верный партнер в покупках, гарантирующий экономию времени и денег. Начните с нами приятные покупки прямо сейчас!</a:t>
            </a:r>
            <a:endParaRPr lang="en-US" sz="1750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13A376-72E3-2D41-B77F-833A594FF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800" y="2542937"/>
            <a:ext cx="5815508" cy="31436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911</Words>
  <Application>Microsoft Macintosh PowerPoint</Application>
  <PresentationFormat>Произвольный</PresentationFormat>
  <Paragraphs>141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Gelasio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Михаил Королев</cp:lastModifiedBy>
  <cp:revision>9</cp:revision>
  <dcterms:created xsi:type="dcterms:W3CDTF">2023-09-24T15:46:03Z</dcterms:created>
  <dcterms:modified xsi:type="dcterms:W3CDTF">2023-09-26T22:02:08Z</dcterms:modified>
</cp:coreProperties>
</file>