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38097" y="32216"/>
            <a:ext cx="3885661" cy="34219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674352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647" y="0"/>
                </a:moveTo>
                <a:lnTo>
                  <a:pt x="0" y="0"/>
                </a:lnTo>
                <a:lnTo>
                  <a:pt x="0" y="6858000"/>
                </a:lnTo>
                <a:lnTo>
                  <a:pt x="2517647" y="6858000"/>
                </a:lnTo>
                <a:lnTo>
                  <a:pt x="25176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38097" y="32216"/>
            <a:ext cx="3885661" cy="3421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81246" y="62946"/>
            <a:ext cx="745109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52099" y="1243012"/>
            <a:ext cx="9347835" cy="3932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mailto:tatyana02_02@mail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lnTo>
                  <a:pt x="1219199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12204700" cy="6870700"/>
            <a:chOff x="-6350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1999" y="0"/>
                  </a:lnTo>
                  <a:lnTo>
                    <a:pt x="12191999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417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154" y="0"/>
              <a:ext cx="1940099" cy="21080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3053" y="538173"/>
              <a:ext cx="2628600" cy="130454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64364" y="4049447"/>
            <a:ext cx="6263005" cy="1628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z="3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Акселерационная</a:t>
            </a:r>
            <a:r>
              <a:rPr sz="36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программа</a:t>
            </a:r>
            <a:endParaRPr sz="3600">
              <a:latin typeface="Microsoft Sans Serif"/>
              <a:cs typeface="Microsoft Sans Serif"/>
            </a:endParaRPr>
          </a:p>
          <a:p>
            <a:pPr marL="12700">
              <a:lnSpc>
                <a:spcPts val="4105"/>
              </a:lnSpc>
            </a:pP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«Стартапы</a:t>
            </a:r>
            <a:r>
              <a:rPr sz="36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LETI»</a:t>
            </a:r>
            <a:r>
              <a:rPr sz="36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2023</a:t>
            </a:r>
            <a:endParaRPr sz="3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Лидер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Эпохи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Технологических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Инноваций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4362" y="2625751"/>
            <a:ext cx="63995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Гидропонная</a:t>
            </a:r>
            <a:r>
              <a:rPr sz="26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ферма</a:t>
            </a:r>
            <a:r>
              <a:rPr sz="26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6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искусственным </a:t>
            </a:r>
            <a:r>
              <a:rPr sz="2600" b="1" spc="-7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освещением</a:t>
            </a:r>
            <a:r>
              <a:rPr sz="26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6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использованием </a:t>
            </a: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машинного</a:t>
            </a:r>
            <a:r>
              <a:rPr sz="26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зрения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4364" y="5786364"/>
            <a:ext cx="435991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500"/>
              </a:lnSpc>
              <a:spcBef>
                <a:spcPts val="100"/>
              </a:spcBef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Трекер проекта </a:t>
            </a:r>
            <a:r>
              <a:rPr sz="1400" spc="365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Прошкина 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Александра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Сергеевна </a:t>
            </a:r>
            <a:r>
              <a:rPr sz="1400" spc="-3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Эксперт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проекта</a:t>
            </a:r>
            <a:r>
              <a:rPr sz="1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Прошкина</a:t>
            </a:r>
            <a:r>
              <a:rPr sz="1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Александра</a:t>
            </a:r>
            <a:r>
              <a:rPr sz="1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Сергеевна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100" spc="-15" dirty="0">
                <a:solidFill>
                  <a:srgbClr val="FFF2CC"/>
                </a:solidFill>
                <a:latin typeface="Microsoft Sans Serif"/>
                <a:cs typeface="Microsoft Sans Serif"/>
              </a:rPr>
              <a:t>Обозначение</a:t>
            </a:r>
            <a:r>
              <a:rPr sz="1100" spc="20" dirty="0">
                <a:solidFill>
                  <a:srgbClr val="FFF2CC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2CC"/>
                </a:solidFill>
                <a:latin typeface="Microsoft Sans Serif"/>
                <a:cs typeface="Microsoft Sans Serif"/>
              </a:rPr>
              <a:t>версионности</a:t>
            </a:r>
            <a:r>
              <a:rPr sz="1100" spc="25" dirty="0">
                <a:solidFill>
                  <a:srgbClr val="FFF2CC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2CC"/>
                </a:solidFill>
                <a:latin typeface="Microsoft Sans Serif"/>
                <a:cs typeface="Microsoft Sans Serif"/>
              </a:rPr>
              <a:t>документа</a:t>
            </a:r>
            <a:endParaRPr sz="11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3449" y="2205349"/>
            <a:ext cx="1507799" cy="23538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8706" y="282402"/>
            <a:ext cx="64242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Актуальность</a:t>
            </a:r>
            <a:r>
              <a:rPr spc="30" dirty="0"/>
              <a:t> </a:t>
            </a:r>
            <a:r>
              <a:rPr spc="-5" dirty="0"/>
              <a:t>и</a:t>
            </a:r>
            <a:r>
              <a:rPr spc="25" dirty="0"/>
              <a:t> </a:t>
            </a:r>
            <a:r>
              <a:rPr spc="-10" dirty="0"/>
              <a:t>описание</a:t>
            </a:r>
            <a:r>
              <a:rPr spc="25" dirty="0"/>
              <a:t> </a:t>
            </a:r>
            <a:r>
              <a:rPr spc="-40" dirty="0"/>
              <a:t>проекта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57144" y="790752"/>
            <a:ext cx="866965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400" spc="20" dirty="0">
                <a:latin typeface="Microsoft Sans Serif"/>
                <a:cs typeface="Microsoft Sans Serif"/>
              </a:rPr>
              <a:t>Мы, </a:t>
            </a:r>
            <a:r>
              <a:rPr sz="1400" spc="10" dirty="0">
                <a:latin typeface="Microsoft Sans Serif"/>
                <a:cs typeface="Microsoft Sans Serif"/>
              </a:rPr>
              <a:t>команда </a:t>
            </a:r>
            <a:r>
              <a:rPr sz="1400" spc="-15" dirty="0">
                <a:latin typeface="Microsoft Sans Serif"/>
                <a:cs typeface="Microsoft Sans Serif"/>
              </a:rPr>
              <a:t>Оазис </a:t>
            </a:r>
            <a:r>
              <a:rPr sz="1400" spc="5" dirty="0">
                <a:latin typeface="Microsoft Sans Serif"/>
                <a:cs typeface="Microsoft Sans Serif"/>
              </a:rPr>
              <a:t>представляем </a:t>
            </a:r>
            <a:r>
              <a:rPr sz="1400" spc="10" dirty="0">
                <a:latin typeface="Microsoft Sans Serif"/>
                <a:cs typeface="Microsoft Sans Serif"/>
              </a:rPr>
              <a:t>разработку </a:t>
            </a:r>
            <a:r>
              <a:rPr sz="1400" spc="40" dirty="0">
                <a:latin typeface="Microsoft Sans Serif"/>
                <a:cs typeface="Microsoft Sans Serif"/>
              </a:rPr>
              <a:t>гидропонной </a:t>
            </a:r>
            <a:r>
              <a:rPr sz="1400" spc="10" dirty="0">
                <a:latin typeface="Microsoft Sans Serif"/>
                <a:cs typeface="Microsoft Sans Serif"/>
              </a:rPr>
              <a:t>фермы </a:t>
            </a:r>
            <a:r>
              <a:rPr sz="1400" spc="-50" dirty="0">
                <a:latin typeface="Microsoft Sans Serif"/>
                <a:cs typeface="Microsoft Sans Serif"/>
              </a:rPr>
              <a:t>с </a:t>
            </a:r>
            <a:r>
              <a:rPr sz="1400" spc="10" dirty="0">
                <a:latin typeface="Microsoft Sans Serif"/>
                <a:cs typeface="Microsoft Sans Serif"/>
              </a:rPr>
              <a:t>искусственным </a:t>
            </a:r>
            <a:r>
              <a:rPr sz="1400" spc="25" dirty="0">
                <a:latin typeface="Microsoft Sans Serif"/>
                <a:cs typeface="Microsoft Sans Serif"/>
              </a:rPr>
              <a:t>светодиодным 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освещением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применением</a:t>
            </a:r>
            <a:r>
              <a:rPr sz="1400" spc="30" dirty="0">
                <a:latin typeface="Microsoft Sans Serif"/>
                <a:cs typeface="Microsoft Sans Serif"/>
              </a:rPr>
              <a:t> машинного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зрения,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которая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позволяет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выращивать</a:t>
            </a:r>
            <a:r>
              <a:rPr sz="1400" spc="15" dirty="0">
                <a:latin typeface="Microsoft Sans Serif"/>
                <a:cs typeface="Microsoft Sans Serif"/>
              </a:rPr>
              <a:t> различные 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сельскохозяйственные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культуры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условиях,</a:t>
            </a:r>
            <a:r>
              <a:rPr sz="1400" spc="38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при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которых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классический</a:t>
            </a:r>
            <a:r>
              <a:rPr sz="1400" spc="385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почвенный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метод 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выращивания </a:t>
            </a:r>
            <a:r>
              <a:rPr sz="1400" spc="-10" dirty="0">
                <a:latin typeface="Microsoft Sans Serif"/>
                <a:cs typeface="Microsoft Sans Serif"/>
              </a:rPr>
              <a:t>считается </a:t>
            </a:r>
            <a:r>
              <a:rPr sz="1400" spc="20" dirty="0">
                <a:latin typeface="Microsoft Sans Serif"/>
                <a:cs typeface="Microsoft Sans Serif"/>
              </a:rPr>
              <a:t>недоступным </a:t>
            </a:r>
            <a:r>
              <a:rPr sz="1400" spc="45" dirty="0">
                <a:latin typeface="Microsoft Sans Serif"/>
                <a:cs typeface="Microsoft Sans Serif"/>
              </a:rPr>
              <a:t>или </a:t>
            </a:r>
            <a:r>
              <a:rPr sz="1400" spc="30" dirty="0">
                <a:latin typeface="Microsoft Sans Serif"/>
                <a:cs typeface="Microsoft Sans Serif"/>
              </a:rPr>
              <a:t>тяжелым </a:t>
            </a:r>
            <a:r>
              <a:rPr sz="1400" spc="20" dirty="0">
                <a:latin typeface="Microsoft Sans Serif"/>
                <a:cs typeface="Microsoft Sans Serif"/>
              </a:rPr>
              <a:t>в </a:t>
            </a:r>
            <a:r>
              <a:rPr sz="1400" spc="30" dirty="0">
                <a:latin typeface="Microsoft Sans Serif"/>
                <a:cs typeface="Microsoft Sans Serif"/>
              </a:rPr>
              <a:t>исполнении (неплодородные </a:t>
            </a:r>
            <a:r>
              <a:rPr sz="1400" spc="15" dirty="0">
                <a:latin typeface="Microsoft Sans Serif"/>
                <a:cs typeface="Microsoft Sans Serif"/>
              </a:rPr>
              <a:t>почвы, </a:t>
            </a:r>
            <a:r>
              <a:rPr sz="1400" spc="-15" dirty="0">
                <a:latin typeface="Microsoft Sans Serif"/>
                <a:cs typeface="Microsoft Sans Serif"/>
              </a:rPr>
              <a:t>места </a:t>
            </a:r>
            <a:r>
              <a:rPr sz="1400" spc="-50" dirty="0">
                <a:latin typeface="Microsoft Sans Serif"/>
                <a:cs typeface="Microsoft Sans Serif"/>
              </a:rPr>
              <a:t>с 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жарким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или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холодным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климатом).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504" y="369849"/>
            <a:ext cx="1507799" cy="23538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21921" y="3007270"/>
            <a:ext cx="9228177" cy="321255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042721" y="5161736"/>
            <a:ext cx="3007995" cy="10585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13995" indent="-132080" algn="just">
              <a:lnSpc>
                <a:spcPts val="1480"/>
              </a:lnSpc>
              <a:spcBef>
                <a:spcPts val="204"/>
              </a:spcBef>
              <a:buAutoNum type="arabicPlain"/>
              <a:tabLst>
                <a:tab pos="214629" algn="l"/>
              </a:tabLst>
            </a:pPr>
            <a:r>
              <a:rPr sz="1300" spc="-45" dirty="0">
                <a:latin typeface="Microsoft Sans Serif"/>
                <a:cs typeface="Microsoft Sans Serif"/>
              </a:rPr>
              <a:t>- </a:t>
            </a:r>
            <a:r>
              <a:rPr sz="1300" spc="-15" dirty="0">
                <a:latin typeface="Microsoft Sans Serif"/>
                <a:cs typeface="Microsoft Sans Serif"/>
              </a:rPr>
              <a:t>Тайга</a:t>
            </a:r>
            <a:endParaRPr sz="1300">
              <a:latin typeface="Microsoft Sans Serif"/>
              <a:cs typeface="Microsoft Sans Serif"/>
            </a:endParaRPr>
          </a:p>
          <a:p>
            <a:pPr marL="82550" marR="267335" algn="just">
              <a:lnSpc>
                <a:spcPts val="1400"/>
              </a:lnSpc>
              <a:spcBef>
                <a:spcPts val="105"/>
              </a:spcBef>
              <a:buAutoNum type="arabicPlain"/>
              <a:tabLst>
                <a:tab pos="214629" algn="l"/>
              </a:tabLst>
            </a:pPr>
            <a:r>
              <a:rPr sz="1300" spc="-45" dirty="0">
                <a:latin typeface="Microsoft Sans Serif"/>
                <a:cs typeface="Microsoft Sans Serif"/>
              </a:rPr>
              <a:t>- </a:t>
            </a:r>
            <a:r>
              <a:rPr sz="1300" spc="20" dirty="0">
                <a:latin typeface="Microsoft Sans Serif"/>
                <a:cs typeface="Microsoft Sans Serif"/>
              </a:rPr>
              <a:t>Болото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45" dirty="0">
                <a:latin typeface="Microsoft Sans Serif"/>
                <a:cs typeface="Microsoft Sans Serif"/>
              </a:rPr>
              <a:t>и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15" dirty="0">
                <a:latin typeface="Microsoft Sans Serif"/>
                <a:cs typeface="Microsoft Sans Serif"/>
              </a:rPr>
              <a:t>заболоченные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25" dirty="0">
                <a:latin typeface="Microsoft Sans Serif"/>
                <a:cs typeface="Microsoft Sans Serif"/>
              </a:rPr>
              <a:t>почвы  </a:t>
            </a:r>
            <a:r>
              <a:rPr sz="1300" spc="10" dirty="0">
                <a:latin typeface="Microsoft Sans Serif"/>
                <a:cs typeface="Microsoft Sans Serif"/>
              </a:rPr>
              <a:t>3</a:t>
            </a:r>
            <a:r>
              <a:rPr sz="1300" spc="-45" dirty="0">
                <a:latin typeface="Microsoft Sans Serif"/>
                <a:cs typeface="Microsoft Sans Serif"/>
              </a:rPr>
              <a:t> - </a:t>
            </a:r>
            <a:r>
              <a:rPr sz="1300" spc="-5" dirty="0">
                <a:latin typeface="Microsoft Sans Serif"/>
                <a:cs typeface="Microsoft Sans Serif"/>
              </a:rPr>
              <a:t>Песчаные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45" dirty="0">
                <a:latin typeface="Microsoft Sans Serif"/>
                <a:cs typeface="Microsoft Sans Serif"/>
              </a:rPr>
              <a:t>и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10" dirty="0">
                <a:latin typeface="Microsoft Sans Serif"/>
                <a:cs typeface="Microsoft Sans Serif"/>
              </a:rPr>
              <a:t>каменистые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15" dirty="0">
                <a:latin typeface="Microsoft Sans Serif"/>
                <a:cs typeface="Microsoft Sans Serif"/>
              </a:rPr>
              <a:t>земли  </a:t>
            </a:r>
            <a:r>
              <a:rPr sz="1300" spc="10" dirty="0">
                <a:latin typeface="Microsoft Sans Serif"/>
                <a:cs typeface="Microsoft Sans Serif"/>
              </a:rPr>
              <a:t>4</a:t>
            </a:r>
            <a:r>
              <a:rPr sz="1300" spc="-45" dirty="0">
                <a:latin typeface="Microsoft Sans Serif"/>
                <a:cs typeface="Microsoft Sans Serif"/>
              </a:rPr>
              <a:t> - </a:t>
            </a:r>
            <a:r>
              <a:rPr sz="1300" spc="30" dirty="0">
                <a:latin typeface="Microsoft Sans Serif"/>
                <a:cs typeface="Microsoft Sans Serif"/>
              </a:rPr>
              <a:t>Пригодны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20" dirty="0">
                <a:latin typeface="Microsoft Sans Serif"/>
                <a:cs typeface="Microsoft Sans Serif"/>
              </a:rPr>
              <a:t>для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15" dirty="0">
                <a:latin typeface="Microsoft Sans Serif"/>
                <a:cs typeface="Microsoft Sans Serif"/>
              </a:rPr>
              <a:t>земледелия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2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647" y="0"/>
                </a:moveTo>
                <a:lnTo>
                  <a:pt x="0" y="0"/>
                </a:lnTo>
                <a:lnTo>
                  <a:pt x="0" y="6858000"/>
                </a:lnTo>
                <a:lnTo>
                  <a:pt x="2517647" y="6858000"/>
                </a:lnTo>
                <a:lnTo>
                  <a:pt x="25176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4544" y="405488"/>
            <a:ext cx="66509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Проблема,</a:t>
            </a:r>
            <a:r>
              <a:rPr spc="15" dirty="0"/>
              <a:t> </a:t>
            </a:r>
            <a:r>
              <a:rPr spc="-30" dirty="0"/>
              <a:t>которую</a:t>
            </a:r>
            <a:r>
              <a:rPr spc="15" dirty="0"/>
              <a:t> </a:t>
            </a:r>
            <a:r>
              <a:rPr spc="-5" dirty="0"/>
              <a:t>решает</a:t>
            </a:r>
            <a:r>
              <a:rPr spc="15" dirty="0"/>
              <a:t> </a:t>
            </a:r>
            <a:r>
              <a:rPr spc="-45" dirty="0"/>
              <a:t>проект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4539" y="1001832"/>
            <a:ext cx="9324975" cy="267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0" indent="-121285">
              <a:lnSpc>
                <a:spcPct val="100000"/>
              </a:lnSpc>
              <a:spcBef>
                <a:spcPts val="100"/>
              </a:spcBef>
              <a:buSzPct val="128571"/>
              <a:buChar char="•"/>
              <a:tabLst>
                <a:tab pos="133985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Урожайность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России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упала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с </a:t>
            </a:r>
            <a:r>
              <a:rPr sz="1400" spc="10" dirty="0">
                <a:latin typeface="Microsoft Sans Serif"/>
                <a:cs typeface="Microsoft Sans Serif"/>
              </a:rPr>
              <a:t>2017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года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по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2021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год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15,3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млн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тонн.</a:t>
            </a: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35200"/>
              </a:lnSpc>
              <a:spcBef>
                <a:spcPts val="680"/>
              </a:spcBef>
              <a:buSzPct val="128571"/>
              <a:buChar char="•"/>
              <a:tabLst>
                <a:tab pos="93980" algn="l"/>
              </a:tabLst>
            </a:pPr>
            <a:r>
              <a:rPr sz="1400" spc="15" dirty="0">
                <a:latin typeface="Microsoft Sans Serif"/>
                <a:cs typeface="Microsoft Sans Serif"/>
              </a:rPr>
              <a:t>Невозможность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контролировать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условия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выращивания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(температуру,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влажность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т.д.),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что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может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привести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к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частичной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гибели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урожая.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133350" indent="-121285">
              <a:lnSpc>
                <a:spcPct val="100000"/>
              </a:lnSpc>
              <a:buSzPct val="128571"/>
              <a:buChar char="•"/>
              <a:tabLst>
                <a:tab pos="133985" algn="l"/>
              </a:tabLst>
            </a:pPr>
            <a:r>
              <a:rPr sz="1400" spc="5" dirty="0">
                <a:latin typeface="Microsoft Sans Serif"/>
                <a:cs typeface="Microsoft Sans Serif"/>
              </a:rPr>
              <a:t>По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данным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ФАО,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около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15%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почв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России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подверглись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деградации.</a:t>
            </a: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35200"/>
              </a:lnSpc>
              <a:spcBef>
                <a:spcPts val="680"/>
              </a:spcBef>
              <a:buSzPct val="128571"/>
              <a:buChar char="•"/>
              <a:tabLst>
                <a:tab pos="9398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Согласно </a:t>
            </a:r>
            <a:r>
              <a:rPr sz="1400" spc="20" dirty="0">
                <a:latin typeface="Microsoft Sans Serif"/>
                <a:cs typeface="Microsoft Sans Serif"/>
              </a:rPr>
              <a:t>данным </a:t>
            </a:r>
            <a:r>
              <a:rPr sz="1400" spc="10" dirty="0">
                <a:latin typeface="Microsoft Sans Serif"/>
                <a:cs typeface="Microsoft Sans Serif"/>
              </a:rPr>
              <a:t>Министерства </a:t>
            </a:r>
            <a:r>
              <a:rPr sz="1400" spc="15" dirty="0">
                <a:latin typeface="Microsoft Sans Serif"/>
                <a:cs typeface="Microsoft Sans Serif"/>
              </a:rPr>
              <a:t>сельского </a:t>
            </a:r>
            <a:r>
              <a:rPr sz="1400" dirty="0">
                <a:latin typeface="Microsoft Sans Serif"/>
                <a:cs typeface="Microsoft Sans Serif"/>
              </a:rPr>
              <a:t>хозяйства </a:t>
            </a:r>
            <a:r>
              <a:rPr sz="1400" spc="-40" dirty="0">
                <a:latin typeface="Microsoft Sans Serif"/>
                <a:cs typeface="Microsoft Sans Serif"/>
              </a:rPr>
              <a:t>РФ, </a:t>
            </a:r>
            <a:r>
              <a:rPr sz="1400" spc="30" dirty="0">
                <a:latin typeface="Microsoft Sans Serif"/>
                <a:cs typeface="Microsoft Sans Serif"/>
              </a:rPr>
              <a:t>потери </a:t>
            </a:r>
            <a:r>
              <a:rPr sz="1400" spc="20" dirty="0">
                <a:latin typeface="Microsoft Sans Serif"/>
                <a:cs typeface="Microsoft Sans Serif"/>
              </a:rPr>
              <a:t>урожая </a:t>
            </a:r>
            <a:r>
              <a:rPr sz="1400" spc="-15" dirty="0">
                <a:latin typeface="Microsoft Sans Serif"/>
                <a:cs typeface="Microsoft Sans Serif"/>
              </a:rPr>
              <a:t>из-за </a:t>
            </a:r>
            <a:r>
              <a:rPr sz="1400" spc="25" dirty="0">
                <a:latin typeface="Microsoft Sans Serif"/>
                <a:cs typeface="Microsoft Sans Serif"/>
              </a:rPr>
              <a:t>вредителей </a:t>
            </a:r>
            <a:r>
              <a:rPr sz="1400" spc="20" dirty="0">
                <a:latin typeface="Microsoft Sans Serif"/>
                <a:cs typeface="Microsoft Sans Serif"/>
              </a:rPr>
              <a:t>могут </a:t>
            </a:r>
            <a:r>
              <a:rPr sz="1400" spc="-5" dirty="0">
                <a:latin typeface="Microsoft Sans Serif"/>
                <a:cs typeface="Microsoft Sans Serif"/>
              </a:rPr>
              <a:t>составлять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примерно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10-15%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93345" indent="-81280">
              <a:lnSpc>
                <a:spcPct val="100000"/>
              </a:lnSpc>
              <a:buSzPct val="128571"/>
              <a:buChar char="•"/>
              <a:tabLst>
                <a:tab pos="93980" algn="l"/>
              </a:tabLst>
            </a:pPr>
            <a:r>
              <a:rPr sz="1400" spc="5" dirty="0">
                <a:latin typeface="Microsoft Sans Serif"/>
                <a:cs typeface="Microsoft Sans Serif"/>
              </a:rPr>
              <a:t>Высокая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цена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готового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продукта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из-за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необходимости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затрат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логистику.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301" y="180849"/>
            <a:ext cx="1507799" cy="23538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4499" y="3710913"/>
            <a:ext cx="5016499" cy="30152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1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599" y="0"/>
                </a:moveTo>
                <a:lnTo>
                  <a:pt x="0" y="0"/>
                </a:lnTo>
                <a:lnTo>
                  <a:pt x="0" y="6858000"/>
                </a:lnTo>
                <a:lnTo>
                  <a:pt x="2517599" y="6858000"/>
                </a:lnTo>
                <a:lnTo>
                  <a:pt x="25175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68706" y="453432"/>
            <a:ext cx="57423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ЦА,</a:t>
            </a:r>
            <a:r>
              <a:rPr spc="20" dirty="0"/>
              <a:t> </a:t>
            </a:r>
            <a:r>
              <a:rPr spc="-10" dirty="0"/>
              <a:t>потенциальные</a:t>
            </a:r>
            <a:r>
              <a:rPr spc="20" dirty="0"/>
              <a:t> </a:t>
            </a:r>
            <a:r>
              <a:rPr spc="-80" dirty="0"/>
              <a:t>заказчики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68703" y="1049461"/>
            <a:ext cx="5831840" cy="5007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5" dirty="0">
                <a:latin typeface="Arial"/>
                <a:cs typeface="Arial"/>
              </a:rPr>
              <a:t>Портрет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целевой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аудитории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для</a:t>
            </a:r>
            <a:r>
              <a:rPr sz="1400" b="1" spc="-55" dirty="0">
                <a:latin typeface="Arial"/>
                <a:cs typeface="Arial"/>
              </a:rPr>
              <a:t> В2С </a:t>
            </a:r>
            <a:r>
              <a:rPr sz="1400" b="1" spc="15" dirty="0">
                <a:latin typeface="Arial"/>
                <a:cs typeface="Arial"/>
              </a:rPr>
              <a:t>продуктов</a:t>
            </a:r>
            <a:endParaRPr sz="1400">
              <a:latin typeface="Arial"/>
              <a:cs typeface="Arial"/>
            </a:endParaRPr>
          </a:p>
          <a:p>
            <a:pPr marL="240665" marR="630555" indent="-228600" algn="just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SzPct val="85714"/>
              <a:buFont typeface="Microsoft Sans Serif"/>
              <a:buChar char="•"/>
              <a:tabLst>
                <a:tab pos="241300" algn="l"/>
              </a:tabLst>
            </a:pPr>
            <a:r>
              <a:rPr sz="1400" i="1" spc="-15" dirty="0">
                <a:solidFill>
                  <a:srgbClr val="191919"/>
                </a:solidFill>
                <a:latin typeface="Arial"/>
                <a:cs typeface="Arial"/>
              </a:rPr>
              <a:t>Доход</a:t>
            </a:r>
            <a:r>
              <a:rPr sz="1400" i="1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191919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191919"/>
                </a:solidFill>
                <a:latin typeface="Microsoft Sans Serif"/>
                <a:cs typeface="Microsoft Sans Serif"/>
              </a:rPr>
              <a:t>средний,</a:t>
            </a:r>
            <a:r>
              <a:rPr sz="1400" spc="-50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191919"/>
                </a:solidFill>
                <a:latin typeface="Microsoft Sans Serif"/>
                <a:cs typeface="Microsoft Sans Serif"/>
              </a:rPr>
              <a:t>требуется</a:t>
            </a:r>
            <a:r>
              <a:rPr sz="1400" spc="-4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191919"/>
                </a:solidFill>
                <a:latin typeface="Microsoft Sans Serif"/>
                <a:cs typeface="Microsoft Sans Serif"/>
              </a:rPr>
              <a:t>стартовое</a:t>
            </a:r>
            <a:r>
              <a:rPr sz="1400" spc="-50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35" dirty="0">
                <a:solidFill>
                  <a:srgbClr val="191919"/>
                </a:solidFill>
                <a:latin typeface="Microsoft Sans Serif"/>
                <a:cs typeface="Microsoft Sans Serif"/>
              </a:rPr>
              <a:t>вложение</a:t>
            </a:r>
            <a:r>
              <a:rPr sz="1400" spc="-4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191919"/>
                </a:solidFill>
                <a:latin typeface="Microsoft Sans Serif"/>
                <a:cs typeface="Microsoft Sans Serif"/>
              </a:rPr>
              <a:t>в</a:t>
            </a:r>
            <a:r>
              <a:rPr sz="1400" spc="-50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191919"/>
                </a:solidFill>
                <a:latin typeface="Microsoft Sans Serif"/>
                <a:cs typeface="Microsoft Sans Serif"/>
              </a:rPr>
              <a:t>покупку </a:t>
            </a:r>
            <a:r>
              <a:rPr sz="1400" spc="-360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191919"/>
                </a:solidFill>
                <a:latin typeface="Microsoft Sans Serif"/>
                <a:cs typeface="Microsoft Sans Serif"/>
              </a:rPr>
              <a:t>установки</a:t>
            </a:r>
            <a:r>
              <a:rPr sz="1400" spc="-4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50" dirty="0">
                <a:solidFill>
                  <a:srgbClr val="191919"/>
                </a:solidFill>
                <a:latin typeface="Microsoft Sans Serif"/>
                <a:cs typeface="Microsoft Sans Serif"/>
              </a:rPr>
              <a:t>и</a:t>
            </a:r>
            <a:r>
              <a:rPr sz="1400" spc="-4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91919"/>
                </a:solidFill>
                <a:latin typeface="Microsoft Sans Serif"/>
                <a:cs typeface="Microsoft Sans Serif"/>
              </a:rPr>
              <a:t>доставку,</a:t>
            </a:r>
            <a:r>
              <a:rPr sz="1400" spc="-40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191919"/>
                </a:solidFill>
                <a:latin typeface="Microsoft Sans Serif"/>
                <a:cs typeface="Microsoft Sans Serif"/>
              </a:rPr>
              <a:t>обслуживание</a:t>
            </a:r>
            <a:r>
              <a:rPr sz="1400" spc="-4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191919"/>
                </a:solidFill>
                <a:latin typeface="Microsoft Sans Serif"/>
                <a:cs typeface="Microsoft Sans Serif"/>
              </a:rPr>
              <a:t>установки</a:t>
            </a:r>
            <a:r>
              <a:rPr sz="1400" spc="-4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191919"/>
                </a:solidFill>
                <a:latin typeface="Microsoft Sans Serif"/>
                <a:cs typeface="Microsoft Sans Serif"/>
              </a:rPr>
              <a:t>не</a:t>
            </a:r>
            <a:r>
              <a:rPr sz="1400" spc="-40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191919"/>
                </a:solidFill>
                <a:latin typeface="Microsoft Sans Serif"/>
                <a:cs typeface="Microsoft Sans Serif"/>
              </a:rPr>
              <a:t>требует </a:t>
            </a:r>
            <a:r>
              <a:rPr sz="1400" spc="-360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191919"/>
                </a:solidFill>
                <a:latin typeface="Microsoft Sans Serif"/>
                <a:cs typeface="Microsoft Sans Serif"/>
              </a:rPr>
              <a:t>больших</a:t>
            </a:r>
            <a:r>
              <a:rPr sz="1400" spc="-55" dirty="0">
                <a:solidFill>
                  <a:srgbClr val="191919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191919"/>
                </a:solidFill>
                <a:latin typeface="Microsoft Sans Serif"/>
                <a:cs typeface="Microsoft Sans Serif"/>
              </a:rPr>
              <a:t>затрат</a:t>
            </a:r>
            <a:endParaRPr sz="1400">
              <a:latin typeface="Microsoft Sans Serif"/>
              <a:cs typeface="Microsoft Sans Serif"/>
            </a:endParaRPr>
          </a:p>
          <a:p>
            <a:pPr marL="240665" marR="5080" indent="-228600">
              <a:lnSpc>
                <a:spcPct val="150000"/>
              </a:lnSpc>
              <a:spcBef>
                <a:spcPts val="994"/>
              </a:spcBef>
              <a:buSzPct val="85714"/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400" i="1" spc="-25" dirty="0">
                <a:latin typeface="Arial"/>
                <a:cs typeface="Arial"/>
              </a:rPr>
              <a:t>Потребность</a:t>
            </a:r>
            <a:r>
              <a:rPr sz="1400" i="1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-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самостоятельном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выращивании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для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себя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любых  с/х </a:t>
            </a:r>
            <a:r>
              <a:rPr sz="1400" spc="20" dirty="0">
                <a:latin typeface="Microsoft Sans Serif"/>
                <a:cs typeface="Microsoft Sans Serif"/>
              </a:rPr>
              <a:t>продуктов, </a:t>
            </a:r>
            <a:r>
              <a:rPr sz="1400" spc="35" dirty="0">
                <a:latin typeface="Microsoft Sans Serif"/>
                <a:cs typeface="Microsoft Sans Serif"/>
              </a:rPr>
              <a:t>которые </a:t>
            </a:r>
            <a:r>
              <a:rPr sz="1400" spc="20" dirty="0">
                <a:latin typeface="Microsoft Sans Serif"/>
                <a:cs typeface="Microsoft Sans Serif"/>
              </a:rPr>
              <a:t>предусмотрены </a:t>
            </a:r>
            <a:r>
              <a:rPr sz="1400" spc="10" dirty="0">
                <a:latin typeface="Microsoft Sans Serif"/>
                <a:cs typeface="Microsoft Sans Serif"/>
              </a:rPr>
              <a:t>системой </a:t>
            </a:r>
            <a:r>
              <a:rPr sz="1400" spc="5" dirty="0">
                <a:latin typeface="Microsoft Sans Serif"/>
                <a:cs typeface="Microsoft Sans Serif"/>
              </a:rPr>
              <a:t>(учитывая 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габариты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установки).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icrosoft Sans Serif"/>
              <a:buChar char="•"/>
            </a:pPr>
            <a:endParaRPr sz="1400">
              <a:latin typeface="Microsoft Sans Serif"/>
              <a:cs typeface="Microsoft Sans Serif"/>
            </a:endParaRPr>
          </a:p>
          <a:p>
            <a:pPr marL="64135">
              <a:lnSpc>
                <a:spcPct val="100000"/>
              </a:lnSpc>
            </a:pPr>
            <a:r>
              <a:rPr sz="1400" b="1" spc="15" dirty="0">
                <a:latin typeface="Arial"/>
                <a:cs typeface="Arial"/>
              </a:rPr>
              <a:t>Портрет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целевого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20" dirty="0">
                <a:latin typeface="Arial"/>
                <a:cs typeface="Arial"/>
              </a:rPr>
              <a:t>заказчика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для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45" dirty="0">
                <a:latin typeface="Arial"/>
                <a:cs typeface="Arial"/>
              </a:rPr>
              <a:t>B2B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продуктов</a:t>
            </a:r>
            <a:endParaRPr sz="1400">
              <a:latin typeface="Arial"/>
              <a:cs typeface="Arial"/>
            </a:endParaRPr>
          </a:p>
          <a:p>
            <a:pPr marL="292735" marR="2042795" lvl="1" indent="-228600">
              <a:lnSpc>
                <a:spcPct val="150000"/>
              </a:lnSpc>
              <a:spcBef>
                <a:spcPts val="1000"/>
              </a:spcBef>
              <a:buSzPct val="85714"/>
              <a:buFont typeface="Microsoft Sans Serif"/>
              <a:buChar char="•"/>
              <a:tabLst>
                <a:tab pos="292735" algn="l"/>
                <a:tab pos="293370" algn="l"/>
              </a:tabLst>
            </a:pPr>
            <a:r>
              <a:rPr sz="1400" i="1" dirty="0">
                <a:latin typeface="Arial"/>
                <a:cs typeface="Arial"/>
              </a:rPr>
              <a:t>Малый </a:t>
            </a:r>
            <a:r>
              <a:rPr sz="1400" i="1" spc="-10" dirty="0">
                <a:latin typeface="Arial"/>
                <a:cs typeface="Arial"/>
              </a:rPr>
              <a:t>и </a:t>
            </a:r>
            <a:r>
              <a:rPr sz="1400" i="1" spc="-25" dirty="0">
                <a:latin typeface="Arial"/>
                <a:cs typeface="Arial"/>
              </a:rPr>
              <a:t>средний </a:t>
            </a:r>
            <a:r>
              <a:rPr sz="1400" i="1" spc="-30" dirty="0">
                <a:latin typeface="Arial"/>
                <a:cs typeface="Arial"/>
              </a:rPr>
              <a:t>бизнес</a:t>
            </a:r>
            <a:r>
              <a:rPr sz="1400" spc="-30" dirty="0">
                <a:latin typeface="Microsoft Sans Serif"/>
                <a:cs typeface="Microsoft Sans Serif"/>
              </a:rPr>
              <a:t>, </a:t>
            </a:r>
            <a:r>
              <a:rPr sz="1400" spc="25" dirty="0">
                <a:latin typeface="Microsoft Sans Serif"/>
                <a:cs typeface="Microsoft Sans Serif"/>
              </a:rPr>
              <a:t>предприятия 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сельскохозяйственной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промышленности</a:t>
            </a:r>
            <a:endParaRPr sz="1400">
              <a:latin typeface="Microsoft Sans Serif"/>
              <a:cs typeface="Microsoft Sans Serif"/>
            </a:endParaRPr>
          </a:p>
          <a:p>
            <a:pPr marL="292735" marR="1550035" lvl="1" indent="-228600">
              <a:lnSpc>
                <a:spcPct val="150000"/>
              </a:lnSpc>
              <a:spcBef>
                <a:spcPts val="1000"/>
              </a:spcBef>
              <a:buSzPct val="85714"/>
              <a:buFont typeface="Microsoft Sans Serif"/>
              <a:buChar char="•"/>
              <a:tabLst>
                <a:tab pos="292735" algn="l"/>
                <a:tab pos="293370" algn="l"/>
              </a:tabLst>
            </a:pPr>
            <a:r>
              <a:rPr sz="1400" i="1" spc="-25" dirty="0">
                <a:latin typeface="Arial"/>
                <a:cs typeface="Arial"/>
              </a:rPr>
              <a:t>Потребность</a:t>
            </a:r>
            <a:r>
              <a:rPr sz="1400" i="1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-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упрощении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выращивания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за  </a:t>
            </a:r>
            <a:r>
              <a:rPr sz="1400" spc="-10" dirty="0">
                <a:latin typeface="Microsoft Sans Serif"/>
                <a:cs typeface="Microsoft Sans Serif"/>
              </a:rPr>
              <a:t>счет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автоматизации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процессов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выращивания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контроля, </a:t>
            </a:r>
            <a:r>
              <a:rPr sz="1400" spc="35" dirty="0">
                <a:latin typeface="Microsoft Sans Serif"/>
                <a:cs typeface="Microsoft Sans Serif"/>
              </a:rPr>
              <a:t>экономии </a:t>
            </a:r>
            <a:r>
              <a:rPr sz="1400" spc="5" dirty="0">
                <a:latin typeface="Microsoft Sans Serif"/>
                <a:cs typeface="Microsoft Sans Serif"/>
              </a:rPr>
              <a:t>ресурсов </a:t>
            </a:r>
            <a:r>
              <a:rPr sz="1400" spc="50" dirty="0">
                <a:latin typeface="Microsoft Sans Serif"/>
                <a:cs typeface="Microsoft Sans Serif"/>
              </a:rPr>
              <a:t>и </a:t>
            </a:r>
            <a:r>
              <a:rPr sz="1400" spc="20" dirty="0">
                <a:latin typeface="Microsoft Sans Serif"/>
                <a:cs typeface="Microsoft Sans Serif"/>
              </a:rPr>
              <a:t>ускорение 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производства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293" y="80100"/>
            <a:ext cx="1507799" cy="235387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882992" y="409574"/>
            <a:ext cx="5196840" cy="6321425"/>
            <a:chOff x="6882992" y="409574"/>
            <a:chExt cx="5196840" cy="63214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0946" y="2433974"/>
              <a:ext cx="3498554" cy="21618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2992" y="4688162"/>
              <a:ext cx="3652000" cy="20428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50424" y="409574"/>
              <a:ext cx="2371724" cy="2371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2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647" y="0"/>
                </a:moveTo>
                <a:lnTo>
                  <a:pt x="0" y="0"/>
                </a:lnTo>
                <a:lnTo>
                  <a:pt x="0" y="6858000"/>
                </a:lnTo>
                <a:lnTo>
                  <a:pt x="2517647" y="6858000"/>
                </a:lnTo>
                <a:lnTo>
                  <a:pt x="25176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6502" y="373263"/>
            <a:ext cx="74536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Решение,</a:t>
            </a:r>
            <a:r>
              <a:rPr spc="20" dirty="0"/>
              <a:t> </a:t>
            </a:r>
            <a:r>
              <a:rPr spc="-35" dirty="0"/>
              <a:t>которое</a:t>
            </a:r>
            <a:r>
              <a:rPr spc="15" dirty="0"/>
              <a:t> </a:t>
            </a:r>
            <a:r>
              <a:rPr spc="-10" dirty="0"/>
              <a:t>предлагает</a:t>
            </a:r>
            <a:r>
              <a:rPr spc="15" dirty="0"/>
              <a:t> </a:t>
            </a:r>
            <a:r>
              <a:rPr spc="-45" dirty="0"/>
              <a:t>команда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40797" y="898331"/>
            <a:ext cx="8874760" cy="3550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7790" indent="-342900">
              <a:lnSpc>
                <a:spcPct val="150000"/>
              </a:lnSpc>
              <a:spcBef>
                <a:spcPts val="100"/>
              </a:spcBef>
              <a:buSzPct val="128571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4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Экономия</a:t>
            </a:r>
            <a:r>
              <a:rPr sz="1400" i="1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времени:</a:t>
            </a:r>
            <a:r>
              <a:rPr sz="1400" i="1" spc="275" dirty="0">
                <a:latin typeface="Arial"/>
                <a:cs typeface="Arial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Например,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шпинат,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выращенный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гидропонике,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может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созреть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за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4-7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недель,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что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2-3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раза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выше,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чем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почве.</a:t>
            </a:r>
            <a:endParaRPr sz="1400">
              <a:latin typeface="Microsoft Sans Serif"/>
              <a:cs typeface="Microsoft Sans Serif"/>
            </a:endParaRPr>
          </a:p>
          <a:p>
            <a:pPr marL="355600" marR="273050" indent="-342900">
              <a:lnSpc>
                <a:spcPct val="150000"/>
              </a:lnSpc>
              <a:spcBef>
                <a:spcPts val="1000"/>
              </a:spcBef>
              <a:buSzPct val="128571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4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Повышение</a:t>
            </a:r>
            <a:r>
              <a:rPr sz="1400" i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урожайности</a:t>
            </a:r>
            <a:r>
              <a:rPr sz="1400" dirty="0">
                <a:latin typeface="Microsoft Sans Serif"/>
                <a:cs typeface="Microsoft Sans Serif"/>
              </a:rPr>
              <a:t>: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При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использовании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гидропоники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урожайность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вырастает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2-3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раза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по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сравнению</a:t>
            </a:r>
            <a:r>
              <a:rPr sz="1400" spc="27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с </a:t>
            </a:r>
            <a:r>
              <a:rPr sz="1400" spc="20" dirty="0">
                <a:latin typeface="Microsoft Sans Serif"/>
                <a:cs typeface="Microsoft Sans Serif"/>
              </a:rPr>
              <a:t>почвой.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SzPct val="128571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4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Контроль</a:t>
            </a:r>
            <a:r>
              <a:rPr sz="1400" i="1" u="sng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качества</a:t>
            </a:r>
            <a:r>
              <a:rPr sz="1400" i="1" u="sng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продукции</a:t>
            </a:r>
            <a:endParaRPr sz="1400"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spcBef>
                <a:spcPts val="1000"/>
              </a:spcBef>
              <a:buSzPct val="128571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400" i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Экологичность</a:t>
            </a:r>
            <a:r>
              <a:rPr sz="1400" spc="-20" dirty="0">
                <a:latin typeface="Microsoft Sans Serif"/>
                <a:cs typeface="Microsoft Sans Serif"/>
              </a:rPr>
              <a:t>: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2010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году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было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зафиксированно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3,4%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загрезненной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почвы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от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обследованных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32,8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тыс.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га.,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2019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году</a:t>
            </a:r>
            <a:r>
              <a:rPr sz="1400" spc="-50" dirty="0">
                <a:latin typeface="Microsoft Sans Serif"/>
                <a:cs typeface="Microsoft Sans Serif"/>
              </a:rPr>
              <a:t> - </a:t>
            </a:r>
            <a:r>
              <a:rPr sz="1400" spc="-25" dirty="0">
                <a:latin typeface="Microsoft Sans Serif"/>
                <a:cs typeface="Microsoft Sans Serif"/>
              </a:rPr>
              <a:t>5,8%.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SzPct val="128571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400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Устойчивост</a:t>
            </a:r>
            <a:r>
              <a:rPr sz="14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ь</a:t>
            </a:r>
            <a:r>
              <a:rPr sz="1400" i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</a:t>
            </a:r>
            <a:r>
              <a:rPr sz="1400" i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болезня</a:t>
            </a:r>
            <a:r>
              <a:rPr sz="1400" i="1" u="sng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</a:t>
            </a:r>
            <a:r>
              <a:rPr sz="1400" i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sz="1400" i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вредителям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Microsoft Sans Serif"/>
              <a:buChar char="•"/>
            </a:pPr>
            <a:endParaRPr sz="1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SzPct val="128571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4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Гибкость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488" y="180849"/>
            <a:ext cx="1507799" cy="23538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4906" y="3429000"/>
            <a:ext cx="5060155" cy="30923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2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647" y="0"/>
                </a:moveTo>
                <a:lnTo>
                  <a:pt x="0" y="0"/>
                </a:lnTo>
                <a:lnTo>
                  <a:pt x="0" y="6858000"/>
                </a:lnTo>
                <a:lnTo>
                  <a:pt x="2517647" y="6858000"/>
                </a:lnTo>
                <a:lnTo>
                  <a:pt x="25176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5919" y="379939"/>
            <a:ext cx="58521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Ценностное</a:t>
            </a:r>
            <a:r>
              <a:rPr spc="35" dirty="0"/>
              <a:t> </a:t>
            </a:r>
            <a:r>
              <a:rPr spc="-20" dirty="0"/>
              <a:t>предложение</a:t>
            </a:r>
            <a:r>
              <a:rPr spc="40" dirty="0"/>
              <a:t> </a:t>
            </a:r>
            <a:r>
              <a:rPr spc="-5" dirty="0"/>
              <a:t>и</a:t>
            </a:r>
            <a:r>
              <a:rPr spc="35" dirty="0"/>
              <a:t> </a:t>
            </a:r>
            <a:r>
              <a:rPr spc="-30" dirty="0"/>
              <a:t>пр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74352" y="32216"/>
            <a:ext cx="2517775" cy="17894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004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2835"/>
              </a:spcBef>
            </a:pPr>
            <a:r>
              <a:rPr sz="3200" spc="-45" dirty="0">
                <a:latin typeface="Microsoft Sans Serif"/>
                <a:cs typeface="Microsoft Sans Serif"/>
              </a:rPr>
              <a:t>одукт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47874" y="876496"/>
            <a:ext cx="6262370" cy="4615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400" spc="15" dirty="0">
                <a:latin typeface="Microsoft Sans Serif"/>
                <a:cs typeface="Microsoft Sans Serif"/>
              </a:rPr>
              <a:t>Гидропонная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ферма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искусственным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освещением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машинным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зрением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помогает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предприятиям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сельскохозяйственного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сегмента,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которые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хотят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повысить урожайность </a:t>
            </a:r>
            <a:r>
              <a:rPr sz="1400" spc="50" dirty="0">
                <a:latin typeface="Microsoft Sans Serif"/>
                <a:cs typeface="Microsoft Sans Serif"/>
              </a:rPr>
              <a:t>и </a:t>
            </a:r>
            <a:r>
              <a:rPr sz="1400" spc="20" dirty="0">
                <a:latin typeface="Microsoft Sans Serif"/>
                <a:cs typeface="Microsoft Sans Serif"/>
              </a:rPr>
              <a:t>решить </a:t>
            </a:r>
            <a:r>
              <a:rPr sz="1400" spc="25" dirty="0">
                <a:latin typeface="Microsoft Sans Serif"/>
                <a:cs typeface="Microsoft Sans Serif"/>
              </a:rPr>
              <a:t>проблему </a:t>
            </a:r>
            <a:r>
              <a:rPr sz="1400" spc="5" dirty="0">
                <a:latin typeface="Microsoft Sans Serif"/>
                <a:cs typeface="Microsoft Sans Serif"/>
              </a:rPr>
              <a:t>сезонности, </a:t>
            </a:r>
            <a:r>
              <a:rPr sz="1400" spc="-5" dirty="0">
                <a:latin typeface="Microsoft Sans Serif"/>
                <a:cs typeface="Microsoft Sans Serif"/>
              </a:rPr>
              <a:t>тем, </a:t>
            </a:r>
            <a:r>
              <a:rPr sz="1400" spc="15" dirty="0">
                <a:latin typeface="Microsoft Sans Serif"/>
                <a:cs typeface="Microsoft Sans Serif"/>
              </a:rPr>
              <a:t>что 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предлагает </a:t>
            </a:r>
            <a:r>
              <a:rPr sz="1400" spc="5" dirty="0">
                <a:latin typeface="Microsoft Sans Serif"/>
                <a:cs typeface="Microsoft Sans Serif"/>
              </a:rPr>
              <a:t>способ </a:t>
            </a:r>
            <a:r>
              <a:rPr sz="1400" spc="15" dirty="0">
                <a:latin typeface="Microsoft Sans Serif"/>
                <a:cs typeface="Microsoft Sans Serif"/>
              </a:rPr>
              <a:t>выращивания, </a:t>
            </a:r>
            <a:r>
              <a:rPr sz="1400" spc="20" dirty="0">
                <a:latin typeface="Microsoft Sans Serif"/>
                <a:cs typeface="Microsoft Sans Serif"/>
              </a:rPr>
              <a:t>не </a:t>
            </a:r>
            <a:r>
              <a:rPr sz="1400" spc="10" dirty="0">
                <a:latin typeface="Microsoft Sans Serif"/>
                <a:cs typeface="Microsoft Sans Serif"/>
              </a:rPr>
              <a:t>зависящий </a:t>
            </a:r>
            <a:r>
              <a:rPr sz="1400" spc="25" dirty="0">
                <a:latin typeface="Microsoft Sans Serif"/>
                <a:cs typeface="Microsoft Sans Serif"/>
              </a:rPr>
              <a:t>от </a:t>
            </a:r>
            <a:r>
              <a:rPr sz="1400" spc="40" dirty="0">
                <a:latin typeface="Microsoft Sans Serif"/>
                <a:cs typeface="Microsoft Sans Serif"/>
              </a:rPr>
              <a:t>погоды </a:t>
            </a:r>
            <a:r>
              <a:rPr sz="1400" spc="50" dirty="0">
                <a:latin typeface="Microsoft Sans Serif"/>
                <a:cs typeface="Microsoft Sans Serif"/>
              </a:rPr>
              <a:t>и 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климатических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условий.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i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Научно-технически</a:t>
            </a:r>
            <a:r>
              <a:rPr sz="1400" i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sz="1400" i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решения: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SzPct val="128571"/>
              <a:buChar char="•"/>
              <a:tabLst>
                <a:tab pos="354965" algn="l"/>
                <a:tab pos="35560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Разработка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системы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гидропоники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SzPct val="128571"/>
              <a:buChar char="•"/>
              <a:tabLst>
                <a:tab pos="354965" algn="l"/>
                <a:tab pos="355600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Использование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светодиодного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освещения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35"/>
              </a:spcBef>
              <a:buSzPct val="128571"/>
              <a:buChar char="•"/>
              <a:tabLst>
                <a:tab pos="354965" algn="l"/>
                <a:tab pos="35560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Разработка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системы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машинного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зрения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SzPct val="128571"/>
              <a:buChar char="•"/>
              <a:tabLst>
                <a:tab pos="354965" algn="l"/>
                <a:tab pos="355600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Использование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искусственного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интеллекта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анализа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данных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35"/>
              </a:spcBef>
              <a:buSzPct val="128571"/>
              <a:buChar char="•"/>
              <a:tabLst>
                <a:tab pos="354965" algn="l"/>
                <a:tab pos="355600" algn="l"/>
              </a:tabLst>
            </a:pPr>
            <a:r>
              <a:rPr sz="1400" spc="15" dirty="0">
                <a:latin typeface="Microsoft Sans Serif"/>
                <a:cs typeface="Microsoft Sans Serif"/>
              </a:rPr>
              <a:t>Интеграция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системы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управления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SzPct val="128571"/>
              <a:buChar char="•"/>
              <a:tabLst>
                <a:tab pos="354965" algn="l"/>
                <a:tab pos="355600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Тестирование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оптимизация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SzPct val="128571"/>
              <a:buChar char="•"/>
              <a:tabLst>
                <a:tab pos="354965" algn="l"/>
                <a:tab pos="355600" algn="l"/>
              </a:tabLst>
            </a:pPr>
            <a:r>
              <a:rPr sz="1400" spc="20" dirty="0">
                <a:latin typeface="Microsoft Sans Serif"/>
                <a:cs typeface="Microsoft Sans Serif"/>
              </a:rPr>
              <a:t>Контроль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качества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безопасности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488" y="129754"/>
            <a:ext cx="1507799" cy="23538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3612" y="1821635"/>
            <a:ext cx="3247943" cy="43305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2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647" y="0"/>
                </a:moveTo>
                <a:lnTo>
                  <a:pt x="0" y="0"/>
                </a:lnTo>
                <a:lnTo>
                  <a:pt x="0" y="6858000"/>
                </a:lnTo>
                <a:lnTo>
                  <a:pt x="2517647" y="6858000"/>
                </a:lnTo>
                <a:lnTo>
                  <a:pt x="25176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68706" y="282402"/>
            <a:ext cx="54686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Рынок</a:t>
            </a:r>
            <a:r>
              <a:rPr spc="10" dirty="0"/>
              <a:t> </a:t>
            </a:r>
            <a:r>
              <a:rPr spc="-5" dirty="0"/>
              <a:t>и</a:t>
            </a:r>
            <a:r>
              <a:rPr spc="10" dirty="0"/>
              <a:t> </a:t>
            </a:r>
            <a:r>
              <a:rPr spc="-20" dirty="0"/>
              <a:t>Анализ</a:t>
            </a:r>
            <a:r>
              <a:rPr spc="10" dirty="0"/>
              <a:t> </a:t>
            </a:r>
            <a:r>
              <a:rPr spc="-40" dirty="0"/>
              <a:t>конкурентов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233" y="243239"/>
            <a:ext cx="1507799" cy="2353874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652099" y="1243012"/>
          <a:ext cx="9347835" cy="39325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7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1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76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Теплица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 marR="25463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Автоматизация 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процесса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 marR="187960">
                        <a:lnSpc>
                          <a:spcPct val="100000"/>
                        </a:lnSpc>
                      </a:pPr>
                      <a:r>
                        <a:rPr sz="1400" spc="20" dirty="0">
                          <a:latin typeface="Microsoft Sans Serif"/>
                          <a:cs typeface="Microsoft Sans Serif"/>
                        </a:rPr>
                        <a:t>Контроль </a:t>
                      </a:r>
                      <a:r>
                        <a:rPr sz="1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экосистемы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 marR="50927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Количество  </a:t>
                      </a:r>
                      <a:r>
                        <a:rPr sz="1400" spc="35" dirty="0">
                          <a:latin typeface="Microsoft Sans Serif"/>
                          <a:cs typeface="Microsoft Sans Serif"/>
                        </a:rPr>
                        <a:t>режимов </a:t>
                      </a:r>
                      <a:r>
                        <a:rPr sz="140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освещения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 marR="19240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Контроль  </a:t>
                      </a:r>
                      <a:r>
                        <a:rPr sz="1400" spc="40" dirty="0">
                          <a:latin typeface="Microsoft Sans Serif"/>
                          <a:cs typeface="Microsoft Sans Serif"/>
                        </a:rPr>
                        <a:t>водного </a:t>
                      </a:r>
                      <a:r>
                        <a:rPr sz="14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раствора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90" marR="30289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Точность </a:t>
                      </a:r>
                      <a:r>
                        <a:rPr sz="1400" spc="-3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контроля  </a:t>
                      </a:r>
                      <a:r>
                        <a:rPr sz="1400" spc="40" dirty="0">
                          <a:latin typeface="Microsoft Sans Serif"/>
                          <a:cs typeface="Microsoft Sans Serif"/>
                        </a:rPr>
                        <a:t>водного </a:t>
                      </a:r>
                      <a:r>
                        <a:rPr sz="14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раствора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 marR="103505">
                        <a:lnSpc>
                          <a:spcPct val="100000"/>
                        </a:lnSpc>
                      </a:pPr>
                      <a:r>
                        <a:rPr sz="1400" spc="10" dirty="0">
                          <a:latin typeface="Microsoft Sans Serif"/>
                          <a:cs typeface="Microsoft Sans Serif"/>
                        </a:rPr>
                        <a:t>Наличие 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20" dirty="0">
                          <a:latin typeface="Microsoft Sans Serif"/>
                          <a:cs typeface="Microsoft Sans Serif"/>
                        </a:rPr>
                        <a:t>альтернативного </a:t>
                      </a:r>
                      <a:r>
                        <a:rPr sz="1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источника</a:t>
                      </a:r>
                      <a:r>
                        <a:rPr sz="1400" spc="-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30" dirty="0">
                          <a:latin typeface="Microsoft Sans Serif"/>
                          <a:cs typeface="Microsoft Sans Serif"/>
                        </a:rPr>
                        <a:t>энергии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375"/>
                        </a:lnSpc>
                      </a:pPr>
                      <a:r>
                        <a:rPr sz="1400" b="1" spc="-15" dirty="0">
                          <a:latin typeface="Arial"/>
                          <a:cs typeface="Arial"/>
                        </a:rPr>
                        <a:t>Оазис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без</a:t>
                      </a:r>
                      <a:r>
                        <a:rPr sz="14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ограничения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375"/>
                        </a:lnSpc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iFarm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автоматически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375"/>
                        </a:lnSpc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GreenBar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37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Growmama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6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 marR="52260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Healthy 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Garden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автоматически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9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5"/>
                        </a:lnSpc>
                      </a:pPr>
                      <a:r>
                        <a:rPr sz="1400" spc="20" dirty="0">
                          <a:latin typeface="Microsoft Sans Serif"/>
                          <a:cs typeface="Microsoft Sans Serif"/>
                        </a:rPr>
                        <a:t>AgroAspect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+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25"/>
                        </a:lnSpc>
                      </a:pP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без</a:t>
                      </a:r>
                      <a:r>
                        <a:rPr sz="1400" spc="-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25" dirty="0">
                          <a:latin typeface="Microsoft Sans Serif"/>
                          <a:cs typeface="Microsoft Sans Serif"/>
                        </a:rPr>
                        <a:t>ограничения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25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6841" y="282402"/>
            <a:ext cx="64058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Бизнес</a:t>
            </a:r>
            <a:r>
              <a:rPr spc="25" dirty="0"/>
              <a:t> </a:t>
            </a:r>
            <a:r>
              <a:rPr spc="-10" dirty="0"/>
              <a:t>модель</a:t>
            </a:r>
            <a:r>
              <a:rPr spc="25" dirty="0"/>
              <a:t> </a:t>
            </a:r>
            <a:r>
              <a:rPr spc="-5" dirty="0"/>
              <a:t>и</a:t>
            </a:r>
            <a:r>
              <a:rPr spc="25" dirty="0"/>
              <a:t> </a:t>
            </a:r>
            <a:r>
              <a:rPr spc="-30" dirty="0"/>
              <a:t>факторы</a:t>
            </a:r>
            <a:r>
              <a:rPr spc="30" dirty="0"/>
              <a:t> </a:t>
            </a:r>
            <a:r>
              <a:rPr spc="-15" dirty="0"/>
              <a:t>успеха</a:t>
            </a:r>
          </a:p>
        </p:txBody>
      </p:sp>
      <p:sp>
        <p:nvSpPr>
          <p:cNvPr id="3" name="object 3"/>
          <p:cNvSpPr/>
          <p:nvPr/>
        </p:nvSpPr>
        <p:spPr>
          <a:xfrm>
            <a:off x="2761932" y="0"/>
            <a:ext cx="9430385" cy="6858000"/>
          </a:xfrm>
          <a:custGeom>
            <a:avLst/>
            <a:gdLst/>
            <a:ahLst/>
            <a:cxnLst/>
            <a:rect l="l" t="t" r="r" b="b"/>
            <a:pathLst>
              <a:path w="9430385" h="6858000">
                <a:moveTo>
                  <a:pt x="6893039" y="1512785"/>
                </a:moveTo>
                <a:lnTo>
                  <a:pt x="0" y="1512785"/>
                </a:lnTo>
                <a:lnTo>
                  <a:pt x="0" y="1726145"/>
                </a:lnTo>
                <a:lnTo>
                  <a:pt x="6893039" y="1726145"/>
                </a:lnTo>
                <a:lnTo>
                  <a:pt x="6893039" y="1512785"/>
                </a:lnTo>
                <a:close/>
              </a:path>
              <a:path w="9430385" h="6858000">
                <a:moveTo>
                  <a:pt x="9430055" y="0"/>
                </a:moveTo>
                <a:lnTo>
                  <a:pt x="6912419" y="0"/>
                </a:lnTo>
                <a:lnTo>
                  <a:pt x="6912419" y="872705"/>
                </a:lnTo>
                <a:lnTo>
                  <a:pt x="7924" y="872705"/>
                </a:lnTo>
                <a:lnTo>
                  <a:pt x="7924" y="1086065"/>
                </a:lnTo>
                <a:lnTo>
                  <a:pt x="6912419" y="1086065"/>
                </a:lnTo>
                <a:lnTo>
                  <a:pt x="6912419" y="1192745"/>
                </a:lnTo>
                <a:lnTo>
                  <a:pt x="0" y="1192745"/>
                </a:lnTo>
                <a:lnTo>
                  <a:pt x="0" y="1406105"/>
                </a:lnTo>
                <a:lnTo>
                  <a:pt x="6912419" y="1406105"/>
                </a:lnTo>
                <a:lnTo>
                  <a:pt x="6912419" y="2152866"/>
                </a:lnTo>
                <a:lnTo>
                  <a:pt x="0" y="2152866"/>
                </a:lnTo>
                <a:lnTo>
                  <a:pt x="0" y="2366226"/>
                </a:lnTo>
                <a:lnTo>
                  <a:pt x="6912419" y="2366226"/>
                </a:lnTo>
                <a:lnTo>
                  <a:pt x="6912419" y="3112986"/>
                </a:lnTo>
                <a:lnTo>
                  <a:pt x="0" y="3112986"/>
                </a:lnTo>
                <a:lnTo>
                  <a:pt x="0" y="3326346"/>
                </a:lnTo>
                <a:lnTo>
                  <a:pt x="6912419" y="3326346"/>
                </a:lnTo>
                <a:lnTo>
                  <a:pt x="6912419" y="3433026"/>
                </a:lnTo>
                <a:lnTo>
                  <a:pt x="0" y="3433026"/>
                </a:lnTo>
                <a:lnTo>
                  <a:pt x="0" y="3646386"/>
                </a:lnTo>
                <a:lnTo>
                  <a:pt x="6912419" y="3646386"/>
                </a:lnTo>
                <a:lnTo>
                  <a:pt x="6912419" y="4073106"/>
                </a:lnTo>
                <a:lnTo>
                  <a:pt x="0" y="4073106"/>
                </a:lnTo>
                <a:lnTo>
                  <a:pt x="0" y="4286466"/>
                </a:lnTo>
                <a:lnTo>
                  <a:pt x="6912419" y="4286466"/>
                </a:lnTo>
                <a:lnTo>
                  <a:pt x="6912419" y="4393146"/>
                </a:lnTo>
                <a:lnTo>
                  <a:pt x="0" y="4393146"/>
                </a:lnTo>
                <a:lnTo>
                  <a:pt x="0" y="4606506"/>
                </a:lnTo>
                <a:lnTo>
                  <a:pt x="6912419" y="4606506"/>
                </a:lnTo>
                <a:lnTo>
                  <a:pt x="6912419" y="5353266"/>
                </a:lnTo>
                <a:lnTo>
                  <a:pt x="0" y="5353266"/>
                </a:lnTo>
                <a:lnTo>
                  <a:pt x="0" y="5566626"/>
                </a:lnTo>
                <a:lnTo>
                  <a:pt x="6912419" y="5566626"/>
                </a:lnTo>
                <a:lnTo>
                  <a:pt x="6912419" y="6858000"/>
                </a:lnTo>
                <a:lnTo>
                  <a:pt x="9430055" y="6858000"/>
                </a:lnTo>
                <a:lnTo>
                  <a:pt x="94300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49234" y="753777"/>
            <a:ext cx="921702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9105" indent="7620">
              <a:lnSpc>
                <a:spcPct val="150000"/>
              </a:lnSpc>
              <a:spcBef>
                <a:spcPts val="100"/>
              </a:spcBef>
            </a:pPr>
            <a:r>
              <a:rPr sz="1400" spc="-20" dirty="0">
                <a:solidFill>
                  <a:srgbClr val="2C2C2D"/>
                </a:solidFill>
                <a:latin typeface="Microsoft Sans Serif"/>
                <a:cs typeface="Microsoft Sans Serif"/>
              </a:rPr>
              <a:t>1.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b="1" spc="5" dirty="0">
                <a:solidFill>
                  <a:srgbClr val="2C2C2D"/>
                </a:solidFill>
                <a:latin typeface="Arial"/>
                <a:cs typeface="Arial"/>
              </a:rPr>
              <a:t>Интернет-магазины:</a:t>
            </a:r>
            <a:r>
              <a:rPr sz="1400" b="1" spc="-70" dirty="0">
                <a:solidFill>
                  <a:srgbClr val="2C2C2D"/>
                </a:solidFill>
                <a:latin typeface="Arial"/>
                <a:cs typeface="Arial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Продажа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через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интернет-магазины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является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5" dirty="0">
                <a:solidFill>
                  <a:srgbClr val="2C2C2D"/>
                </a:solidFill>
                <a:latin typeface="Microsoft Sans Serif"/>
                <a:cs typeface="Microsoft Sans Serif"/>
              </a:rPr>
              <a:t>одним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из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наиболее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эффективных </a:t>
            </a:r>
            <a:r>
              <a:rPr sz="1400" spc="-35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способов </a:t>
            </a:r>
            <a:r>
              <a:rPr sz="1400" spc="35" dirty="0">
                <a:solidFill>
                  <a:srgbClr val="2C2C2D"/>
                </a:solidFill>
                <a:latin typeface="Microsoft Sans Serif"/>
                <a:cs typeface="Microsoft Sans Serif"/>
              </a:rPr>
              <a:t>продвижения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продуктов.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Гидропонная </a:t>
            </a:r>
            <a:r>
              <a:rPr sz="1400" spc="-15" dirty="0">
                <a:solidFill>
                  <a:srgbClr val="2C2C2D"/>
                </a:solidFill>
                <a:latin typeface="Microsoft Sans Serif"/>
                <a:cs typeface="Microsoft Sans Serif"/>
              </a:rPr>
              <a:t>ферма </a:t>
            </a:r>
            <a:r>
              <a:rPr sz="1400" spc="-5" dirty="0">
                <a:solidFill>
                  <a:srgbClr val="2C2C2D"/>
                </a:solidFill>
                <a:latin typeface="Microsoft Sans Serif"/>
                <a:cs typeface="Microsoft Sans Serif"/>
              </a:rPr>
              <a:t>со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светодиодным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освещением </a:t>
            </a:r>
            <a:r>
              <a:rPr sz="1400" spc="50" dirty="0">
                <a:solidFill>
                  <a:srgbClr val="2C2C2D"/>
                </a:solidFill>
                <a:latin typeface="Microsoft Sans Serif"/>
                <a:cs typeface="Microsoft Sans Serif"/>
              </a:rPr>
              <a:t>и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машинным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зрением</a:t>
            </a:r>
            <a:r>
              <a:rPr sz="1400" spc="-5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может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быть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представлена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2C2C2D"/>
                </a:solidFill>
                <a:latin typeface="Microsoft Sans Serif"/>
                <a:cs typeface="Microsoft Sans Serif"/>
              </a:rPr>
              <a:t>на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специализированных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интернет-магазинах.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2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. </a:t>
            </a:r>
            <a:r>
              <a:rPr sz="1400" b="1" spc="10" dirty="0">
                <a:solidFill>
                  <a:srgbClr val="2C2C2D"/>
                </a:solidFill>
                <a:latin typeface="Arial"/>
                <a:cs typeface="Arial"/>
              </a:rPr>
              <a:t>Местные</a:t>
            </a:r>
            <a:r>
              <a:rPr sz="1400" b="1" spc="-50" dirty="0">
                <a:solidFill>
                  <a:srgbClr val="2C2C2D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C2C2D"/>
                </a:solidFill>
                <a:latin typeface="Arial"/>
                <a:cs typeface="Arial"/>
              </a:rPr>
              <a:t>фермерские</a:t>
            </a:r>
            <a:r>
              <a:rPr sz="1400" b="1" spc="-45" dirty="0">
                <a:solidFill>
                  <a:srgbClr val="2C2C2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C2C2D"/>
                </a:solidFill>
                <a:latin typeface="Arial"/>
                <a:cs typeface="Arial"/>
              </a:rPr>
              <a:t>рынки</a:t>
            </a:r>
            <a:r>
              <a:rPr sz="1400" dirty="0">
                <a:solidFill>
                  <a:srgbClr val="2C2C2D"/>
                </a:solidFill>
                <a:latin typeface="Microsoft Sans Serif"/>
                <a:cs typeface="Microsoft Sans Serif"/>
              </a:rPr>
              <a:t>: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2C2C2D"/>
                </a:solidFill>
                <a:latin typeface="Microsoft Sans Serif"/>
                <a:cs typeface="Microsoft Sans Serif"/>
              </a:rPr>
              <a:t>Участие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в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местных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фермерских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рынках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может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помочь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привлечь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внимание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2655" y="2472894"/>
            <a:ext cx="3646804" cy="2133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75"/>
              </a:lnSpc>
            </a:pP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местных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жителей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0" dirty="0">
                <a:solidFill>
                  <a:srgbClr val="2C2C2D"/>
                </a:solidFill>
                <a:latin typeface="Microsoft Sans Serif"/>
                <a:cs typeface="Microsoft Sans Serif"/>
              </a:rPr>
              <a:t>к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40" dirty="0">
                <a:solidFill>
                  <a:srgbClr val="2C2C2D"/>
                </a:solidFill>
                <a:latin typeface="Microsoft Sans Serif"/>
                <a:cs typeface="Microsoft Sans Serif"/>
              </a:rPr>
              <a:t>гидропонным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2C2C2D"/>
                </a:solidFill>
                <a:latin typeface="Microsoft Sans Serif"/>
                <a:cs typeface="Microsoft Sans Serif"/>
              </a:rPr>
              <a:t>фермам.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49234" y="2994057"/>
            <a:ext cx="871474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buAutoNum type="arabicPlain" startAt="3"/>
              <a:tabLst>
                <a:tab pos="154305" algn="l"/>
              </a:tabLst>
            </a:pPr>
            <a:r>
              <a:rPr sz="1400" spc="-5" dirty="0">
                <a:solidFill>
                  <a:srgbClr val="2C2C2D"/>
                </a:solidFill>
                <a:latin typeface="Microsoft Sans Serif"/>
                <a:cs typeface="Microsoft Sans Serif"/>
              </a:rPr>
              <a:t>.</a:t>
            </a:r>
            <a:r>
              <a:rPr sz="1400" b="1" spc="-5" dirty="0">
                <a:solidFill>
                  <a:srgbClr val="2C2C2D"/>
                </a:solidFill>
                <a:latin typeface="Arial"/>
                <a:cs typeface="Arial"/>
              </a:rPr>
              <a:t>Оптовые</a:t>
            </a:r>
            <a:r>
              <a:rPr sz="1400" b="1" spc="-40" dirty="0">
                <a:solidFill>
                  <a:srgbClr val="2C2C2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C2C2D"/>
                </a:solidFill>
                <a:latin typeface="Arial"/>
                <a:cs typeface="Arial"/>
              </a:rPr>
              <a:t>покупатели:</a:t>
            </a:r>
            <a:r>
              <a:rPr sz="1400" b="1" spc="-55" dirty="0">
                <a:solidFill>
                  <a:srgbClr val="2C2C2D"/>
                </a:solidFill>
                <a:latin typeface="Arial"/>
                <a:cs typeface="Arial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Поиск</a:t>
            </a:r>
            <a:r>
              <a:rPr sz="1400" spc="-3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оптовых</a:t>
            </a:r>
            <a:r>
              <a:rPr sz="1400" spc="-3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покупателей,</a:t>
            </a:r>
            <a:r>
              <a:rPr sz="1400" spc="-3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таких</a:t>
            </a:r>
            <a:r>
              <a:rPr sz="1400" spc="-3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как</a:t>
            </a:r>
            <a:r>
              <a:rPr sz="1400" spc="-3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супермаркеты,</a:t>
            </a:r>
            <a:r>
              <a:rPr sz="1400" spc="-3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рестораны</a:t>
            </a:r>
            <a:r>
              <a:rPr sz="1400" spc="-3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0" dirty="0">
                <a:solidFill>
                  <a:srgbClr val="2C2C2D"/>
                </a:solidFill>
                <a:latin typeface="Microsoft Sans Serif"/>
                <a:cs typeface="Microsoft Sans Serif"/>
              </a:rPr>
              <a:t>и</a:t>
            </a:r>
            <a:r>
              <a:rPr sz="1400" spc="-3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магазины </a:t>
            </a:r>
            <a:r>
              <a:rPr sz="1400" spc="-35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здоровой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пищи,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5" dirty="0">
                <a:solidFill>
                  <a:srgbClr val="2C2C2D"/>
                </a:solidFill>
                <a:latin typeface="Microsoft Sans Serif"/>
                <a:cs typeface="Microsoft Sans Serif"/>
              </a:rPr>
              <a:t>которые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могут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быть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заинтересованы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в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покупке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40" dirty="0">
                <a:solidFill>
                  <a:srgbClr val="2C2C2D"/>
                </a:solidFill>
                <a:latin typeface="Microsoft Sans Serif"/>
                <a:cs typeface="Microsoft Sans Serif"/>
              </a:rPr>
              <a:t>гидропонных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2C2C2D"/>
                </a:solidFill>
                <a:latin typeface="Microsoft Sans Serif"/>
                <a:cs typeface="Microsoft Sans Serif"/>
              </a:rPr>
              <a:t>ферм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для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своих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нужд.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2C2C2D"/>
              </a:buClr>
              <a:buFont typeface="Microsoft Sans Serif"/>
              <a:buAutoNum type="arabicPlain" startAt="3"/>
            </a:pPr>
            <a:endParaRPr sz="2200">
              <a:latin typeface="Microsoft Sans Serif"/>
              <a:cs typeface="Microsoft Sans Serif"/>
            </a:endParaRPr>
          </a:p>
          <a:p>
            <a:pPr marL="12700" marR="29209">
              <a:lnSpc>
                <a:spcPct val="150000"/>
              </a:lnSpc>
              <a:buAutoNum type="arabicPlain" startAt="3"/>
              <a:tabLst>
                <a:tab pos="154305" algn="l"/>
              </a:tabLst>
            </a:pPr>
            <a:r>
              <a:rPr sz="1400" spc="-10" dirty="0">
                <a:solidFill>
                  <a:srgbClr val="2C2C2D"/>
                </a:solidFill>
                <a:latin typeface="Microsoft Sans Serif"/>
                <a:cs typeface="Microsoft Sans Serif"/>
              </a:rPr>
              <a:t>.</a:t>
            </a:r>
            <a:r>
              <a:rPr sz="1400" b="1" spc="-10" dirty="0">
                <a:solidFill>
                  <a:srgbClr val="2C2C2D"/>
                </a:solidFill>
                <a:latin typeface="Arial"/>
                <a:cs typeface="Arial"/>
              </a:rPr>
              <a:t>Сельскохозяйственные </a:t>
            </a:r>
            <a:r>
              <a:rPr sz="1400" b="1" dirty="0">
                <a:solidFill>
                  <a:srgbClr val="2C2C2D"/>
                </a:solidFill>
                <a:latin typeface="Arial"/>
                <a:cs typeface="Arial"/>
              </a:rPr>
              <a:t>выставки </a:t>
            </a:r>
            <a:r>
              <a:rPr sz="1400" b="1" spc="5" dirty="0">
                <a:solidFill>
                  <a:srgbClr val="2C2C2D"/>
                </a:solidFill>
                <a:latin typeface="Arial"/>
                <a:cs typeface="Arial"/>
              </a:rPr>
              <a:t>и </a:t>
            </a:r>
            <a:r>
              <a:rPr sz="1400" b="1" spc="-5" dirty="0">
                <a:solidFill>
                  <a:srgbClr val="2C2C2D"/>
                </a:solidFill>
                <a:latin typeface="Arial"/>
                <a:cs typeface="Arial"/>
              </a:rPr>
              <a:t>конференции: </a:t>
            </a:r>
            <a:r>
              <a:rPr sz="1400" spc="-20" dirty="0">
                <a:solidFill>
                  <a:srgbClr val="2C2C2D"/>
                </a:solidFill>
                <a:latin typeface="Microsoft Sans Serif"/>
                <a:cs typeface="Microsoft Sans Serif"/>
              </a:rPr>
              <a:t>Участие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в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сельскохозяйственных </a:t>
            </a:r>
            <a:r>
              <a:rPr sz="1400" dirty="0">
                <a:solidFill>
                  <a:srgbClr val="2C2C2D"/>
                </a:solidFill>
                <a:latin typeface="Microsoft Sans Serif"/>
                <a:cs typeface="Microsoft Sans Serif"/>
              </a:rPr>
              <a:t>выставках </a:t>
            </a:r>
            <a:r>
              <a:rPr sz="1400" spc="50" dirty="0">
                <a:solidFill>
                  <a:srgbClr val="2C2C2D"/>
                </a:solidFill>
                <a:latin typeface="Microsoft Sans Serif"/>
                <a:cs typeface="Microsoft Sans Serif"/>
              </a:rPr>
              <a:t>и </a:t>
            </a:r>
            <a:r>
              <a:rPr sz="1400" spc="5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конференциях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может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помочь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установить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контакты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с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потенциальными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покупателями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50" dirty="0">
                <a:solidFill>
                  <a:srgbClr val="2C2C2D"/>
                </a:solidFill>
                <a:latin typeface="Microsoft Sans Serif"/>
                <a:cs typeface="Microsoft Sans Serif"/>
              </a:rPr>
              <a:t>и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2C2C2D"/>
                </a:solidFill>
                <a:latin typeface="Microsoft Sans Serif"/>
                <a:cs typeface="Microsoft Sans Serif"/>
              </a:rPr>
              <a:t>узнать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2C2C2D"/>
                </a:solidFill>
                <a:latin typeface="Microsoft Sans Serif"/>
                <a:cs typeface="Microsoft Sans Serif"/>
              </a:rPr>
              <a:t>о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5" dirty="0">
                <a:solidFill>
                  <a:srgbClr val="2C2C2D"/>
                </a:solidFill>
                <a:latin typeface="Microsoft Sans Serif"/>
                <a:cs typeface="Microsoft Sans Serif"/>
              </a:rPr>
              <a:t>новых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62655" y="4713173"/>
            <a:ext cx="4220845" cy="2133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75"/>
              </a:lnSpc>
            </a:pP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тенденциях</a:t>
            </a:r>
            <a:r>
              <a:rPr sz="1400" spc="-4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в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области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40" dirty="0">
                <a:solidFill>
                  <a:srgbClr val="2C2C2D"/>
                </a:solidFill>
                <a:latin typeface="Microsoft Sans Serif"/>
                <a:cs typeface="Microsoft Sans Serif"/>
              </a:rPr>
              <a:t>гидропонного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C2C2D"/>
                </a:solidFill>
                <a:latin typeface="Microsoft Sans Serif"/>
                <a:cs typeface="Microsoft Sans Serif"/>
              </a:rPr>
              <a:t>фермерства.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49234" y="5341018"/>
            <a:ext cx="89655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5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2C2C2D"/>
                </a:solidFill>
                <a:latin typeface="Microsoft Sans Serif"/>
                <a:cs typeface="Microsoft Sans Serif"/>
              </a:rPr>
              <a:t>.</a:t>
            </a:r>
            <a:r>
              <a:rPr sz="1400" b="1" spc="10" dirty="0">
                <a:solidFill>
                  <a:srgbClr val="2C2C2D"/>
                </a:solidFill>
                <a:latin typeface="Arial"/>
                <a:cs typeface="Arial"/>
              </a:rPr>
              <a:t>Фермерские</a:t>
            </a:r>
            <a:r>
              <a:rPr sz="1400" b="1" spc="-45" dirty="0">
                <a:solidFill>
                  <a:srgbClr val="2C2C2D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2C2C2D"/>
                </a:solidFill>
                <a:latin typeface="Arial"/>
                <a:cs typeface="Arial"/>
              </a:rPr>
              <a:t>кооперативы:</a:t>
            </a:r>
            <a:r>
              <a:rPr sz="1400" b="1" spc="-60" dirty="0">
                <a:solidFill>
                  <a:srgbClr val="2C2C2D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2C2C2D"/>
                </a:solidFill>
                <a:latin typeface="Microsoft Sans Serif"/>
                <a:cs typeface="Microsoft Sans Serif"/>
              </a:rPr>
              <a:t>Сотрудничество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с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фермерскими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0" dirty="0">
                <a:solidFill>
                  <a:srgbClr val="2C2C2D"/>
                </a:solidFill>
                <a:latin typeface="Microsoft Sans Serif"/>
                <a:cs typeface="Microsoft Sans Serif"/>
              </a:rPr>
              <a:t>кооперативами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30" dirty="0">
                <a:solidFill>
                  <a:srgbClr val="2C2C2D"/>
                </a:solidFill>
                <a:latin typeface="Microsoft Sans Serif"/>
                <a:cs typeface="Microsoft Sans Serif"/>
              </a:rPr>
              <a:t>может</a:t>
            </a:r>
            <a:r>
              <a:rPr sz="1400" spc="-3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2C2C2D"/>
                </a:solidFill>
                <a:latin typeface="Microsoft Sans Serif"/>
                <a:cs typeface="Microsoft Sans Serif"/>
              </a:rPr>
              <a:t>помочь</a:t>
            </a:r>
            <a:r>
              <a:rPr sz="1400" spc="-4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15" dirty="0">
                <a:solidFill>
                  <a:srgbClr val="2C2C2D"/>
                </a:solidFill>
                <a:latin typeface="Microsoft Sans Serif"/>
                <a:cs typeface="Microsoft Sans Serif"/>
              </a:rPr>
              <a:t>расширить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61934" y="5673294"/>
            <a:ext cx="2831465" cy="2133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75"/>
              </a:lnSpc>
            </a:pPr>
            <a:r>
              <a:rPr sz="1400" spc="45" dirty="0">
                <a:solidFill>
                  <a:srgbClr val="2C2C2D"/>
                </a:solidFill>
                <a:latin typeface="Microsoft Sans Serif"/>
                <a:cs typeface="Microsoft Sans Serif"/>
              </a:rPr>
              <a:t>рынок</a:t>
            </a:r>
            <a:r>
              <a:rPr sz="1400" spc="-55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2C2C2D"/>
                </a:solidFill>
                <a:latin typeface="Microsoft Sans Serif"/>
                <a:cs typeface="Microsoft Sans Serif"/>
              </a:rPr>
              <a:t>сбыта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40" dirty="0">
                <a:solidFill>
                  <a:srgbClr val="2C2C2D"/>
                </a:solidFill>
                <a:latin typeface="Microsoft Sans Serif"/>
                <a:cs typeface="Microsoft Sans Serif"/>
              </a:rPr>
              <a:t>гидропонных</a:t>
            </a:r>
            <a:r>
              <a:rPr sz="1400" spc="-50" dirty="0">
                <a:solidFill>
                  <a:srgbClr val="2C2C2D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2C2C2D"/>
                </a:solidFill>
                <a:latin typeface="Microsoft Sans Serif"/>
                <a:cs typeface="Microsoft Sans Serif"/>
              </a:rPr>
              <a:t>ферм.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962" y="129754"/>
            <a:ext cx="1507799" cy="23538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2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647" y="0"/>
                </a:moveTo>
                <a:lnTo>
                  <a:pt x="0" y="0"/>
                </a:lnTo>
                <a:lnTo>
                  <a:pt x="0" y="6858000"/>
                </a:lnTo>
                <a:lnTo>
                  <a:pt x="2517647" y="6858000"/>
                </a:lnTo>
                <a:lnTo>
                  <a:pt x="25176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Стратегия</a:t>
            </a:r>
            <a:r>
              <a:rPr spc="35" dirty="0"/>
              <a:t> </a:t>
            </a:r>
            <a:r>
              <a:rPr spc="-20" dirty="0"/>
              <a:t>продвижения</a:t>
            </a:r>
            <a:r>
              <a:rPr spc="35" dirty="0"/>
              <a:t> </a:t>
            </a:r>
            <a:r>
              <a:rPr spc="-5" dirty="0"/>
              <a:t>и</a:t>
            </a:r>
            <a:r>
              <a:rPr spc="35" dirty="0"/>
              <a:t> </a:t>
            </a:r>
            <a:r>
              <a:rPr spc="-10" dirty="0"/>
              <a:t>финансовые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81246" y="501858"/>
            <a:ext cx="21640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0" dirty="0">
                <a:latin typeface="Microsoft Sans Serif"/>
                <a:cs typeface="Microsoft Sans Serif"/>
              </a:rPr>
              <a:t>показатели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503" y="32216"/>
            <a:ext cx="1507799" cy="23538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28218" y="2041071"/>
            <a:ext cx="3565191" cy="378278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52067" y="926907"/>
            <a:ext cx="5720080" cy="4122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126364" algn="just">
              <a:lnSpc>
                <a:spcPct val="150000"/>
              </a:lnSpc>
              <a:spcBef>
                <a:spcPts val="100"/>
              </a:spcBef>
            </a:pPr>
            <a:r>
              <a:rPr sz="1400" spc="5" dirty="0">
                <a:latin typeface="Microsoft Sans Serif"/>
                <a:cs typeface="Microsoft Sans Serif"/>
              </a:rPr>
              <a:t>Планируется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выстраивать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отношения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потребителями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с 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помощью </a:t>
            </a:r>
            <a:r>
              <a:rPr sz="1400" spc="15" dirty="0">
                <a:latin typeface="Microsoft Sans Serif"/>
                <a:cs typeface="Microsoft Sans Serif"/>
              </a:rPr>
              <a:t>социальных </a:t>
            </a:r>
            <a:r>
              <a:rPr sz="1400" dirty="0">
                <a:latin typeface="Microsoft Sans Serif"/>
                <a:cs typeface="Microsoft Sans Serif"/>
              </a:rPr>
              <a:t>сетей </a:t>
            </a:r>
            <a:r>
              <a:rPr sz="1400" spc="50" dirty="0">
                <a:latin typeface="Microsoft Sans Serif"/>
                <a:cs typeface="Microsoft Sans Serif"/>
              </a:rPr>
              <a:t>и </a:t>
            </a:r>
            <a:r>
              <a:rPr sz="1400" spc="40" dirty="0">
                <a:latin typeface="Microsoft Sans Serif"/>
                <a:cs typeface="Microsoft Sans Serif"/>
              </a:rPr>
              <a:t>при </a:t>
            </a:r>
            <a:r>
              <a:rPr sz="1400" spc="35" dirty="0">
                <a:latin typeface="Microsoft Sans Serif"/>
                <a:cs typeface="Microsoft Sans Serif"/>
              </a:rPr>
              <a:t>помощи </a:t>
            </a:r>
            <a:r>
              <a:rPr sz="1400" spc="5" dirty="0">
                <a:latin typeface="Microsoft Sans Serif"/>
                <a:cs typeface="Microsoft Sans Serif"/>
              </a:rPr>
              <a:t>создания </a:t>
            </a:r>
            <a:r>
              <a:rPr sz="1400" spc="-20" dirty="0">
                <a:latin typeface="Microsoft Sans Serif"/>
                <a:cs typeface="Microsoft Sans Serif"/>
              </a:rPr>
              <a:t>сайта </a:t>
            </a:r>
            <a:r>
              <a:rPr sz="1400" spc="20" dirty="0">
                <a:latin typeface="Microsoft Sans Serif"/>
                <a:cs typeface="Microsoft Sans Serif"/>
              </a:rPr>
              <a:t>для 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продвижения </a:t>
            </a:r>
            <a:r>
              <a:rPr sz="1400" spc="10" dirty="0">
                <a:latin typeface="Microsoft Sans Serif"/>
                <a:cs typeface="Microsoft Sans Serif"/>
              </a:rPr>
              <a:t>продукта. </a:t>
            </a:r>
            <a:r>
              <a:rPr sz="1400" spc="-35" dirty="0">
                <a:latin typeface="Microsoft Sans Serif"/>
                <a:cs typeface="Microsoft Sans Serif"/>
              </a:rPr>
              <a:t>В </a:t>
            </a:r>
            <a:r>
              <a:rPr sz="1400" spc="15" dirty="0">
                <a:latin typeface="Microsoft Sans Serif"/>
                <a:cs typeface="Microsoft Sans Serif"/>
              </a:rPr>
              <a:t>условиях повсеместного </a:t>
            </a:r>
            <a:r>
              <a:rPr sz="1400" spc="20" dirty="0">
                <a:latin typeface="Microsoft Sans Serif"/>
                <a:cs typeface="Microsoft Sans Serif"/>
              </a:rPr>
              <a:t>вовлечения 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социальных </a:t>
            </a:r>
            <a:r>
              <a:rPr sz="1400" dirty="0">
                <a:latin typeface="Microsoft Sans Serif"/>
                <a:cs typeface="Microsoft Sans Serif"/>
              </a:rPr>
              <a:t>сетей </a:t>
            </a:r>
            <a:r>
              <a:rPr sz="1400" spc="15" dirty="0">
                <a:latin typeface="Microsoft Sans Serif"/>
                <a:cs typeface="Microsoft Sans Serif"/>
              </a:rPr>
              <a:t>как </a:t>
            </a:r>
            <a:r>
              <a:rPr sz="1400" spc="20" dirty="0">
                <a:latin typeface="Microsoft Sans Serif"/>
                <a:cs typeface="Microsoft Sans Serif"/>
              </a:rPr>
              <a:t>в </a:t>
            </a:r>
            <a:r>
              <a:rPr sz="1400" spc="25" dirty="0">
                <a:latin typeface="Microsoft Sans Serif"/>
                <a:cs typeface="Microsoft Sans Serif"/>
              </a:rPr>
              <a:t>продажу </a:t>
            </a:r>
            <a:r>
              <a:rPr sz="1400" spc="20" dirty="0">
                <a:latin typeface="Microsoft Sans Serif"/>
                <a:cs typeface="Microsoft Sans Serif"/>
              </a:rPr>
              <a:t>различных </a:t>
            </a:r>
            <a:r>
              <a:rPr sz="1400" spc="30" dirty="0">
                <a:latin typeface="Microsoft Sans Serif"/>
                <a:cs typeface="Microsoft Sans Serif"/>
              </a:rPr>
              <a:t>продуктов </a:t>
            </a:r>
            <a:r>
              <a:rPr sz="1400" dirty="0">
                <a:latin typeface="Microsoft Sans Serif"/>
                <a:cs typeface="Microsoft Sans Serif"/>
              </a:rPr>
              <a:t>так </a:t>
            </a:r>
            <a:r>
              <a:rPr sz="1400" spc="50" dirty="0">
                <a:latin typeface="Microsoft Sans Serif"/>
                <a:cs typeface="Microsoft Sans Serif"/>
              </a:rPr>
              <a:t>и </a:t>
            </a:r>
            <a:r>
              <a:rPr sz="1400" spc="20" dirty="0">
                <a:latin typeface="Microsoft Sans Serif"/>
                <a:cs typeface="Microsoft Sans Serif"/>
              </a:rPr>
              <a:t>в 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продвижение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различных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компаний,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мы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считаем,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что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следует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использовать</a:t>
            </a:r>
            <a:r>
              <a:rPr sz="1400" spc="15" dirty="0">
                <a:latin typeface="Microsoft Sans Serif"/>
                <a:cs typeface="Microsoft Sans Serif"/>
              </a:rPr>
              <a:t> социальные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сети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различные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интернет- 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платформы</a:t>
            </a:r>
            <a:r>
              <a:rPr sz="1400" spc="15" dirty="0">
                <a:latin typeface="Microsoft Sans Serif"/>
                <a:cs typeface="Microsoft Sans Serif"/>
              </a:rPr>
              <a:t> как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продвижения,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для</a:t>
            </a:r>
            <a:r>
              <a:rPr sz="1400" spc="25" dirty="0">
                <a:latin typeface="Microsoft Sans Serif"/>
                <a:cs typeface="Microsoft Sans Serif"/>
              </a:rPr>
              <a:t> привлечения 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финансовых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ресурсов.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49500"/>
              </a:lnSpc>
              <a:spcBef>
                <a:spcPts val="560"/>
              </a:spcBef>
            </a:pPr>
            <a:r>
              <a:rPr sz="1400" dirty="0">
                <a:latin typeface="Microsoft Sans Serif"/>
                <a:cs typeface="Microsoft Sans Serif"/>
              </a:rPr>
              <a:t>Начальные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средства: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личные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средства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участников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стартап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проекта.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Также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планируется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привлечение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инвестиций.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1282700">
              <a:lnSpc>
                <a:spcPct val="149400"/>
              </a:lnSpc>
            </a:pPr>
            <a:r>
              <a:rPr sz="1400" spc="-25" dirty="0">
                <a:latin typeface="Microsoft Sans Serif"/>
                <a:cs typeface="Microsoft Sans Serif"/>
              </a:rPr>
              <a:t>Рассчетная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стоимость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одной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установки</a:t>
            </a:r>
            <a:r>
              <a:rPr sz="1400" spc="-50" dirty="0">
                <a:latin typeface="Microsoft Sans Serif"/>
                <a:cs typeface="Microsoft Sans Serif"/>
              </a:rPr>
              <a:t> -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70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тыс.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руб.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40" dirty="0">
                <a:latin typeface="Microsoft Sans Serif"/>
                <a:cs typeface="Microsoft Sans Serif"/>
              </a:rPr>
              <a:t>На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данном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этапе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рентабельность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составляет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40%.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1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599" y="0"/>
                </a:moveTo>
                <a:lnTo>
                  <a:pt x="0" y="0"/>
                </a:lnTo>
                <a:lnTo>
                  <a:pt x="0" y="6858000"/>
                </a:lnTo>
                <a:lnTo>
                  <a:pt x="2517599" y="6858000"/>
                </a:lnTo>
                <a:lnTo>
                  <a:pt x="25175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09382" y="373331"/>
            <a:ext cx="46767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Дорожная</a:t>
            </a:r>
            <a:r>
              <a:rPr spc="15" dirty="0"/>
              <a:t> </a:t>
            </a:r>
            <a:r>
              <a:rPr spc="-45" dirty="0"/>
              <a:t>карта</a:t>
            </a:r>
            <a:r>
              <a:rPr spc="20" dirty="0"/>
              <a:t> </a:t>
            </a:r>
            <a:r>
              <a:rPr spc="-40" dirty="0"/>
              <a:t>проекта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2224"/>
            <a:ext cx="1507799" cy="2353874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737007" y="947964"/>
          <a:ext cx="5354320" cy="4782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4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1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Год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Событие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03.10.2021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Разработан</a:t>
                      </a:r>
                      <a:r>
                        <a:rPr sz="1400" spc="2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прототип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гидропонной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фермы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02.05.2022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Проведены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испытания</a:t>
                      </a:r>
                      <a:r>
                        <a:rPr sz="1400" spc="2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прототипа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08.12.2022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Разработка</a:t>
                      </a:r>
                      <a:r>
                        <a:rPr sz="1400" spc="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улучшена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основе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испытаний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05.11.2023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Разработан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бизнес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-план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20.05.2024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Привлечены</a:t>
                      </a:r>
                      <a:r>
                        <a:rPr sz="1400" spc="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инвестиции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12.11.2024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Начало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производства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26.08.2025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Первые</a:t>
                      </a:r>
                      <a:r>
                        <a:rPr sz="14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продажи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маркетплейсы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6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17.09.2025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Продвижение</a:t>
                      </a:r>
                      <a:r>
                        <a:rPr sz="1400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социальные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сети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сайты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4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14.10.2025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Масштабирование</a:t>
                      </a:r>
                      <a:r>
                        <a:rPr sz="1400" spc="2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производства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4352" y="0"/>
            <a:ext cx="2517775" cy="6858000"/>
          </a:xfrm>
          <a:custGeom>
            <a:avLst/>
            <a:gdLst/>
            <a:ahLst/>
            <a:cxnLst/>
            <a:rect l="l" t="t" r="r" b="b"/>
            <a:pathLst>
              <a:path w="2517775" h="6858000">
                <a:moveTo>
                  <a:pt x="2517647" y="0"/>
                </a:moveTo>
                <a:lnTo>
                  <a:pt x="0" y="0"/>
                </a:lnTo>
                <a:lnTo>
                  <a:pt x="0" y="6858000"/>
                </a:lnTo>
                <a:lnTo>
                  <a:pt x="2517647" y="6858000"/>
                </a:lnTo>
                <a:lnTo>
                  <a:pt x="25176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6841" y="456390"/>
            <a:ext cx="32823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Команда</a:t>
            </a:r>
            <a:r>
              <a:rPr spc="-35" dirty="0"/>
              <a:t> </a:t>
            </a:r>
            <a:r>
              <a:rPr spc="-40" dirty="0"/>
              <a:t>проекта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4612" y="3088701"/>
            <a:ext cx="14458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latin typeface="Microsoft Sans Serif"/>
                <a:cs typeface="Microsoft Sans Serif"/>
              </a:rPr>
              <a:t>Рябенко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Татьяна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4612" y="3280725"/>
            <a:ext cx="8769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latin typeface="Microsoft Sans Serif"/>
                <a:cs typeface="Microsoft Sans Serif"/>
              </a:rPr>
              <a:t>Игоревна,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4612" y="3664773"/>
            <a:ext cx="1471930" cy="4311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0"/>
              </a:spcBef>
            </a:pPr>
            <a:r>
              <a:rPr sz="1400" spc="25" dirty="0">
                <a:latin typeface="Microsoft Sans Serif"/>
                <a:cs typeface="Microsoft Sans Serif"/>
              </a:rPr>
              <a:t>маркетолог 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Магистрант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1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год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03811" y="3041076"/>
            <a:ext cx="1560195" cy="81534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0"/>
              </a:spcBef>
            </a:pPr>
            <a:r>
              <a:rPr sz="1400" spc="15" dirty="0">
                <a:latin typeface="Microsoft Sans Serif"/>
                <a:cs typeface="Microsoft Sans Serif"/>
              </a:rPr>
              <a:t>Маханько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Татьяна  </a:t>
            </a:r>
            <a:r>
              <a:rPr sz="1400" spc="-10" dirty="0">
                <a:latin typeface="Microsoft Sans Serif"/>
                <a:cs typeface="Microsoft Sans Serif"/>
              </a:rPr>
              <a:t>Сергеевна, 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Тимлид,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аналитик  </a:t>
            </a:r>
            <a:r>
              <a:rPr sz="1400" spc="10" dirty="0">
                <a:latin typeface="Microsoft Sans Serif"/>
                <a:cs typeface="Microsoft Sans Serif"/>
              </a:rPr>
              <a:t>Магистрант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1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год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82635" y="3136327"/>
            <a:ext cx="23672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25" dirty="0">
                <a:latin typeface="Microsoft Sans Serif"/>
                <a:cs typeface="Microsoft Sans Serif"/>
              </a:rPr>
              <a:t>Левин</a:t>
            </a:r>
            <a:r>
              <a:rPr sz="1400" spc="-8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Евгений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Витальевич,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82635" y="3328351"/>
            <a:ext cx="27228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latin typeface="Microsoft Sans Serif"/>
                <a:cs typeface="Microsoft Sans Serif"/>
              </a:rPr>
              <a:t>Лаборант-исследователь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ЛОФС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82635" y="3520375"/>
            <a:ext cx="14401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0" dirty="0">
                <a:latin typeface="Microsoft Sans Serif"/>
                <a:cs typeface="Microsoft Sans Serif"/>
              </a:rPr>
              <a:t>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каф.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Фотоники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82635" y="3712399"/>
            <a:ext cx="18776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20" dirty="0">
                <a:latin typeface="Microsoft Sans Serif"/>
                <a:cs typeface="Microsoft Sans Serif"/>
              </a:rPr>
              <a:t>Координатор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проекта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82635" y="3904423"/>
            <a:ext cx="25927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Аспирант,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опыт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3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года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сфере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82635" y="4096447"/>
            <a:ext cx="2558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5" dirty="0">
                <a:latin typeface="Microsoft Sans Serif"/>
                <a:cs typeface="Microsoft Sans Serif"/>
              </a:rPr>
              <a:t>искусственного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выращивания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504" y="231751"/>
            <a:ext cx="1507799" cy="23538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5928" y="952499"/>
            <a:ext cx="1963696" cy="196165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62087" y="957050"/>
            <a:ext cx="1467824" cy="195709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510318" y="3136327"/>
            <a:ext cx="14319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Батухтин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Никита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0318" y="3328351"/>
            <a:ext cx="11760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20" dirty="0">
                <a:latin typeface="Microsoft Sans Serif"/>
                <a:cs typeface="Microsoft Sans Serif"/>
              </a:rPr>
              <a:t>Максимович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45" dirty="0">
                <a:latin typeface="Microsoft Sans Serif"/>
                <a:cs typeface="Microsoft Sans Serif"/>
              </a:rPr>
              <a:t>,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9212" y="3472749"/>
            <a:ext cx="3347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Microsoft Sans Serif"/>
                <a:cs typeface="Microsoft Sans Serif"/>
              </a:rPr>
              <a:t>Спикер,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генератор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идей,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2100" spc="15" baseline="-15873" dirty="0">
                <a:latin typeface="Microsoft Sans Serif"/>
                <a:cs typeface="Microsoft Sans Serif"/>
              </a:rPr>
              <a:t>разработчик-</a:t>
            </a:r>
            <a:endParaRPr sz="2100" baseline="-15873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10318" y="3712399"/>
            <a:ext cx="1471930" cy="4311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0"/>
              </a:spcBef>
            </a:pPr>
            <a:r>
              <a:rPr sz="1400" spc="20" dirty="0">
                <a:latin typeface="Microsoft Sans Serif"/>
                <a:cs typeface="Microsoft Sans Serif"/>
              </a:rPr>
              <a:t>тестировщик 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Магистрант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1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год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06675" y="894850"/>
            <a:ext cx="1561124" cy="208149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12358" y="894850"/>
            <a:ext cx="1599565" cy="21327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6922" y="282410"/>
            <a:ext cx="194246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Контакты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96922" y="1591287"/>
            <a:ext cx="3419475" cy="770083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spc="-5" dirty="0" err="1" smtClean="0">
                <a:latin typeface="Microsoft Sans Serif"/>
                <a:cs typeface="Microsoft Sans Serif"/>
              </a:rPr>
              <a:t>Телефон</a:t>
            </a:r>
            <a:r>
              <a:rPr sz="1800" spc="-5" dirty="0">
                <a:latin typeface="Microsoft Sans Serif"/>
                <a:cs typeface="Microsoft Sans Serif"/>
              </a:rPr>
              <a:t>: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+7(981)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919-63-68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800" spc="-5" dirty="0">
                <a:latin typeface="Microsoft Sans Serif"/>
                <a:cs typeface="Microsoft Sans Serif"/>
              </a:rPr>
              <a:t>Эл.почта: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  <a:hlinkClick r:id="rId2"/>
              </a:rPr>
              <a:t>tatyana02_02@mail.ru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2797" y="1826358"/>
            <a:ext cx="4413250" cy="54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050"/>
              </a:lnSpc>
              <a:spcBef>
                <a:spcPts val="100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СПАСИБО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БОЛЬШОЕ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ЗА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ВНИМАНИЕ!</a:t>
            </a:r>
            <a:endParaRPr sz="1800">
              <a:latin typeface="Microsoft Sans Serif"/>
              <a:cs typeface="Microsoft Sans Serif"/>
            </a:endParaRPr>
          </a:p>
          <a:p>
            <a:pPr marL="241300" indent="-228600">
              <a:lnSpc>
                <a:spcPts val="2050"/>
              </a:lnSpc>
              <a:buChar char="•"/>
              <a:tabLst>
                <a:tab pos="240665" algn="l"/>
                <a:tab pos="241300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Экология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снова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моде!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157" y="87768"/>
            <a:ext cx="1507799" cy="23538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832</Words>
  <Application>Microsoft Office PowerPoint</Application>
  <PresentationFormat>Широкоэкранный</PresentationFormat>
  <Paragraphs>227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Microsoft Sans Serif</vt:lpstr>
      <vt:lpstr>Times New Roman</vt:lpstr>
      <vt:lpstr>Office Theme</vt:lpstr>
      <vt:lpstr>Гидропонная ферма с искусственным  освещением с использованием  машинного зрения</vt:lpstr>
      <vt:lpstr>Актуальность и описание проекта</vt:lpstr>
      <vt:lpstr>Проблема, которую решает проект</vt:lpstr>
      <vt:lpstr>ЦА, потенциальные заказчики</vt:lpstr>
      <vt:lpstr>Решение, которое предлагает команда</vt:lpstr>
      <vt:lpstr>Ценностное предложение и пр</vt:lpstr>
      <vt:lpstr>Рынок и Анализ конкурентов</vt:lpstr>
      <vt:lpstr>Бизнес модель и факторы успеха</vt:lpstr>
      <vt:lpstr>Стратегия продвижения и финансовые</vt:lpstr>
      <vt:lpstr>Дорожная карта проекта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user</cp:lastModifiedBy>
  <cp:revision>1</cp:revision>
  <dcterms:created xsi:type="dcterms:W3CDTF">2023-12-07T18:52:54Z</dcterms:created>
  <dcterms:modified xsi:type="dcterms:W3CDTF">2023-12-07T19:18:45Z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2023-12-07T00:00:00Z</vt:filetime>
  </property>
  <property fmtid="{D5CDD505-2E9C-101B-9397-08002B2CF9AE}" pid="3" name="Creator">
    <vt:lpwstr>R7-Office/7.4.0.112</vt:lpwstr>
  </property>
  <property fmtid="{D5CDD505-2E9C-101B-9397-08002B2CF9AE}" pid="4" name="LastSaved">
    <vt:filetime>2023-12-07T00:00:00Z</vt:filetime>
  </property>
</Properties>
</file>