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 Medium"/>
      <p:regular r:id="rId30"/>
      <p:bold r:id="rId31"/>
      <p:italic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Raleway Medium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Century Gothic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9FD40A-F791-43D2-81A8-FA939D06DF9D}">
  <a:tblStyle styleId="{0B9FD40A-F791-43D2-81A8-FA939D06DF9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BDD4636-840C-4119-AC26-5B70F380E6D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Medium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CenturyGothic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italic.fntdata"/><Relationship Id="rId47" Type="http://schemas.openxmlformats.org/officeDocument/2006/relationships/font" Target="fonts/CenturyGothic-bold.fntdata"/><Relationship Id="rId49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Medium-bold.fntdata"/><Relationship Id="rId30" Type="http://schemas.openxmlformats.org/officeDocument/2006/relationships/font" Target="fonts/RobotoMedium-regular.fntdata"/><Relationship Id="rId33" Type="http://schemas.openxmlformats.org/officeDocument/2006/relationships/font" Target="fonts/RobotoMedium-boldItalic.fntdata"/><Relationship Id="rId32" Type="http://schemas.openxmlformats.org/officeDocument/2006/relationships/font" Target="fonts/RobotoMedium-italic.fntdata"/><Relationship Id="rId35" Type="http://schemas.openxmlformats.org/officeDocument/2006/relationships/font" Target="fonts/Roboto-bold.fntdata"/><Relationship Id="rId34" Type="http://schemas.openxmlformats.org/officeDocument/2006/relationships/font" Target="fonts/Roboto-regular.fntdata"/><Relationship Id="rId37" Type="http://schemas.openxmlformats.org/officeDocument/2006/relationships/font" Target="fonts/Roboto-boldItalic.fntdata"/><Relationship Id="rId36" Type="http://schemas.openxmlformats.org/officeDocument/2006/relationships/font" Target="fonts/Roboto-italic.fntdata"/><Relationship Id="rId39" Type="http://schemas.openxmlformats.org/officeDocument/2006/relationships/font" Target="fonts/RalewayMedium-bold.fntdata"/><Relationship Id="rId38" Type="http://schemas.openxmlformats.org/officeDocument/2006/relationships/font" Target="fonts/RalewayMedium-regular.fntdata"/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29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92b39e64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g292b39e6480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дизайн</a:t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наши плюсы: </a:t>
            </a:r>
            <a:r>
              <a:rPr lang="ru">
                <a:solidFill>
                  <a:schemeClr val="dk1"/>
                </a:solidFill>
              </a:rPr>
              <a:t>·</a:t>
            </a:r>
            <a:r>
              <a:rPr lang="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>
                <a:solidFill>
                  <a:schemeClr val="dk1"/>
                </a:solidFill>
              </a:rPr>
              <a:t>Низкий прайс на услуги;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·</a:t>
            </a:r>
            <a:r>
              <a:rPr lang="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>
                <a:solidFill>
                  <a:schemeClr val="dk1"/>
                </a:solidFill>
              </a:rPr>
              <a:t>Использования чат-бота с ИИ;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·</a:t>
            </a:r>
            <a:r>
              <a:rPr lang="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>
                <a:solidFill>
                  <a:schemeClr val="dk1"/>
                </a:solidFill>
              </a:rPr>
              <a:t>Бесплатные материалы (тесты, лекции);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·</a:t>
            </a:r>
            <a:r>
              <a:rPr lang="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>
                <a:solidFill>
                  <a:schemeClr val="dk1"/>
                </a:solidFill>
              </a:rPr>
              <a:t>Психологический- дискуссионный клуб;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Привлечение к платформе молодых специалистов и обеспечением их работой(практики)</a:t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a305e802d1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a305e802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7.jp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Мобильное приложение </a:t>
            </a:r>
            <a:endParaRPr sz="31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“Тет-а-тет”</a:t>
            </a:r>
            <a:endParaRPr sz="31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-92825" y="1541425"/>
            <a:ext cx="7229100" cy="3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oboto"/>
              <a:buChar char="●"/>
            </a:pPr>
            <a:r>
              <a:rPr lang="ru" sz="1600">
                <a:solidFill>
                  <a:srgbClr val="2B2B2B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60% людей считают, что в трудной ситуации человеку могут помочь специалисты в области психологии — непосредственно психологи и психотерапевты.</a:t>
            </a: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oboto Medium"/>
              <a:buChar char="●"/>
            </a:pPr>
            <a:r>
              <a:rPr lang="ru" sz="1600">
                <a:solidFill>
                  <a:srgbClr val="8F00FF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Мобильные приложения предоставляют доступ к психологической поддержке в любое время и в любом месте, что особенно полезно в стрессовых ситуациях.</a:t>
            </a:r>
            <a:endParaRPr sz="1600">
              <a:solidFill>
                <a:srgbClr val="8F00FF"/>
              </a:solidFill>
              <a:highlight>
                <a:srgbClr val="FFFFFF"/>
              </a:highlight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oboto"/>
              <a:buChar char="●"/>
            </a:pPr>
            <a:r>
              <a:rPr lang="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Современный мир часто характеризуется повышенным уровнем стресса, что делает психологическую поддержку через мобильные приложения актуальной и востребованной.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85081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8F00FF"/>
                </a:solidFill>
                <a:latin typeface="Roboto Medium"/>
                <a:ea typeface="Roboto Medium"/>
                <a:cs typeface="Roboto Medium"/>
                <a:sym typeface="Roboto Medium"/>
              </a:rPr>
              <a:t>АКТУАЛЬНОСТЬ ПРОЕКТА</a:t>
            </a:r>
            <a:endParaRPr i="0" sz="3000" u="none" cap="none" strike="noStrike">
              <a:solidFill>
                <a:srgbClr val="8F00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1434067" y="6364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ЦЕЛЕВАЯ АУДИТОРИЯ</a:t>
            </a:r>
            <a:endParaRPr sz="3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131675" y="1498275"/>
            <a:ext cx="53205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Студенты  ВУЗов, колледжей: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необходима психологическая поддержка(буллинг. проблемы во взаимоотношениях, стрессовые ситуации в семье, сложности с </a:t>
            </a: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учебой</a:t>
            </a: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 и т.д.);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отсутствие поддержки в окружении, обесценивание проблем;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привычный способ решения задач через мобильные </a:t>
            </a: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устройства.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2092" y="1735200"/>
            <a:ext cx="3370863" cy="225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13054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192750" y="1944738"/>
            <a:ext cx="8516400" cy="1855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rgbClr val="1F1F1F"/>
                </a:solidFill>
                <a:latin typeface="Roboto Medium"/>
                <a:ea typeface="Roboto Medium"/>
                <a:cs typeface="Roboto Medium"/>
                <a:sym typeface="Roboto Medium"/>
              </a:rPr>
              <a:t>В современное время существует</a:t>
            </a:r>
            <a:r>
              <a:rPr lang="ru" sz="1800">
                <a:solidFill>
                  <a:srgbClr val="9E9E9E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недостаток доступных для студентов приложений и ресурсов</a:t>
            </a:r>
            <a:r>
              <a:rPr lang="ru" sz="1800">
                <a:solidFill>
                  <a:srgbClr val="9E9E9E"/>
                </a:solidFill>
                <a:latin typeface="Roboto Medium"/>
                <a:ea typeface="Roboto Medium"/>
                <a:cs typeface="Roboto Medium"/>
                <a:sym typeface="Roboto Medium"/>
              </a:rPr>
              <a:t>, </a:t>
            </a:r>
            <a:r>
              <a:rPr lang="ru" sz="1800">
                <a:solidFill>
                  <a:srgbClr val="1F1F1F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которые позволяют обсудить свои эмоциональные и психологические трудности,</a:t>
            </a:r>
            <a:r>
              <a:rPr lang="ru" sz="1800">
                <a:solidFill>
                  <a:srgbClr val="9E9E9E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сохраняя</a:t>
            </a:r>
            <a:r>
              <a:rPr lang="ru" sz="1800">
                <a:solidFill>
                  <a:srgbClr val="9E9E9E"/>
                </a:solidFill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финансовую доступность, возможность удаленного общения и </a:t>
            </a:r>
            <a:r>
              <a:rPr lang="ru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конфиденциальность</a:t>
            </a:r>
            <a:r>
              <a:rPr lang="ru" sz="1800">
                <a:solidFill>
                  <a:srgbClr val="9E9E9E"/>
                </a:solidFill>
                <a:latin typeface="Roboto Medium"/>
                <a:ea typeface="Roboto Medium"/>
                <a:cs typeface="Roboto Medium"/>
                <a:sym typeface="Roboto Medium"/>
              </a:rPr>
              <a:t>.</a:t>
            </a:r>
            <a:endParaRPr sz="1700">
              <a:solidFill>
                <a:srgbClr val="9E9E9E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3475" y="424875"/>
            <a:ext cx="3256876" cy="15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135694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25" y="2088574"/>
            <a:ext cx="7993200" cy="276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Мобильное приложение; 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Дистанционные психологические сессии в виде чата, аудио- или видеоконсультаций;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Ч</a:t>
            </a: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ат-бот с искусственным интеллектом, 24/7 о</a:t>
            </a:r>
            <a:r>
              <a:rPr lang="ru" sz="18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казание психологической поддержки, а в случаи с кризисной ситуации направление к специалистам;</a:t>
            </a:r>
            <a:endParaRPr sz="18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ru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К</a:t>
            </a:r>
            <a:r>
              <a:rPr lang="ru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онфиденциальное обсуждение эмоциональных проблем.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F1F1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4650" y="156150"/>
            <a:ext cx="3037978" cy="208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583957" y="239306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ЦЕННОСТЬ, ЦЕННОСТНОЕ ПРЕДЛОЖЕНИЕ</a:t>
            </a:r>
            <a:endParaRPr sz="3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583950" y="1150600"/>
            <a:ext cx="7976100" cy="3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700">
                <a:solidFill>
                  <a:srgbClr val="8F00FF"/>
                </a:solidFill>
                <a:latin typeface="Roboto"/>
                <a:ea typeface="Roboto"/>
                <a:cs typeface="Roboto"/>
                <a:sym typeface="Roboto"/>
              </a:rPr>
              <a:t>Мобильное приложение</a:t>
            </a:r>
            <a:r>
              <a:rPr lang="ru" sz="1700">
                <a:solidFill>
                  <a:srgbClr val="8F00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“Тет-а-тет”</a:t>
            </a:r>
            <a:endParaRPr i="0" sz="17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700" u="none" cap="none" strike="noStrike">
                <a:solidFill>
                  <a:srgbClr val="8F00FF"/>
                </a:solidFill>
                <a:latin typeface="Roboto"/>
                <a:ea typeface="Roboto"/>
                <a:cs typeface="Roboto"/>
                <a:sym typeface="Roboto"/>
              </a:rPr>
              <a:t>помогаем</a:t>
            </a:r>
            <a:r>
              <a:rPr i="0" lang="ru" sz="17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студентам, </a:t>
            </a:r>
            <a:endParaRPr i="0" sz="17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которым</a:t>
            </a:r>
            <a:r>
              <a:rPr lang="ru" sz="17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нужна быстрая психологическая помощь без очного приема </a:t>
            </a:r>
            <a:endParaRPr i="0" sz="17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решать проблем</a:t>
            </a:r>
            <a:r>
              <a:rPr b="1" lang="ru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ы</a:t>
            </a:r>
            <a:r>
              <a:rPr i="0" lang="ru" sz="1700" u="none" cap="none" strike="noStrik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связанные с эмоциональным стрессом, тревогой, депрессией, проблемами в отношениях и адаптацией к учебе и жизни в университете. </a:t>
            </a:r>
            <a:endParaRPr i="0" sz="17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</a:t>
            </a:r>
            <a:r>
              <a:rPr b="1" i="0" lang="ru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помощью</a:t>
            </a:r>
            <a:r>
              <a:rPr i="0" lang="ru" sz="17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онлайн-консультаций психологов  и чат-бота с полезной информацией 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 получать</a:t>
            </a:r>
            <a:r>
              <a:rPr b="1" i="0" lang="ru" sz="17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круглосуточную  психологическую поддержку </a:t>
            </a:r>
            <a:endParaRPr i="0" sz="17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85" y="-75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56818" y="2434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>
            <p:ph type="title"/>
          </p:nvPr>
        </p:nvSpPr>
        <p:spPr>
          <a:xfrm>
            <a:off x="456817" y="2311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РЫНОК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42150" y="800675"/>
            <a:ext cx="5765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Рынок -B2C, HEALTHNET</a:t>
            </a:r>
            <a:endParaRPr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ЦА- студенты, которым нужна психологическая помощь, поддержка</a:t>
            </a:r>
            <a:endParaRPr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highlight>
                <a:schemeClr val="accent6"/>
              </a:highlight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85" y="-75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456825" y="1435300"/>
            <a:ext cx="5976600" cy="3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PAM 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Рынок психологических услуг, включая детей </a:t>
            </a:r>
            <a:endParaRPr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256 млрд. 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рублей</a:t>
            </a:r>
            <a:endParaRPr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ТАМ</a:t>
            </a:r>
            <a:r>
              <a:rPr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Студенты -16,9 %</a:t>
            </a:r>
            <a:endParaRPr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43,3</a:t>
            </a:r>
            <a:r>
              <a:rPr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млрд.  рублей</a:t>
            </a:r>
            <a:endParaRPr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SAM</a:t>
            </a:r>
            <a:r>
              <a:rPr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Психологические услуги онлайн - 5%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2,1 млрд.  рублей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</a:t>
            </a:r>
            <a:r>
              <a:rPr lang="ru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Приложение “Тет-а-тет” - 2%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43,3 млн. рублей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7602" y="1081337"/>
            <a:ext cx="3429825" cy="342351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 txBox="1"/>
          <p:nvPr/>
        </p:nvSpPr>
        <p:spPr>
          <a:xfrm>
            <a:off x="5722608" y="1231475"/>
            <a:ext cx="2299800" cy="28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43,3 млн. руб/год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210301" y="1495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23900" y="783825"/>
            <a:ext cx="8062800" cy="23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Прямые конкуренты:</a:t>
            </a:r>
            <a:endParaRPr b="1"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Центр психологической помощи «Отражение»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«Искусство жить»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«Росток»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«Психология Лайт»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«Ясно»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«Понимаю»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278450" y="1150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КОНКУРЕНТЫ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5406725" y="783825"/>
            <a:ext cx="50730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Косвенные конкуренты: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СПА-салоны,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Спорт,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Хобби,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Медитации,</a:t>
            </a:r>
            <a:endParaRPr sz="15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5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Тарологи, астрологи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24" name="Google Shape;224;p32"/>
          <p:cNvGraphicFramePr/>
          <p:nvPr/>
        </p:nvGraphicFramePr>
        <p:xfrm>
          <a:off x="668525" y="265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{0B9FD40A-F791-43D2-81A8-FA939D06DF9D}</a:tableStyleId>
              </a:tblPr>
              <a:tblGrid>
                <a:gridCol w="2913425"/>
                <a:gridCol w="2913425"/>
              </a:tblGrid>
              <a:tr h="569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Сильные стороны конкурентов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Слабые стороны конкурентов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</a:tr>
              <a:tr h="1159625">
                <a:tc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Roboto"/>
                        <a:buChar char="●"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Реклама и медийность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Roboto"/>
                        <a:buChar char="●"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Большой штаб сотрудников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Roboto"/>
                        <a:buChar char="●"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Высокий прайс на услуги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Roboto"/>
                        <a:buChar char="●"/>
                      </a:pPr>
                      <a:r>
                        <a:rPr lang="ru" sz="15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Нет чата с ИИ и форума поддержки между пользователями приложения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507143" y="1226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3"/>
          <p:cNvSpPr txBox="1"/>
          <p:nvPr>
            <p:ph type="title"/>
          </p:nvPr>
        </p:nvSpPr>
        <p:spPr>
          <a:xfrm>
            <a:off x="507142" y="967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БИЗНЕС-МОДЕЛЬ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33" name="Google Shape;233;p33"/>
          <p:cNvSpPr txBox="1"/>
          <p:nvPr>
            <p:ph idx="1" type="body"/>
          </p:nvPr>
        </p:nvSpPr>
        <p:spPr>
          <a:xfrm>
            <a:off x="341325" y="938700"/>
            <a:ext cx="7993200" cy="45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Бесплатно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: первая сессия с психологом, чат-бот, форум с общением с другими студентами, ч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астичный доступ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 к видео, тестам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Разовая сессия: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 700 руб.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Платный тариф (базовый): 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2800 руб/месяц. 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С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ессии с психологом(4 сессии), чат-бот, форум с общением с другими студентами, доступ к видео, тестам с их расшифровкой.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Платный тариф (премиум)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: 5400 руб/месяц. (8 сессий)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Сессии с психологом (8 сессий), психологический дискуссионный клуб(2 раза в месяц),чат-бот, форум с общением с другими студентами, полный доступ к видео, тестам с их расшифровкой.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Затраты на MVP:</a:t>
            </a:r>
            <a:endParaRPr b="1"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разработка мобильного приложения - 700 000 тыс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oboto"/>
              <a:buChar char="●"/>
            </a:pP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набор психологов (1 сессия-400 руб)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Затраты на рекламу: </a:t>
            </a:r>
            <a:r>
              <a:rPr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в процессе уточнения </a:t>
            </a:r>
            <a:endParaRPr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Каналы привлечения клиентов (реклама): соц.сети: телеграм-каналы, VK группы</a:t>
            </a:r>
            <a:endParaRPr b="1" sz="14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accent6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/>
          <p:nvPr/>
        </p:nvSpPr>
        <p:spPr>
          <a:xfrm>
            <a:off x="397295" y="534500"/>
            <a:ext cx="42765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4"/>
          <p:cNvSpPr txBox="1"/>
          <p:nvPr>
            <p:ph type="title"/>
          </p:nvPr>
        </p:nvSpPr>
        <p:spPr>
          <a:xfrm>
            <a:off x="457192" y="4896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solidFill>
                  <a:schemeClr val="lt1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ТЕКУЩИЕ РЕЗУЛЬТАТЫ</a:t>
            </a:r>
            <a:endParaRPr b="1">
              <a:solidFill>
                <a:schemeClr val="lt1"/>
              </a:solidFill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4"/>
          <p:cNvSpPr txBox="1"/>
          <p:nvPr>
            <p:ph idx="1" type="body"/>
          </p:nvPr>
        </p:nvSpPr>
        <p:spPr>
          <a:xfrm>
            <a:off x="457200" y="1367375"/>
            <a:ext cx="7544400" cy="39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Проанализировали рынки НТИ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Составили гипотезы продаж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Провели опрос с среди студентов, которые были </a:t>
            </a:r>
            <a:r>
              <a:rPr lang="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заинтересованы</a:t>
            </a:r>
            <a:r>
              <a:rPr lang="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в психологической поддержке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Проанализировали полученные результаты, сравнили их с первичными гипотезами, и удостоверились в их совпадении с потребностями будущих пользователей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ru" sz="18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Изучили конкурентов и их предложения</a:t>
            </a:r>
            <a:endParaRPr sz="1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Сформировали бизнес-модель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Создали </a:t>
            </a: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будущий</a:t>
            </a:r>
            <a:r>
              <a:rPr b="1" lang="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прототип дизайна приложения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5" name="Google Shape;24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388" y="152400"/>
            <a:ext cx="640323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КОМАНДА СТАРТАПА</a:t>
            </a:r>
            <a:endParaRPr sz="3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aphicFrame>
        <p:nvGraphicFramePr>
          <p:cNvPr id="259" name="Google Shape;259;p36"/>
          <p:cNvGraphicFramePr/>
          <p:nvPr/>
        </p:nvGraphicFramePr>
        <p:xfrm>
          <a:off x="401735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{6BDD4636-840C-4119-AC26-5B70F380E6D9}</a:tableStyleId>
              </a:tblPr>
              <a:tblGrid>
                <a:gridCol w="3696625"/>
                <a:gridCol w="3641550"/>
              </a:tblGrid>
              <a:tr h="76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РОЛЬ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ФАМИЛИЯ ИМЯ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ЛИДЕР (CEO)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Шихрагимова М.С.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ТЕХНОЛОГ, РАЗРАБОТЧИК (CTO)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Васильева Е.С., </a:t>
                      </a:r>
                      <a:r>
                        <a:rPr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Досковская Е.М.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МАРКЕТОЛОГИ (СMO)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3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Дадашова С.Г, Кахаева М.Ш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238225" y="1866025"/>
            <a:ext cx="5366700" cy="17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</a:pPr>
            <a:r>
              <a:rPr lang="ru" sz="20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Найм команды психологов</a:t>
            </a:r>
            <a:endParaRPr sz="20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</a:pPr>
            <a:r>
              <a:rPr lang="ru" sz="20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Найдем команду программистов</a:t>
            </a:r>
            <a:endParaRPr sz="20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</a:pPr>
            <a:r>
              <a:rPr lang="ru" sz="20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Получим искусственный интеллект на необходимое функционирование чат-бота</a:t>
            </a:r>
            <a:endParaRPr sz="17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0649" y="1701413"/>
            <a:ext cx="2578425" cy="193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1682650" y="582325"/>
            <a:ext cx="81579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6" name="Google Shape;286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>
            <a:off x="1144725" y="2063525"/>
            <a:ext cx="49761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Шихрагимова Милана Салмановна</a:t>
            </a:r>
            <a:endParaRPr sz="18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</a:t>
            </a:r>
            <a:r>
              <a:rPr lang="ru" sz="18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Тел: +</a:t>
            </a:r>
            <a:r>
              <a:rPr lang="ru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79224451055</a:t>
            </a:r>
            <a:endParaRPr sz="18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Почта: </a:t>
            </a:r>
            <a:r>
              <a:rPr lang="ru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shikhragimova_ms@edu.surgu.ru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