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57" r:id="rId5"/>
    <p:sldId id="271" r:id="rId6"/>
    <p:sldId id="274" r:id="rId7"/>
    <p:sldId id="275" r:id="rId8"/>
    <p:sldId id="272" r:id="rId9"/>
    <p:sldId id="276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73" r:id="rId18"/>
    <p:sldId id="265" r:id="rId19"/>
    <p:sldId id="267" r:id="rId20"/>
    <p:sldId id="268" r:id="rId21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626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49" autoAdjust="0"/>
    <p:restoredTop sz="94647" autoAdjust="0"/>
  </p:normalViewPr>
  <p:slideViewPr>
    <p:cSldViewPr snapToGrid="0">
      <p:cViewPr varScale="1">
        <p:scale>
          <a:sx n="108" d="100"/>
          <a:sy n="108" d="100"/>
        </p:scale>
        <p:origin x="28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417B85"/>
            </a:solidFill>
            <a:ln w="0">
              <a:noFill/>
            </a:ln>
          </c:spPr>
          <c:dPt>
            <c:idx val="0"/>
            <c:bubble3D val="0"/>
            <c:spPr>
              <a:solidFill>
                <a:srgbClr val="808080"/>
              </a:solidFill>
              <a:ln w="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B8-41BB-BA51-E122490B43D9}"/>
              </c:ext>
            </c:extLst>
          </c:dPt>
          <c:dPt>
            <c:idx val="1"/>
            <c:bubble3D val="0"/>
            <c:spPr>
              <a:solidFill>
                <a:srgbClr val="71A2C3"/>
              </a:solidFill>
              <a:ln w="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B8-41BB-BA51-E122490B43D9}"/>
              </c:ext>
            </c:extLst>
          </c:dPt>
          <c:dLbls>
            <c:dLbl>
              <c:idx val="0"/>
              <c:spPr/>
              <c:txPr>
                <a:bodyPr wrap="square"/>
                <a:lstStyle/>
                <a:p>
                  <a:pPr>
                    <a:defRPr sz="1800" b="0" strike="noStrike" spc="-1">
                      <a:solidFill>
                        <a:srgbClr val="0C0C0C"/>
                      </a:solidFill>
                      <a:latin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EB8-41BB-BA51-E122490B43D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pPr/>
              <c:txPr>
                <a:bodyPr wrap="square"/>
                <a:lstStyle/>
                <a:p>
                  <a:pPr>
                    <a:defRPr sz="1800" b="0" strike="noStrike" spc="-1">
                      <a:solidFill>
                        <a:srgbClr val="0C0C0C"/>
                      </a:solidFill>
                      <a:latin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EB8-41BB-BA51-E122490B43D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0" strike="noStrike" spc="-1">
                    <a:solidFill>
                      <a:srgbClr val="0C0C0C"/>
                    </a:solidFill>
                    <a:latin typeface="Calibri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9FD-4646-8EE6-65910B8D2E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3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13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13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3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756479E-A111-4E22-A83E-D2682E7D54FE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76022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7112" cy="3349625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440" cy="3907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sldNum" idx="7"/>
          </p:nvPr>
        </p:nvSpPr>
        <p:spPr>
          <a:xfrm>
            <a:off x="3850560" y="9428760"/>
            <a:ext cx="2944800" cy="49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604E69E-DA8F-43E7-82CF-AFE8D6EE9DD1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372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4238" y="812800"/>
            <a:ext cx="57912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indent="0" algn="r">
              <a:buNone/>
            </a:pPr>
            <a:fld id="{5756479E-A111-4E22-A83E-D2682E7D54FE}" type="slidenum">
              <a:rPr lang="ru-RU" sz="1400" b="0" strike="noStrike" spc="-1" smtClean="0">
                <a:solidFill>
                  <a:srgbClr val="000000"/>
                </a:solidFill>
                <a:latin typeface="Times New Roman"/>
              </a:rPr>
              <a:t>2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01750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4238" y="812800"/>
            <a:ext cx="57912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indent="0" algn="r">
              <a:buNone/>
            </a:pPr>
            <a:fld id="{5756479E-A111-4E22-A83E-D2682E7D54FE}" type="slidenum">
              <a:rPr lang="ru-RU" sz="1400" b="0" strike="noStrike" spc="-1" smtClean="0">
                <a:solidFill>
                  <a:srgbClr val="000000"/>
                </a:solidFill>
                <a:latin typeface="Times New Roman"/>
              </a:rPr>
              <a:t>11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91578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4238" y="812800"/>
            <a:ext cx="57912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indent="0" algn="r">
              <a:buNone/>
            </a:pPr>
            <a:fld id="{5756479E-A111-4E22-A83E-D2682E7D54FE}" type="slidenum">
              <a:rPr lang="ru-RU" sz="1400" b="0" strike="noStrike" spc="-1" smtClean="0">
                <a:solidFill>
                  <a:srgbClr val="000000"/>
                </a:solidFill>
                <a:latin typeface="Times New Roman"/>
              </a:rPr>
              <a:t>13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6669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CBF127A-79E4-495F-9E09-00B1B243E5B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89C660A-6F28-4E51-B6CF-E6708422CF3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597574B-6B5A-4D8C-B249-CA185C8D07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E85081E-EEC6-47DB-B84D-FDE4CFF1549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CE60893-86A2-4E83-ABC4-AB1E9F0AE7E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81A701F-5014-4E0E-803B-7EE7C2C85B0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ACFACE2-AB0D-42B2-B9C1-B6AB9B666CD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DE39FAA-7DC2-471F-A8B1-43BE2A84EF9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92990E-346F-4BC9-99E8-C661333EF23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5040B-021D-4C75-B9DC-7CE5703B0AD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E821E21-1F5E-4A1C-98AE-B1AA2863F85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95000" y="221040"/>
            <a:ext cx="89150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24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E8CD232-41BF-4410-AE78-94D5B1341C92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25"/>
          <p:cNvCxnSpPr/>
          <p:nvPr/>
        </p:nvCxnSpPr>
        <p:spPr>
          <a:xfrm>
            <a:off x="682200" y="4303800"/>
            <a:ext cx="2709720" cy="720"/>
          </a:xfrm>
          <a:prstGeom prst="straightConnector1">
            <a:avLst/>
          </a:prstGeom>
          <a:ln w="0">
            <a:solidFill>
              <a:srgbClr val="0C0C0C">
                <a:alpha val="30000"/>
              </a:srgbClr>
            </a:solidFill>
          </a:ln>
        </p:spPr>
      </p:cxnSp>
      <p:cxnSp>
        <p:nvCxnSpPr>
          <p:cNvPr id="39" name="Прямая соединительная линия 26"/>
          <p:cNvCxnSpPr/>
          <p:nvPr/>
        </p:nvCxnSpPr>
        <p:spPr>
          <a:xfrm>
            <a:off x="682200" y="4303800"/>
            <a:ext cx="527400" cy="720"/>
          </a:xfrm>
          <a:prstGeom prst="straightConnector1">
            <a:avLst/>
          </a:prstGeom>
          <a:ln w="0">
            <a:solidFill>
              <a:srgbClr val="0C0C0C"/>
            </a:solidFill>
          </a:ln>
        </p:spPr>
      </p:cxnSp>
      <p:grpSp>
        <p:nvGrpSpPr>
          <p:cNvPr id="40" name="Группа 11"/>
          <p:cNvGrpSpPr/>
          <p:nvPr/>
        </p:nvGrpSpPr>
        <p:grpSpPr>
          <a:xfrm>
            <a:off x="702720" y="709560"/>
            <a:ext cx="527040" cy="360"/>
            <a:chOff x="702720" y="709560"/>
            <a:chExt cx="527040" cy="360"/>
          </a:xfrm>
        </p:grpSpPr>
        <p:cxnSp>
          <p:nvCxnSpPr>
            <p:cNvPr id="41" name="Прямая соединительная линия 15"/>
            <p:cNvCxnSpPr/>
            <p:nvPr/>
          </p:nvCxnSpPr>
          <p:spPr>
            <a:xfrm>
              <a:off x="702720" y="709560"/>
              <a:ext cx="527400" cy="720"/>
            </a:xfrm>
            <a:prstGeom prst="straightConnector1">
              <a:avLst/>
            </a:prstGeom>
            <a:ln w="0">
              <a:solidFill>
                <a:srgbClr val="0C0C0C">
                  <a:alpha val="30000"/>
                </a:srgbClr>
              </a:solidFill>
            </a:ln>
          </p:spPr>
        </p:cxnSp>
        <p:cxnSp>
          <p:nvCxnSpPr>
            <p:cNvPr id="42" name="Прямая соединительная линия 19"/>
            <p:cNvCxnSpPr/>
            <p:nvPr/>
          </p:nvCxnSpPr>
          <p:spPr>
            <a:xfrm>
              <a:off x="702720" y="709560"/>
              <a:ext cx="216360" cy="720"/>
            </a:xfrm>
            <a:prstGeom prst="straightConnector1">
              <a:avLst/>
            </a:prstGeom>
            <a:ln w="0">
              <a:solidFill>
                <a:srgbClr val="0C0C0C"/>
              </a:solidFill>
            </a:ln>
          </p:spPr>
        </p:cxnSp>
      </p:grp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2640" y="234000"/>
            <a:ext cx="6755400" cy="66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Группа 6"/>
          <p:cNvGrpSpPr/>
          <p:nvPr/>
        </p:nvGrpSpPr>
        <p:grpSpPr>
          <a:xfrm>
            <a:off x="680760" y="846000"/>
            <a:ext cx="8541000" cy="360"/>
            <a:chOff x="680760" y="846000"/>
            <a:chExt cx="8541000" cy="360"/>
          </a:xfrm>
        </p:grpSpPr>
        <p:cxnSp>
          <p:nvCxnSpPr>
            <p:cNvPr id="82" name="Прямая соединительная линия 7"/>
            <p:cNvCxnSpPr/>
            <p:nvPr/>
          </p:nvCxnSpPr>
          <p:spPr>
            <a:xfrm>
              <a:off x="680760" y="846000"/>
              <a:ext cx="8541360" cy="720"/>
            </a:xfrm>
            <a:prstGeom prst="straightConnector1">
              <a:avLst/>
            </a:prstGeom>
            <a:ln w="0">
              <a:solidFill>
                <a:srgbClr val="BFBFBF"/>
              </a:solidFill>
            </a:ln>
          </p:spPr>
        </p:cxnSp>
        <p:cxnSp>
          <p:nvCxnSpPr>
            <p:cNvPr id="83" name="Прямая соединительная линия 8"/>
            <p:cNvCxnSpPr/>
            <p:nvPr/>
          </p:nvCxnSpPr>
          <p:spPr>
            <a:xfrm>
              <a:off x="680760" y="846000"/>
              <a:ext cx="1136160" cy="720"/>
            </a:xfrm>
            <a:prstGeom prst="straightConnector1">
              <a:avLst/>
            </a:prstGeom>
            <a:ln w="0">
              <a:solidFill>
                <a:srgbClr val="0C0C0C"/>
              </a:solidFill>
            </a:ln>
          </p:spPr>
        </p:cxnSp>
      </p:grpSp>
      <p:grpSp>
        <p:nvGrpSpPr>
          <p:cNvPr id="84" name="Группа 10"/>
          <p:cNvGrpSpPr/>
          <p:nvPr/>
        </p:nvGrpSpPr>
        <p:grpSpPr>
          <a:xfrm>
            <a:off x="8723160" y="6426720"/>
            <a:ext cx="502920" cy="360"/>
            <a:chOff x="8723160" y="6426720"/>
            <a:chExt cx="502920" cy="360"/>
          </a:xfrm>
        </p:grpSpPr>
        <p:cxnSp>
          <p:nvCxnSpPr>
            <p:cNvPr id="85" name="Прямая соединительная линия 11"/>
            <p:cNvCxnSpPr/>
            <p:nvPr/>
          </p:nvCxnSpPr>
          <p:spPr>
            <a:xfrm>
              <a:off x="8723160" y="6426720"/>
              <a:ext cx="503280" cy="720"/>
            </a:xfrm>
            <a:prstGeom prst="straightConnector1">
              <a:avLst/>
            </a:prstGeom>
            <a:ln w="0">
              <a:solidFill>
                <a:srgbClr val="BFBFBF"/>
              </a:solidFill>
            </a:ln>
          </p:spPr>
        </p:cxnSp>
        <p:cxnSp>
          <p:nvCxnSpPr>
            <p:cNvPr id="86" name="Прямая соединительная линия 12"/>
            <p:cNvCxnSpPr/>
            <p:nvPr/>
          </p:nvCxnSpPr>
          <p:spPr>
            <a:xfrm>
              <a:off x="8723160" y="6426720"/>
              <a:ext cx="209160" cy="720"/>
            </a:xfrm>
            <a:prstGeom prst="straightConnector1">
              <a:avLst/>
            </a:prstGeom>
            <a:ln w="0">
              <a:solidFill>
                <a:srgbClr val="0C0C0C"/>
              </a:solidFill>
            </a:ln>
          </p:spPr>
        </p:cxnSp>
      </p:grpSp>
      <p:grpSp>
        <p:nvGrpSpPr>
          <p:cNvPr id="87" name="Группа 13"/>
          <p:cNvGrpSpPr/>
          <p:nvPr/>
        </p:nvGrpSpPr>
        <p:grpSpPr>
          <a:xfrm>
            <a:off x="686880" y="6426720"/>
            <a:ext cx="677880" cy="360"/>
            <a:chOff x="686880" y="6426720"/>
            <a:chExt cx="677880" cy="360"/>
          </a:xfrm>
        </p:grpSpPr>
        <p:cxnSp>
          <p:nvCxnSpPr>
            <p:cNvPr id="88" name="Прямая соединительная линия 14"/>
            <p:cNvCxnSpPr/>
            <p:nvPr/>
          </p:nvCxnSpPr>
          <p:spPr>
            <a:xfrm>
              <a:off x="686880" y="6426720"/>
              <a:ext cx="678240" cy="720"/>
            </a:xfrm>
            <a:prstGeom prst="straightConnector1">
              <a:avLst/>
            </a:prstGeom>
            <a:ln w="0">
              <a:solidFill>
                <a:srgbClr val="BFBFBF"/>
              </a:solidFill>
            </a:ln>
          </p:spPr>
        </p:cxnSp>
        <p:cxnSp>
          <p:nvCxnSpPr>
            <p:cNvPr id="89" name="Прямая соединительная линия 15"/>
            <p:cNvCxnSpPr/>
            <p:nvPr/>
          </p:nvCxnSpPr>
          <p:spPr>
            <a:xfrm>
              <a:off x="686880" y="6426720"/>
              <a:ext cx="209160" cy="720"/>
            </a:xfrm>
            <a:prstGeom prst="straightConnector1">
              <a:avLst/>
            </a:prstGeom>
            <a:ln w="0">
              <a:solidFill>
                <a:srgbClr val="0C0C0C"/>
              </a:solidFill>
            </a:ln>
          </p:spPr>
        </p:cxnSp>
      </p:grpSp>
      <p:sp>
        <p:nvSpPr>
          <p:cNvPr id="90" name="PlaceHolder 1"/>
          <p:cNvSpPr>
            <a:spLocks noGrp="1"/>
          </p:cNvSpPr>
          <p:nvPr>
            <p:ph type="ftr" idx="1"/>
          </p:nvPr>
        </p:nvSpPr>
        <p:spPr>
          <a:xfrm>
            <a:off x="3281400" y="6412320"/>
            <a:ext cx="3342600" cy="3643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100" b="0" strike="noStrike" spc="-1">
                <a:solidFill>
                  <a:srgbClr val="8B8B8B"/>
                </a:solidFill>
                <a:latin typeface="Calibri Light"/>
              </a:rPr>
              <a:t>&lt;нижний колонтитул&gt;</a:t>
            </a:r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ldNum" idx="2"/>
          </p:nvPr>
        </p:nvSpPr>
        <p:spPr>
          <a:xfrm>
            <a:off x="7091280" y="6412320"/>
            <a:ext cx="2228040" cy="3643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FD2C66C-A669-4048-B42C-34ACBFABE885}" type="slidenum">
              <a:rPr lang="ru-RU" sz="1100" b="0" strike="noStrike" spc="-1">
                <a:solidFill>
                  <a:srgbClr val="8B8B8B"/>
                </a:solidFill>
                <a:latin typeface="Calibri Light"/>
                <a:ea typeface="Chevin Pro Light"/>
              </a:rPr>
              <a:t>‹#›</a:t>
            </a:fld>
            <a:endParaRPr lang="ru-RU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dt" idx="3"/>
          </p:nvPr>
        </p:nvSpPr>
        <p:spPr>
          <a:xfrm>
            <a:off x="611280" y="6412320"/>
            <a:ext cx="2228040" cy="364320"/>
          </a:xfrm>
          <a:prstGeom prst="rect">
            <a:avLst/>
          </a:prstGeom>
          <a:noFill/>
          <a:ln w="0">
            <a:noFill/>
          </a:ln>
        </p:spPr>
        <p:txBody>
          <a:bodyPr lIns="83880" tIns="42120" rIns="83880" bIns="421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93" name="PlaceHolder 4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4" name="PlaceHolder 5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chart" Target="../charts/chart1.xml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Заголовок 1"/>
          <p:cNvSpPr/>
          <p:nvPr/>
        </p:nvSpPr>
        <p:spPr>
          <a:xfrm>
            <a:off x="147600" y="1481040"/>
            <a:ext cx="9071640" cy="112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9240" defTabSz="839880">
              <a:lnSpc>
                <a:spcPct val="111000"/>
              </a:lnSpc>
              <a:spcBef>
                <a:spcPts val="629"/>
              </a:spcBef>
            </a:pPr>
            <a:r>
              <a:rPr lang="ru-RU" sz="4000" spc="-1" dirty="0">
                <a:solidFill>
                  <a:schemeClr val="accent2">
                    <a:lumMod val="50000"/>
                  </a:schemeClr>
                </a:solidFill>
                <a:latin typeface="Calibri Light"/>
              </a:rPr>
              <a:t>Микропроцессорная с</a:t>
            </a:r>
            <a:r>
              <a:rPr lang="ru-RU" sz="4000" b="0" strike="noStrike" spc="-1" dirty="0">
                <a:solidFill>
                  <a:schemeClr val="accent2">
                    <a:lumMod val="50000"/>
                  </a:schemeClr>
                </a:solidFill>
                <a:latin typeface="Calibri Light"/>
              </a:rPr>
              <a:t>истема моделирования роя </a:t>
            </a:r>
            <a:r>
              <a:rPr sz="4000" dirty="0"/>
              <a:t/>
            </a:r>
            <a:br>
              <a:rPr sz="4000" dirty="0"/>
            </a:br>
            <a:r>
              <a:rPr lang="ru-RU" sz="4000" b="0" strike="noStrike" spc="-1" dirty="0">
                <a:solidFill>
                  <a:schemeClr val="accent2">
                    <a:lumMod val="50000"/>
                  </a:schemeClr>
                </a:solidFill>
                <a:latin typeface="Calibri Light"/>
              </a:rPr>
              <a:t>дронов в соревновательном режиме</a:t>
            </a:r>
            <a:endParaRPr lang="ru-RU" sz="4000" b="0" strike="noStrike" spc="-1" dirty="0">
              <a:solidFill>
                <a:srgbClr val="000000"/>
              </a:solidFill>
              <a:latin typeface="Calibri Light"/>
            </a:endParaRPr>
          </a:p>
          <a:p>
            <a:pPr marL="39240" defTabSz="839880">
              <a:lnSpc>
                <a:spcPct val="111000"/>
              </a:lnSpc>
              <a:spcBef>
                <a:spcPts val="629"/>
              </a:spcBef>
            </a:pPr>
            <a:r>
              <a:rPr sz="1800" dirty="0"/>
              <a:t/>
            </a:r>
            <a:br>
              <a:rPr sz="1800" dirty="0"/>
            </a:br>
            <a:endParaRPr lang="ru-RU" sz="1800" b="0" strike="noStrike" spc="-1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38" name="Нижний колонтитул 3"/>
          <p:cNvSpPr/>
          <p:nvPr/>
        </p:nvSpPr>
        <p:spPr>
          <a:xfrm>
            <a:off x="636480" y="6137640"/>
            <a:ext cx="278748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880" tIns="42120" rIns="83880" bIns="4212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strike="noStrike" spc="-1">
                <a:solidFill>
                  <a:schemeClr val="accent4">
                    <a:lumMod val="50000"/>
                  </a:schemeClr>
                </a:solidFill>
                <a:latin typeface="Calibri"/>
              </a:rPr>
              <a:t>202</a:t>
            </a:r>
            <a:r>
              <a:rPr lang="en-US" sz="1600" b="0" strike="noStrike" spc="-1">
                <a:solidFill>
                  <a:schemeClr val="accent4">
                    <a:lumMod val="50000"/>
                  </a:schemeClr>
                </a:solidFill>
                <a:latin typeface="Calibri"/>
              </a:rPr>
              <a:t>3</a:t>
            </a:r>
            <a:r>
              <a:rPr lang="ru-RU" sz="1600" b="0" strike="noStrike" spc="-1">
                <a:solidFill>
                  <a:schemeClr val="accent4">
                    <a:lumMod val="50000"/>
                  </a:schemeClr>
                </a:solidFill>
                <a:latin typeface="Calibri"/>
              </a:rPr>
              <a:t>, РГРТУ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TextBox 3"/>
          <p:cNvSpPr/>
          <p:nvPr/>
        </p:nvSpPr>
        <p:spPr>
          <a:xfrm>
            <a:off x="618480" y="5271840"/>
            <a:ext cx="928656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6120" defTabSz="839880">
              <a:lnSpc>
                <a:spcPct val="100000"/>
              </a:lnSpc>
            </a:pPr>
            <a:r>
              <a:rPr lang="ru-RU" sz="1600" b="1" strike="noStrike" spc="-7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Акселерационная программа: 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6120" defTabSz="839880">
              <a:lnSpc>
                <a:spcPct val="100000"/>
              </a:lnSpc>
            </a:pPr>
            <a:r>
              <a:rPr lang="ru-RU" sz="1600" b="1" strike="noStrike" spc="-7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trike="noStrike" spc="-7" dirty="0" err="1">
                <a:solidFill>
                  <a:schemeClr val="accent2">
                    <a:lumMod val="50000"/>
                  </a:schemeClr>
                </a:solidFill>
                <a:latin typeface="Lato Black"/>
              </a:rPr>
              <a:t>стартап</a:t>
            </a:r>
            <a:r>
              <a:rPr lang="ru-RU" sz="1600" b="1" strike="noStrike" spc="-7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» 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0" name="Группа 11"/>
          <p:cNvGrpSpPr/>
          <p:nvPr/>
        </p:nvGrpSpPr>
        <p:grpSpPr>
          <a:xfrm>
            <a:off x="7634520" y="55800"/>
            <a:ext cx="2261880" cy="2883600"/>
            <a:chOff x="7634520" y="55800"/>
            <a:chExt cx="2261880" cy="2883600"/>
          </a:xfrm>
        </p:grpSpPr>
        <p:grpSp>
          <p:nvGrpSpPr>
            <p:cNvPr id="141" name="object 10"/>
            <p:cNvGrpSpPr/>
            <p:nvPr/>
          </p:nvGrpSpPr>
          <p:grpSpPr>
            <a:xfrm>
              <a:off x="7634520" y="55800"/>
              <a:ext cx="2261520" cy="2293920"/>
              <a:chOff x="7634520" y="55800"/>
              <a:chExt cx="2261520" cy="2293920"/>
            </a:xfrm>
          </p:grpSpPr>
          <p:sp>
            <p:nvSpPr>
              <p:cNvPr id="142" name="object 11"/>
              <p:cNvSpPr/>
              <p:nvPr/>
            </p:nvSpPr>
            <p:spPr>
              <a:xfrm>
                <a:off x="7964640" y="68400"/>
                <a:ext cx="1931400" cy="2281320"/>
              </a:xfrm>
              <a:custGeom>
                <a:avLst/>
                <a:gdLst>
                  <a:gd name="textAreaLeft" fmla="*/ 0 w 1931400"/>
                  <a:gd name="textAreaRight" fmla="*/ 1932120 w 1931400"/>
                  <a:gd name="textAreaTop" fmla="*/ 0 h 2281320"/>
                  <a:gd name="textAreaBottom" fmla="*/ 2282040 h 2281320"/>
                </a:gdLst>
                <a:ahLst/>
                <a:cxnLst/>
                <a:rect l="textAreaLeft" t="textAreaTop" r="textAreaRight" b="textAreaBottom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880" b="0" strike="noStrike" spc="-1">
                  <a:solidFill>
                    <a:schemeClr val="dk1"/>
                  </a:solidFill>
                  <a:latin typeface="Calibri"/>
                </a:endParaRPr>
              </a:p>
            </p:txBody>
          </p:sp>
          <p:sp>
            <p:nvSpPr>
              <p:cNvPr id="143" name="object 12"/>
              <p:cNvSpPr/>
              <p:nvPr/>
            </p:nvSpPr>
            <p:spPr>
              <a:xfrm>
                <a:off x="7634520" y="55800"/>
                <a:ext cx="1712880" cy="999000"/>
              </a:xfrm>
              <a:custGeom>
                <a:avLst/>
                <a:gdLst>
                  <a:gd name="textAreaLeft" fmla="*/ 0 w 1712880"/>
                  <a:gd name="textAreaRight" fmla="*/ 1713600 w 1712880"/>
                  <a:gd name="textAreaTop" fmla="*/ 0 h 999000"/>
                  <a:gd name="textAreaBottom" fmla="*/ 999720 h 999000"/>
                </a:gdLst>
                <a:ahLst/>
                <a:cxnLst/>
                <a:rect l="textAreaLeft" t="textAreaTop" r="textAreaRight" b="textAreaBottom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883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880" b="0" strike="noStrike" spc="-1">
                  <a:solidFill>
                    <a:schemeClr val="dk1"/>
                  </a:solidFill>
                  <a:latin typeface="Calibri"/>
                </a:endParaRPr>
              </a:p>
            </p:txBody>
          </p:sp>
        </p:grpSp>
        <p:sp>
          <p:nvSpPr>
            <p:cNvPr id="144" name="object 13"/>
            <p:cNvSpPr/>
            <p:nvPr/>
          </p:nvSpPr>
          <p:spPr>
            <a:xfrm>
              <a:off x="8981640" y="2489400"/>
              <a:ext cx="914760" cy="450000"/>
            </a:xfrm>
            <a:custGeom>
              <a:avLst/>
              <a:gdLst>
                <a:gd name="textAreaLeft" fmla="*/ 0 w 914760"/>
                <a:gd name="textAreaRight" fmla="*/ 915480 w 914760"/>
                <a:gd name="textAreaTop" fmla="*/ 0 h 450000"/>
                <a:gd name="textAreaBottom" fmla="*/ 450720 h 450000"/>
              </a:gdLst>
              <a:ahLst/>
              <a:cxnLst/>
              <a:rect l="textAreaLeft" t="textAreaTop" r="textAreaRight" b="textAreaBottom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88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</p:grpSp>
      <p:grpSp>
        <p:nvGrpSpPr>
          <p:cNvPr id="145" name="Группа 20"/>
          <p:cNvGrpSpPr/>
          <p:nvPr/>
        </p:nvGrpSpPr>
        <p:grpSpPr>
          <a:xfrm>
            <a:off x="717120" y="5971680"/>
            <a:ext cx="4545360" cy="19800"/>
            <a:chOff x="717120" y="5971680"/>
            <a:chExt cx="4545360" cy="19800"/>
          </a:xfrm>
        </p:grpSpPr>
        <p:cxnSp>
          <p:nvCxnSpPr>
            <p:cNvPr id="146" name="Прямая соединительная линия 17"/>
            <p:cNvCxnSpPr/>
            <p:nvPr/>
          </p:nvCxnSpPr>
          <p:spPr>
            <a:xfrm flipV="1">
              <a:off x="717120" y="5971680"/>
              <a:ext cx="4545720" cy="20160"/>
            </a:xfrm>
            <a:prstGeom prst="straightConnector1">
              <a:avLst/>
            </a:prstGeom>
            <a:ln w="0">
              <a:solidFill>
                <a:srgbClr val="2E536C"/>
              </a:solidFill>
            </a:ln>
          </p:spPr>
        </p:cxnSp>
        <p:cxnSp>
          <p:nvCxnSpPr>
            <p:cNvPr id="147" name="Прямая соединительная линия 19"/>
            <p:cNvCxnSpPr/>
            <p:nvPr/>
          </p:nvCxnSpPr>
          <p:spPr>
            <a:xfrm>
              <a:off x="730440" y="5991120"/>
              <a:ext cx="1645920" cy="720"/>
            </a:xfrm>
            <a:prstGeom prst="straightConnector1">
              <a:avLst/>
            </a:prstGeom>
            <a:ln w="28575">
              <a:solidFill>
                <a:srgbClr val="2E536C"/>
              </a:solidFill>
              <a:round/>
            </a:ln>
          </p:spPr>
        </p:cxnSp>
      </p:grpSp>
      <p:grpSp>
        <p:nvGrpSpPr>
          <p:cNvPr id="148" name="Группа 21"/>
          <p:cNvGrpSpPr/>
          <p:nvPr/>
        </p:nvGrpSpPr>
        <p:grpSpPr>
          <a:xfrm>
            <a:off x="730440" y="4971240"/>
            <a:ext cx="4545360" cy="19440"/>
            <a:chOff x="730440" y="4971240"/>
            <a:chExt cx="4545360" cy="19440"/>
          </a:xfrm>
        </p:grpSpPr>
        <p:cxnSp>
          <p:nvCxnSpPr>
            <p:cNvPr id="149" name="Прямая соединительная линия 22"/>
            <p:cNvCxnSpPr/>
            <p:nvPr/>
          </p:nvCxnSpPr>
          <p:spPr>
            <a:xfrm flipV="1">
              <a:off x="730440" y="4971240"/>
              <a:ext cx="4545720" cy="19800"/>
            </a:xfrm>
            <a:prstGeom prst="straightConnector1">
              <a:avLst/>
            </a:prstGeom>
            <a:ln w="0">
              <a:solidFill>
                <a:srgbClr val="2E536C"/>
              </a:solidFill>
            </a:ln>
          </p:spPr>
        </p:cxnSp>
        <p:cxnSp>
          <p:nvCxnSpPr>
            <p:cNvPr id="150" name="Прямая соединительная линия 23"/>
            <p:cNvCxnSpPr/>
            <p:nvPr/>
          </p:nvCxnSpPr>
          <p:spPr>
            <a:xfrm>
              <a:off x="743760" y="4990320"/>
              <a:ext cx="1645920" cy="720"/>
            </a:xfrm>
            <a:prstGeom prst="straightConnector1">
              <a:avLst/>
            </a:prstGeom>
            <a:ln w="28575">
              <a:solidFill>
                <a:srgbClr val="2E536C"/>
              </a:solidFill>
              <a:round/>
            </a:ln>
          </p:spPr>
        </p:cxnSp>
      </p:grpSp>
      <p:sp>
        <p:nvSpPr>
          <p:cNvPr id="151" name="Прямоугольник 24"/>
          <p:cNvSpPr/>
          <p:nvPr/>
        </p:nvSpPr>
        <p:spPr>
          <a:xfrm>
            <a:off x="513360" y="3855510"/>
            <a:ext cx="5426640" cy="9890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9240">
              <a:lnSpc>
                <a:spcPct val="111000"/>
              </a:lnSpc>
              <a:spcBef>
                <a:spcPts val="629"/>
              </a:spcBef>
            </a:pPr>
            <a:r>
              <a:rPr lang="ru-RU" sz="1800" b="0" strike="noStrike" spc="-4" dirty="0">
                <a:solidFill>
                  <a:schemeClr val="accent2">
                    <a:lumMod val="50000"/>
                  </a:schemeClr>
                </a:solidFill>
                <a:latin typeface="Lato"/>
              </a:rPr>
              <a:t>Рынок НТИ: «</a:t>
            </a:r>
            <a:r>
              <a:rPr lang="en-US" sz="1800" b="0" strike="noStrike" spc="-4" dirty="0">
                <a:solidFill>
                  <a:schemeClr val="accent2">
                    <a:lumMod val="50000"/>
                  </a:schemeClr>
                </a:solidFill>
                <a:latin typeface="Lato"/>
              </a:rPr>
              <a:t>TECHNET</a:t>
            </a:r>
            <a:r>
              <a:rPr lang="ru-RU" sz="1800" b="0" strike="noStrike" spc="-4" dirty="0">
                <a:solidFill>
                  <a:schemeClr val="accent2">
                    <a:lumMod val="50000"/>
                  </a:schemeClr>
                </a:solidFill>
                <a:latin typeface="Lato"/>
              </a:rPr>
              <a:t>»</a:t>
            </a:r>
            <a:r>
              <a:rPr sz="1800" dirty="0"/>
              <a:t/>
            </a:r>
            <a:br>
              <a:rPr sz="1800" dirty="0"/>
            </a:br>
            <a:r>
              <a:rPr lang="ru-RU" sz="1800" b="0" strike="noStrike" spc="-4" dirty="0">
                <a:solidFill>
                  <a:schemeClr val="accent2">
                    <a:lumMod val="50000"/>
                  </a:schemeClr>
                </a:solidFill>
                <a:latin typeface="Lato"/>
              </a:rPr>
              <a:t>Сквозная технология: </a:t>
            </a:r>
            <a:r>
              <a:rPr lang="ru-RU" spc="-4" dirty="0">
                <a:solidFill>
                  <a:schemeClr val="accent2">
                    <a:lumMod val="50000"/>
                  </a:schemeClr>
                </a:solidFill>
                <a:latin typeface="Lato"/>
              </a:rPr>
              <a:t>«Новые производственные технологии»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2" name="Рисунок 18"/>
          <p:cNvPicPr/>
          <p:nvPr/>
        </p:nvPicPr>
        <p:blipFill>
          <a:blip r:embed="rId3"/>
          <a:stretch/>
        </p:blipFill>
        <p:spPr>
          <a:xfrm>
            <a:off x="147600" y="0"/>
            <a:ext cx="3576240" cy="1531800"/>
          </a:xfrm>
          <a:prstGeom prst="rect">
            <a:avLst/>
          </a:prstGeom>
          <a:ln w="0">
            <a:noFill/>
          </a:ln>
        </p:spPr>
      </p:pic>
      <p:pic>
        <p:nvPicPr>
          <p:cNvPr id="153" name="Рисунок 25"/>
          <p:cNvPicPr/>
          <p:nvPr/>
        </p:nvPicPr>
        <p:blipFill>
          <a:blip r:embed="rId4"/>
          <a:stretch/>
        </p:blipFill>
        <p:spPr>
          <a:xfrm>
            <a:off x="8100000" y="5845320"/>
            <a:ext cx="1661040" cy="949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3"/>
          <p:cNvSpPr/>
          <p:nvPr/>
        </p:nvSpPr>
        <p:spPr>
          <a:xfrm>
            <a:off x="640080" y="208080"/>
            <a:ext cx="143208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Профиль проекта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5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156" name="TextBox 8"/>
          <p:cNvSpPr/>
          <p:nvPr/>
        </p:nvSpPr>
        <p:spPr>
          <a:xfrm>
            <a:off x="981720" y="860040"/>
            <a:ext cx="111204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0" strike="noStrike" spc="-1">
                <a:solidFill>
                  <a:schemeClr val="dk1"/>
                </a:solidFill>
                <a:latin typeface="Calibri"/>
              </a:rPr>
              <a:t>Цель проекта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7" name="Прямая соединительная линия 12"/>
          <p:cNvCxnSpPr/>
          <p:nvPr/>
        </p:nvCxnSpPr>
        <p:spPr>
          <a:xfrm flipH="1">
            <a:off x="380880" y="3017520"/>
            <a:ext cx="518976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158" name="TextBox 19"/>
          <p:cNvSpPr/>
          <p:nvPr/>
        </p:nvSpPr>
        <p:spPr>
          <a:xfrm>
            <a:off x="985680" y="3132000"/>
            <a:ext cx="153540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0" strike="noStrike" spc="-1">
                <a:solidFill>
                  <a:schemeClr val="dk1"/>
                </a:solidFill>
                <a:latin typeface="Calibri"/>
              </a:rPr>
              <a:t>Результаты проекта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9" name="Прямая соединительная линия 21"/>
          <p:cNvCxnSpPr/>
          <p:nvPr/>
        </p:nvCxnSpPr>
        <p:spPr>
          <a:xfrm flipH="1">
            <a:off x="375120" y="5229000"/>
            <a:ext cx="915048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160" name="Shape 180"/>
          <p:cNvSpPr/>
          <p:nvPr/>
        </p:nvSpPr>
        <p:spPr>
          <a:xfrm>
            <a:off x="1422720" y="5388840"/>
            <a:ext cx="4613040" cy="28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Общая стоимость </a:t>
            </a:r>
            <a:r>
              <a:rPr lang="ru-RU" sz="1280" b="0" strike="noStrike" spc="-1" dirty="0" smtClean="0">
                <a:solidFill>
                  <a:schemeClr val="dk1"/>
                </a:solidFill>
                <a:latin typeface="Calibri"/>
              </a:rPr>
              <a:t>проекта 3 120 </a:t>
            </a: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(тыс. рублей)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Shape 189"/>
          <p:cNvSpPr/>
          <p:nvPr/>
        </p:nvSpPr>
        <p:spPr>
          <a:xfrm>
            <a:off x="5261760" y="5400360"/>
            <a:ext cx="1133640" cy="31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280" b="1" strike="noStrike" spc="-1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62" name="Shape 187"/>
          <p:cNvSpPr/>
          <p:nvPr/>
        </p:nvSpPr>
        <p:spPr>
          <a:xfrm>
            <a:off x="1605240" y="5980320"/>
            <a:ext cx="1598040" cy="43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5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  <a:ea typeface="Calibri"/>
              </a:rPr>
              <a:t>Собственные средства</a:t>
            </a:r>
            <a:r>
              <a:rPr sz="1150"/>
              <a:t/>
            </a:r>
            <a:br>
              <a:rPr sz="1150"/>
            </a:br>
            <a:endParaRPr lang="ru-RU" sz="11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Shape 190"/>
          <p:cNvSpPr/>
          <p:nvPr/>
        </p:nvSpPr>
        <p:spPr>
          <a:xfrm>
            <a:off x="4027320" y="5980680"/>
            <a:ext cx="1827000" cy="43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50" b="1" strike="noStrike" spc="-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</a:rPr>
              <a:t>Привлекаемые средства</a:t>
            </a:r>
            <a:r>
              <a:rPr sz="1150"/>
              <a:t/>
            </a:r>
            <a:br>
              <a:rPr sz="1150"/>
            </a:br>
            <a:endParaRPr lang="ru-RU" sz="115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64" name="Диаграмма 31"/>
          <p:cNvGraphicFramePr/>
          <p:nvPr/>
        </p:nvGraphicFramePr>
        <p:xfrm>
          <a:off x="3170520" y="5753880"/>
          <a:ext cx="964440" cy="91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5" name="Shape 208"/>
          <p:cNvSpPr/>
          <p:nvPr/>
        </p:nvSpPr>
        <p:spPr>
          <a:xfrm>
            <a:off x="478080" y="1271160"/>
            <a:ext cx="4988520" cy="1719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strike="noStrike" spc="-1" dirty="0">
                <a:solidFill>
                  <a:schemeClr val="dk1"/>
                </a:solidFill>
                <a:latin typeface="Calibri"/>
              </a:rPr>
              <a:t>Создание приложения для развития программ роя дронов за счёт вовлечения большого числа пользователей в процесс разработки, стимулирующийся соревновательными элементами.</a:t>
            </a:r>
            <a:endParaRPr lang="ru-RU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Shape 208"/>
          <p:cNvSpPr/>
          <p:nvPr/>
        </p:nvSpPr>
        <p:spPr>
          <a:xfrm>
            <a:off x="581040" y="3551760"/>
            <a:ext cx="4988520" cy="167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strike="noStrike" spc="-1" dirty="0">
                <a:solidFill>
                  <a:schemeClr val="dk1"/>
                </a:solidFill>
                <a:latin typeface="Calibri"/>
              </a:rPr>
              <a:t>Проект представляет собой программный комплекс для отладки программ роя в соревновательном режиме, предусматривающий возможность отладки программы в полу-автоматическом режиме. Процесс отладки представляет собой игровую сессию, в которой каждым игрокам доступна возможность управления каждым из дронов с помощью HTTP запросов к игровому клиенту, а так же возможность управления каждым из дронов в ручном режиме от первого лица.</a:t>
            </a:r>
            <a:endParaRPr lang="ru-RU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TextBox 44"/>
          <p:cNvSpPr/>
          <p:nvPr/>
        </p:nvSpPr>
        <p:spPr>
          <a:xfrm>
            <a:off x="5704560" y="805680"/>
            <a:ext cx="138636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0" strike="noStrike" spc="-1">
                <a:solidFill>
                  <a:schemeClr val="dk1"/>
                </a:solidFill>
                <a:latin typeface="Calibri"/>
              </a:rPr>
              <a:t>Команда проекта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Shape 275"/>
          <p:cNvSpPr/>
          <p:nvPr/>
        </p:nvSpPr>
        <p:spPr>
          <a:xfrm>
            <a:off x="6299640" y="1126800"/>
            <a:ext cx="1585080" cy="3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003462"/>
                </a:solidFill>
                <a:latin typeface="Calibri"/>
              </a:rPr>
              <a:t>Иван Малин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Shape 179"/>
          <p:cNvSpPr/>
          <p:nvPr/>
        </p:nvSpPr>
        <p:spPr>
          <a:xfrm>
            <a:off x="6694920" y="4363920"/>
            <a:ext cx="1754640" cy="10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sz="1070"/>
              <a:t/>
            </a:r>
            <a:br>
              <a:rPr sz="1070"/>
            </a:br>
            <a:r>
              <a:rPr lang="ru-RU" sz="1070" b="0" strike="noStrike" spc="-1">
                <a:solidFill>
                  <a:schemeClr val="dk1"/>
                </a:solidFill>
                <a:latin typeface="Calibri"/>
                <a:ea typeface="Calibri"/>
              </a:rPr>
              <a:t>Этап 1. Пилот: 2023-2024</a:t>
            </a:r>
            <a:endParaRPr lang="ru-RU" sz="107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28"/>
              </a:spcBef>
            </a:pPr>
            <a:r>
              <a:rPr lang="ru-RU" sz="1070" b="0" strike="noStrike" spc="-1">
                <a:solidFill>
                  <a:schemeClr val="dk1"/>
                </a:solidFill>
                <a:latin typeface="Calibri"/>
                <a:ea typeface="Calibri"/>
              </a:rPr>
              <a:t>Этап 2. Развитие: 2024-2025</a:t>
            </a:r>
            <a:endParaRPr lang="ru-RU" sz="107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28"/>
              </a:spcBef>
            </a:pPr>
            <a:r>
              <a:rPr lang="ru-RU" sz="1070" b="0" strike="noStrike" spc="-1">
                <a:solidFill>
                  <a:schemeClr val="dk1"/>
                </a:solidFill>
                <a:latin typeface="Calibri"/>
                <a:ea typeface="Calibri"/>
              </a:rPr>
              <a:t>Этап 3. Тираж: 2024-2025</a:t>
            </a:r>
            <a:endParaRPr lang="ru-RU" sz="107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07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Прямоугольник 69"/>
          <p:cNvSpPr/>
          <p:nvPr/>
        </p:nvSpPr>
        <p:spPr>
          <a:xfrm>
            <a:off x="6677280" y="4191840"/>
            <a:ext cx="119268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0" strike="noStrike" spc="-1">
                <a:solidFill>
                  <a:schemeClr val="dk1"/>
                </a:solidFill>
                <a:latin typeface="Calibri"/>
              </a:rPr>
              <a:t>Сроки проекта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71" name="Прямая соединительная линия 71"/>
          <p:cNvCxnSpPr/>
          <p:nvPr/>
        </p:nvCxnSpPr>
        <p:spPr>
          <a:xfrm>
            <a:off x="5569920" y="4191480"/>
            <a:ext cx="396144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cxnSp>
        <p:nvCxnSpPr>
          <p:cNvPr id="172" name="Прямая соединительная линия 73"/>
          <p:cNvCxnSpPr/>
          <p:nvPr/>
        </p:nvCxnSpPr>
        <p:spPr>
          <a:xfrm>
            <a:off x="5569920" y="754200"/>
            <a:ext cx="720" cy="4475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173" name="Shape 190"/>
          <p:cNvSpPr/>
          <p:nvPr/>
        </p:nvSpPr>
        <p:spPr>
          <a:xfrm>
            <a:off x="6914160" y="6332400"/>
            <a:ext cx="1670040" cy="43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50" b="0" strike="noStrike" spc="-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</a:rPr>
              <a:t>Грант</a:t>
            </a:r>
            <a:r>
              <a:rPr sz="1150"/>
              <a:t/>
            </a:r>
            <a:br>
              <a:rPr sz="1150"/>
            </a:br>
            <a:endParaRPr lang="ru-RU" sz="11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Shape 190"/>
          <p:cNvSpPr/>
          <p:nvPr/>
        </p:nvSpPr>
        <p:spPr>
          <a:xfrm>
            <a:off x="6627960" y="5493240"/>
            <a:ext cx="2262240" cy="43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50" b="0" strike="noStrike" spc="-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</a:rPr>
              <a:t>Взнос в уставной капитал</a:t>
            </a:r>
            <a:r>
              <a:rPr sz="1150"/>
              <a:t/>
            </a:r>
            <a:br>
              <a:rPr sz="1150"/>
            </a:br>
            <a:endParaRPr lang="ru-RU" sz="115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75" name="Прямая со стрелкой 5"/>
          <p:cNvCxnSpPr/>
          <p:nvPr/>
        </p:nvCxnSpPr>
        <p:spPr>
          <a:xfrm flipV="1">
            <a:off x="5854680" y="5671440"/>
            <a:ext cx="840960" cy="488520"/>
          </a:xfrm>
          <a:prstGeom prst="straightConnector1">
            <a:avLst/>
          </a:prstGeom>
          <a:ln w="0">
            <a:solidFill>
              <a:srgbClr val="8E708F"/>
            </a:solidFill>
            <a:tailEnd type="arrow" w="med" len="med"/>
          </a:ln>
        </p:spPr>
      </p:cxnSp>
      <p:cxnSp>
        <p:nvCxnSpPr>
          <p:cNvPr id="176" name="Прямая со стрелкой 10"/>
          <p:cNvCxnSpPr/>
          <p:nvPr/>
        </p:nvCxnSpPr>
        <p:spPr>
          <a:xfrm>
            <a:off x="5854680" y="6159240"/>
            <a:ext cx="840960" cy="417960"/>
          </a:xfrm>
          <a:prstGeom prst="straightConnector1">
            <a:avLst/>
          </a:prstGeom>
          <a:ln w="0">
            <a:solidFill>
              <a:srgbClr val="8E708F"/>
            </a:solidFill>
            <a:tailEnd type="arrow" w="med" len="med"/>
          </a:ln>
        </p:spPr>
      </p:cxnSp>
      <p:sp>
        <p:nvSpPr>
          <p:cNvPr id="177" name="Shape 280"/>
          <p:cNvSpPr/>
          <p:nvPr/>
        </p:nvSpPr>
        <p:spPr>
          <a:xfrm>
            <a:off x="6295320" y="1378800"/>
            <a:ext cx="134532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790" b="0" strike="noStrike" spc="-1">
                <a:solidFill>
                  <a:schemeClr val="dk1"/>
                </a:solidFill>
                <a:latin typeface="Calibri"/>
              </a:rPr>
              <a:t>Директор</a:t>
            </a:r>
            <a:endParaRPr lang="ru-RU" sz="79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8" name="Рисунок 11"/>
          <p:cNvPicPr/>
          <p:nvPr/>
        </p:nvPicPr>
        <p:blipFill>
          <a:blip r:embed="rId4"/>
          <a:stretch/>
        </p:blipFill>
        <p:spPr>
          <a:xfrm>
            <a:off x="7834680" y="1125360"/>
            <a:ext cx="499680" cy="570240"/>
          </a:xfrm>
          <a:prstGeom prst="rect">
            <a:avLst/>
          </a:prstGeom>
          <a:ln w="0">
            <a:noFill/>
          </a:ln>
        </p:spPr>
      </p:pic>
      <p:pic>
        <p:nvPicPr>
          <p:cNvPr id="179" name="Shape 185" descr="C:\Users\pankratov.in\YandexDisk\!NTI\DOCS\ProjectPresentation\icons\PNG\256\19.png"/>
          <p:cNvPicPr/>
          <p:nvPr/>
        </p:nvPicPr>
        <p:blipFill>
          <a:blip r:embed="rId5"/>
          <a:stretch/>
        </p:blipFill>
        <p:spPr>
          <a:xfrm>
            <a:off x="478080" y="825120"/>
            <a:ext cx="429480" cy="410760"/>
          </a:xfrm>
          <a:prstGeom prst="rect">
            <a:avLst/>
          </a:prstGeom>
          <a:ln w="0">
            <a:noFill/>
          </a:ln>
        </p:spPr>
      </p:pic>
      <p:pic>
        <p:nvPicPr>
          <p:cNvPr id="180" name="Shape 177" descr="C:\Users\pankratov.in\YandexDisk\!NTI\DOCS\ProjectPresentation\icons\PNG\256\330.png"/>
          <p:cNvPicPr/>
          <p:nvPr/>
        </p:nvPicPr>
        <p:blipFill>
          <a:blip r:embed="rId6"/>
          <a:stretch/>
        </p:blipFill>
        <p:spPr>
          <a:xfrm>
            <a:off x="500760" y="3125160"/>
            <a:ext cx="411120" cy="402120"/>
          </a:xfrm>
          <a:prstGeom prst="rect">
            <a:avLst/>
          </a:prstGeom>
          <a:ln w="0">
            <a:noFill/>
          </a:ln>
        </p:spPr>
      </p:pic>
      <p:pic>
        <p:nvPicPr>
          <p:cNvPr id="181" name="Shape 186" descr="C:\Users\pankratov.in\YandexDisk\!NTI\DOCS\ProjectPresentation\icons\PNG\256\246.png"/>
          <p:cNvPicPr/>
          <p:nvPr/>
        </p:nvPicPr>
        <p:blipFill>
          <a:blip r:embed="rId7"/>
          <a:stretch/>
        </p:blipFill>
        <p:spPr>
          <a:xfrm>
            <a:off x="484200" y="5347080"/>
            <a:ext cx="648360" cy="648360"/>
          </a:xfrm>
          <a:prstGeom prst="rect">
            <a:avLst/>
          </a:prstGeom>
          <a:ln w="0">
            <a:noFill/>
          </a:ln>
        </p:spPr>
      </p:pic>
      <p:pic>
        <p:nvPicPr>
          <p:cNvPr id="182" name="Shape 191" descr="C:\Users\pankratov.in\YandexDisk\!NTI\DOCS\ProjectPresentation\icons\PNG\256\372.png"/>
          <p:cNvPicPr/>
          <p:nvPr/>
        </p:nvPicPr>
        <p:blipFill>
          <a:blip r:embed="rId8"/>
          <a:stretch/>
        </p:blipFill>
        <p:spPr>
          <a:xfrm>
            <a:off x="6161400" y="4363200"/>
            <a:ext cx="351720" cy="360720"/>
          </a:xfrm>
          <a:prstGeom prst="rect">
            <a:avLst/>
          </a:prstGeom>
          <a:ln w="0">
            <a:noFill/>
          </a:ln>
        </p:spPr>
      </p:pic>
      <p:pic>
        <p:nvPicPr>
          <p:cNvPr id="183" name="Рисунок 56"/>
          <p:cNvPicPr/>
          <p:nvPr/>
        </p:nvPicPr>
        <p:blipFill>
          <a:blip r:embed="rId9"/>
          <a:srcRect l="19612" t="13582" r="31046" b="37070"/>
          <a:stretch/>
        </p:blipFill>
        <p:spPr>
          <a:xfrm>
            <a:off x="7850880" y="3477240"/>
            <a:ext cx="517320" cy="608760"/>
          </a:xfrm>
          <a:prstGeom prst="rect">
            <a:avLst/>
          </a:prstGeom>
          <a:ln w="0">
            <a:noFill/>
          </a:ln>
        </p:spPr>
      </p:pic>
      <p:pic>
        <p:nvPicPr>
          <p:cNvPr id="184" name="Рисунок 61"/>
          <p:cNvPicPr/>
          <p:nvPr/>
        </p:nvPicPr>
        <p:blipFill>
          <a:blip r:embed="rId10"/>
          <a:srcRect l="18759" t="-750" r="25989" b="43383"/>
          <a:stretch/>
        </p:blipFill>
        <p:spPr>
          <a:xfrm>
            <a:off x="5721120" y="3489480"/>
            <a:ext cx="516600" cy="608760"/>
          </a:xfrm>
          <a:prstGeom prst="rect">
            <a:avLst/>
          </a:prstGeom>
          <a:ln w="0">
            <a:noFill/>
          </a:ln>
        </p:spPr>
      </p:pic>
      <p:pic>
        <p:nvPicPr>
          <p:cNvPr id="185" name="Рисунок 2"/>
          <p:cNvPicPr/>
          <p:nvPr/>
        </p:nvPicPr>
        <p:blipFill>
          <a:blip r:embed="rId11"/>
          <a:srcRect l="6497" t="6613" r="3885" b="26195"/>
          <a:stretch/>
        </p:blipFill>
        <p:spPr>
          <a:xfrm>
            <a:off x="5719320" y="1150560"/>
            <a:ext cx="506880" cy="569880"/>
          </a:xfrm>
          <a:prstGeom prst="rect">
            <a:avLst/>
          </a:prstGeom>
          <a:ln w="0">
            <a:noFill/>
          </a:ln>
        </p:spPr>
      </p:pic>
      <p:sp>
        <p:nvSpPr>
          <p:cNvPr id="186" name="Shape 275"/>
          <p:cNvSpPr/>
          <p:nvPr/>
        </p:nvSpPr>
        <p:spPr>
          <a:xfrm>
            <a:off x="8430480" y="1097280"/>
            <a:ext cx="1585080" cy="3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003462"/>
                </a:solidFill>
                <a:latin typeface="Calibri"/>
                <a:ea typeface="Calibri"/>
              </a:rPr>
              <a:t>Алексей Ковердяев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Shape 280"/>
          <p:cNvSpPr/>
          <p:nvPr/>
        </p:nvSpPr>
        <p:spPr>
          <a:xfrm>
            <a:off x="8426520" y="1349280"/>
            <a:ext cx="134532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790" b="0" strike="noStrike" spc="-1">
                <a:solidFill>
                  <a:schemeClr val="dk1"/>
                </a:solidFill>
                <a:latin typeface="Calibri"/>
              </a:rPr>
              <a:t>Разработчик</a:t>
            </a:r>
            <a:endParaRPr lang="ru-RU" sz="79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Shape 275"/>
          <p:cNvSpPr/>
          <p:nvPr/>
        </p:nvSpPr>
        <p:spPr>
          <a:xfrm>
            <a:off x="6297120" y="1895760"/>
            <a:ext cx="1585080" cy="3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003462"/>
                </a:solidFill>
                <a:latin typeface="Calibri"/>
                <a:ea typeface="Calibri"/>
              </a:rPr>
              <a:t>Никита Соколов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Shape 280"/>
          <p:cNvSpPr/>
          <p:nvPr/>
        </p:nvSpPr>
        <p:spPr>
          <a:xfrm>
            <a:off x="6292800" y="2147760"/>
            <a:ext cx="134532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790" b="0" strike="noStrike" spc="-1">
                <a:solidFill>
                  <a:schemeClr val="dk1"/>
                </a:solidFill>
                <a:latin typeface="Calibri"/>
              </a:rPr>
              <a:t>Разработчик</a:t>
            </a:r>
            <a:endParaRPr lang="ru-RU" sz="79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Shape 275"/>
          <p:cNvSpPr/>
          <p:nvPr/>
        </p:nvSpPr>
        <p:spPr>
          <a:xfrm>
            <a:off x="8430480" y="1884960"/>
            <a:ext cx="1585080" cy="3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003462"/>
                </a:solidFill>
                <a:latin typeface="Calibri"/>
                <a:ea typeface="Calibri"/>
              </a:rPr>
              <a:t>Максим Гармаш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Shape 280"/>
          <p:cNvSpPr/>
          <p:nvPr/>
        </p:nvSpPr>
        <p:spPr>
          <a:xfrm>
            <a:off x="8426520" y="2136960"/>
            <a:ext cx="134532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790" b="0" strike="noStrike" spc="-1">
                <a:solidFill>
                  <a:schemeClr val="dk1"/>
                </a:solidFill>
                <a:latin typeface="Calibri"/>
              </a:rPr>
              <a:t>Разработчик</a:t>
            </a:r>
            <a:endParaRPr lang="ru-RU" sz="79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Shape 275"/>
          <p:cNvSpPr/>
          <p:nvPr/>
        </p:nvSpPr>
        <p:spPr>
          <a:xfrm>
            <a:off x="6320160" y="3468600"/>
            <a:ext cx="1585080" cy="3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003462"/>
                </a:solidFill>
                <a:latin typeface="Calibri"/>
              </a:rPr>
              <a:t>Юлия Барышникова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Shape 280"/>
          <p:cNvSpPr/>
          <p:nvPr/>
        </p:nvSpPr>
        <p:spPr>
          <a:xfrm>
            <a:off x="6315840" y="3720600"/>
            <a:ext cx="134532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790" b="0" strike="noStrike" spc="-1">
                <a:solidFill>
                  <a:schemeClr val="dk1"/>
                </a:solidFill>
                <a:latin typeface="Calibri"/>
              </a:rPr>
              <a:t>Маркетолог</a:t>
            </a:r>
            <a:endParaRPr lang="ru-RU" sz="79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Shape 275"/>
          <p:cNvSpPr/>
          <p:nvPr/>
        </p:nvSpPr>
        <p:spPr>
          <a:xfrm>
            <a:off x="8481600" y="3467880"/>
            <a:ext cx="1585080" cy="3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003462"/>
                </a:solidFill>
                <a:latin typeface="Calibri"/>
              </a:rPr>
              <a:t>Алексей Корнешов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Shape 280"/>
          <p:cNvSpPr/>
          <p:nvPr/>
        </p:nvSpPr>
        <p:spPr>
          <a:xfrm>
            <a:off x="8477280" y="3719880"/>
            <a:ext cx="134532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790" b="0" strike="noStrike" spc="-1">
                <a:solidFill>
                  <a:schemeClr val="dk1"/>
                </a:solidFill>
                <a:latin typeface="Calibri"/>
              </a:rPr>
              <a:t>Экономист</a:t>
            </a:r>
            <a:endParaRPr lang="ru-RU" sz="79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6" name="Рисунок 93"/>
          <p:cNvPicPr/>
          <p:nvPr/>
        </p:nvPicPr>
        <p:blipFill>
          <a:blip r:embed="rId12"/>
          <a:srcRect l="30976" t="4102" r="22543" b="59171"/>
          <a:stretch/>
        </p:blipFill>
        <p:spPr>
          <a:xfrm>
            <a:off x="7834680" y="1911960"/>
            <a:ext cx="516600" cy="610200"/>
          </a:xfrm>
          <a:prstGeom prst="rect">
            <a:avLst/>
          </a:prstGeom>
          <a:ln w="0">
            <a:noFill/>
          </a:ln>
        </p:spPr>
      </p:pic>
      <p:pic>
        <p:nvPicPr>
          <p:cNvPr id="197" name="Рисунок 48"/>
          <p:cNvPicPr/>
          <p:nvPr/>
        </p:nvPicPr>
        <p:blipFill>
          <a:blip r:embed="rId13"/>
          <a:srcRect l="9181" r="12402" b="15577"/>
          <a:stretch/>
        </p:blipFill>
        <p:spPr>
          <a:xfrm>
            <a:off x="5709960" y="1929240"/>
            <a:ext cx="511560" cy="615960"/>
          </a:xfrm>
          <a:prstGeom prst="rect">
            <a:avLst/>
          </a:prstGeom>
          <a:ln w="0">
            <a:noFill/>
          </a:ln>
        </p:spPr>
      </p:pic>
      <p:sp>
        <p:nvSpPr>
          <p:cNvPr id="198" name="Shape 275"/>
          <p:cNvSpPr/>
          <p:nvPr/>
        </p:nvSpPr>
        <p:spPr>
          <a:xfrm>
            <a:off x="6315840" y="2682360"/>
            <a:ext cx="1585080" cy="3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003462"/>
                </a:solidFill>
                <a:latin typeface="Calibri"/>
                <a:ea typeface="Calibri"/>
              </a:rPr>
              <a:t>Максим Арбейтер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Shape 280"/>
          <p:cNvSpPr/>
          <p:nvPr/>
        </p:nvSpPr>
        <p:spPr>
          <a:xfrm>
            <a:off x="6311520" y="2934360"/>
            <a:ext cx="134532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790" b="0" strike="noStrike" spc="-1">
                <a:solidFill>
                  <a:schemeClr val="dk1"/>
                </a:solidFill>
                <a:latin typeface="Calibri"/>
              </a:rPr>
              <a:t>Разработчик</a:t>
            </a:r>
            <a:endParaRPr lang="ru-RU" sz="79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0" name="Рисунок 60"/>
          <p:cNvPicPr/>
          <p:nvPr/>
        </p:nvPicPr>
        <p:blipFill>
          <a:blip r:embed="rId14"/>
          <a:srcRect l="33995" t="51732" r="53995" b="37693"/>
          <a:stretch/>
        </p:blipFill>
        <p:spPr>
          <a:xfrm>
            <a:off x="5719320" y="2701440"/>
            <a:ext cx="518400" cy="608760"/>
          </a:xfrm>
          <a:prstGeom prst="rect">
            <a:avLst/>
          </a:prstGeom>
          <a:ln w="0">
            <a:noFill/>
          </a:ln>
        </p:spPr>
      </p:pic>
      <p:sp>
        <p:nvSpPr>
          <p:cNvPr id="201" name="TextBox 6"/>
          <p:cNvSpPr/>
          <p:nvPr/>
        </p:nvSpPr>
        <p:spPr>
          <a:xfrm>
            <a:off x="-12960" y="-37080"/>
            <a:ext cx="6857111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3"/>
          <p:cNvSpPr/>
          <p:nvPr/>
        </p:nvSpPr>
        <p:spPr>
          <a:xfrm>
            <a:off x="640080" y="208080"/>
            <a:ext cx="1475702" cy="28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 dirty="0">
                <a:solidFill>
                  <a:schemeClr val="dk1"/>
                </a:solidFill>
                <a:latin typeface="Calibri"/>
              </a:rPr>
              <a:t>Техническая часть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TextBox 6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0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80" y="1460490"/>
            <a:ext cx="9138861" cy="3983274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3"/>
          <a:srcRect r="154" b="388"/>
          <a:stretch/>
        </p:blipFill>
        <p:spPr>
          <a:xfrm>
            <a:off x="0" y="1294799"/>
            <a:ext cx="9921147" cy="431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9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3"/>
          <p:cNvSpPr/>
          <p:nvPr/>
        </p:nvSpPr>
        <p:spPr>
          <a:xfrm>
            <a:off x="640080" y="208080"/>
            <a:ext cx="1475702" cy="28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 dirty="0">
                <a:solidFill>
                  <a:schemeClr val="dk1"/>
                </a:solidFill>
                <a:latin typeface="Calibri"/>
              </a:rPr>
              <a:t>Техническая часть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TextBox 6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0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80" y="1460490"/>
            <a:ext cx="9138861" cy="3983274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3"/>
          <a:srcRect r="154" b="388"/>
          <a:stretch/>
        </p:blipFill>
        <p:spPr>
          <a:xfrm>
            <a:off x="0" y="1294799"/>
            <a:ext cx="9921147" cy="4315888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>
            <a:off x="8682361" y="3755254"/>
            <a:ext cx="0" cy="559294"/>
          </a:xfrm>
          <a:prstGeom prst="straightConnector1">
            <a:avLst/>
          </a:prstGeom>
          <a:ln>
            <a:solidFill>
              <a:srgbClr val="62626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319577" y="3910613"/>
            <a:ext cx="725568" cy="2485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rgbClr val="666666"/>
                </a:solidFill>
              </a:rPr>
              <a:t>Mavlink</a:t>
            </a:r>
            <a:endParaRPr lang="ru-RU" sz="11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749" y="4314547"/>
            <a:ext cx="579224" cy="277711"/>
          </a:xfrm>
          <a:prstGeom prst="rect">
            <a:avLst/>
          </a:prstGeom>
        </p:spPr>
      </p:pic>
      <p:cxnSp>
        <p:nvCxnSpPr>
          <p:cNvPr id="14" name="Прямая со стрелкой 13"/>
          <p:cNvCxnSpPr>
            <a:endCxn id="13" idx="1"/>
          </p:cNvCxnSpPr>
          <p:nvPr/>
        </p:nvCxnSpPr>
        <p:spPr>
          <a:xfrm>
            <a:off x="7444740" y="4453403"/>
            <a:ext cx="948009" cy="0"/>
          </a:xfrm>
          <a:prstGeom prst="straightConnector1">
            <a:avLst/>
          </a:prstGeom>
          <a:ln>
            <a:solidFill>
              <a:srgbClr val="62626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7631847" y="4303515"/>
            <a:ext cx="615873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666666"/>
                </a:solidFill>
              </a:rPr>
              <a:t>Gazebo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7660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3"/>
          <p:cNvSpPr/>
          <p:nvPr/>
        </p:nvSpPr>
        <p:spPr>
          <a:xfrm>
            <a:off x="640080" y="208080"/>
            <a:ext cx="1475702" cy="28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 dirty="0">
                <a:solidFill>
                  <a:schemeClr val="dk1"/>
                </a:solidFill>
                <a:latin typeface="Calibri"/>
              </a:rPr>
              <a:t>Техническая часть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TextBox 6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0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80" y="1460490"/>
            <a:ext cx="9138861" cy="3983274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3"/>
          <a:srcRect r="154" b="388"/>
          <a:stretch/>
        </p:blipFill>
        <p:spPr>
          <a:xfrm>
            <a:off x="0" y="1294799"/>
            <a:ext cx="9921147" cy="4315888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>
            <a:off x="8682361" y="3755254"/>
            <a:ext cx="0" cy="559294"/>
          </a:xfrm>
          <a:prstGeom prst="straightConnector1">
            <a:avLst/>
          </a:prstGeom>
          <a:ln>
            <a:solidFill>
              <a:srgbClr val="62626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319577" y="3910613"/>
            <a:ext cx="725568" cy="2485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rgbClr val="666666"/>
                </a:solidFill>
              </a:rPr>
              <a:t>Mavlink</a:t>
            </a:r>
            <a:endParaRPr lang="ru-RU" sz="11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7444740" y="4453403"/>
            <a:ext cx="948009" cy="0"/>
          </a:xfrm>
          <a:prstGeom prst="straightConnector1">
            <a:avLst/>
          </a:prstGeom>
          <a:ln>
            <a:solidFill>
              <a:srgbClr val="62626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7631847" y="4303515"/>
            <a:ext cx="615873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666666"/>
                </a:solidFill>
              </a:rPr>
              <a:t>Gazebo</a:t>
            </a:r>
            <a:endParaRPr lang="ru-RU" sz="11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6857" y="3974416"/>
            <a:ext cx="1551007" cy="146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3"/>
          <p:cNvSpPr/>
          <p:nvPr/>
        </p:nvSpPr>
        <p:spPr>
          <a:xfrm>
            <a:off x="640080" y="208080"/>
            <a:ext cx="1475702" cy="28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 dirty="0">
                <a:solidFill>
                  <a:schemeClr val="dk1"/>
                </a:solidFill>
                <a:latin typeface="Calibri"/>
              </a:rPr>
              <a:t>Техническая часть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TextBox 6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0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1013184"/>
            <a:ext cx="8230200" cy="523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1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3"/>
          <p:cNvSpPr/>
          <p:nvPr/>
        </p:nvSpPr>
        <p:spPr>
          <a:xfrm>
            <a:off x="640080" y="208080"/>
            <a:ext cx="1475702" cy="28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 dirty="0">
                <a:solidFill>
                  <a:schemeClr val="dk1"/>
                </a:solidFill>
                <a:latin typeface="Calibri"/>
              </a:rPr>
              <a:t>Техническая часть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TextBox 6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0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209100"/>
            <a:ext cx="8230200" cy="49592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825" y="4503099"/>
            <a:ext cx="1665292" cy="166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Box 3"/>
          <p:cNvSpPr/>
          <p:nvPr/>
        </p:nvSpPr>
        <p:spPr>
          <a:xfrm>
            <a:off x="640800" y="208080"/>
            <a:ext cx="174600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Актуальность проекта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03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04" name="TextBox 1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TextBox 2"/>
          <p:cNvSpPr/>
          <p:nvPr/>
        </p:nvSpPr>
        <p:spPr>
          <a:xfrm>
            <a:off x="1294560" y="1029600"/>
            <a:ext cx="3286080" cy="152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000" b="1" strike="noStrike" spc="-1">
                <a:solidFill>
                  <a:schemeClr val="accent2">
                    <a:lumMod val="50000"/>
                  </a:schemeClr>
                </a:solidFill>
                <a:latin typeface="Calibri"/>
              </a:rPr>
              <a:t>         Военная сфера: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Разведка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Оборонительные комплексы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Средство наступления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TextBox 5"/>
          <p:cNvSpPr/>
          <p:nvPr/>
        </p:nvSpPr>
        <p:spPr>
          <a:xfrm>
            <a:off x="5906880" y="1029600"/>
            <a:ext cx="2646360" cy="1796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000" b="1" strike="noStrike" spc="-1">
                <a:solidFill>
                  <a:schemeClr val="accent2">
                    <a:lumMod val="50000"/>
                  </a:schemeClr>
                </a:solidFill>
                <a:latin typeface="Calibri"/>
              </a:rPr>
              <a:t>    Гражданская сфера: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АПК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Доставка грузов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Мониторинг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7" name="Рисунок 8"/>
          <p:cNvPicPr/>
          <p:nvPr/>
        </p:nvPicPr>
        <p:blipFill>
          <a:blip r:embed="rId2"/>
          <a:stretch/>
        </p:blipFill>
        <p:spPr>
          <a:xfrm>
            <a:off x="632520" y="2752560"/>
            <a:ext cx="5026320" cy="2827080"/>
          </a:xfrm>
          <a:prstGeom prst="rect">
            <a:avLst/>
          </a:prstGeom>
          <a:ln w="0">
            <a:noFill/>
          </a:ln>
        </p:spPr>
      </p:pic>
      <p:pic>
        <p:nvPicPr>
          <p:cNvPr id="208" name="Рисунок 9"/>
          <p:cNvPicPr/>
          <p:nvPr/>
        </p:nvPicPr>
        <p:blipFill>
          <a:blip r:embed="rId3"/>
          <a:stretch/>
        </p:blipFill>
        <p:spPr>
          <a:xfrm>
            <a:off x="4971960" y="3506040"/>
            <a:ext cx="4461840" cy="2971800"/>
          </a:xfrm>
          <a:prstGeom prst="rect">
            <a:avLst/>
          </a:prstGeom>
          <a:ln w="0">
            <a:noFill/>
          </a:ln>
        </p:spPr>
      </p:pic>
      <p:grpSp>
        <p:nvGrpSpPr>
          <p:cNvPr id="209" name="Group 7"/>
          <p:cNvGrpSpPr/>
          <p:nvPr/>
        </p:nvGrpSpPr>
        <p:grpSpPr>
          <a:xfrm>
            <a:off x="1009440" y="911160"/>
            <a:ext cx="600480" cy="619200"/>
            <a:chOff x="1009440" y="911160"/>
            <a:chExt cx="600480" cy="619200"/>
          </a:xfrm>
        </p:grpSpPr>
        <p:sp>
          <p:nvSpPr>
            <p:cNvPr id="210" name="Rectangle 9"/>
            <p:cNvSpPr/>
            <p:nvPr/>
          </p:nvSpPr>
          <p:spPr>
            <a:xfrm rot="3419400">
              <a:off x="1073160" y="1016280"/>
              <a:ext cx="473040" cy="408600"/>
            </a:xfrm>
            <a:prstGeom prst="rect">
              <a:avLst/>
            </a:prstGeom>
            <a:gradFill rotWithShape="0">
              <a:gsLst>
                <a:gs pos="0">
                  <a:srgbClr val="99CC00"/>
                </a:gs>
                <a:gs pos="100000">
                  <a:srgbClr val="465E00"/>
                </a:gs>
              </a:gsLst>
              <a:lin ang="8814000"/>
            </a:gradFill>
            <a:ln w="9525">
              <a:noFill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211" name="Text Box 11"/>
            <p:cNvSpPr/>
            <p:nvPr/>
          </p:nvSpPr>
          <p:spPr>
            <a:xfrm>
              <a:off x="1169640" y="984960"/>
              <a:ext cx="27756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2400" b="1" strike="noStrike" spc="-1">
                  <a:solidFill>
                    <a:srgbClr val="FFFFFF"/>
                  </a:solidFill>
                  <a:latin typeface="Calibri"/>
                </a:rPr>
                <a:t>1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12" name="Group 12"/>
          <p:cNvGrpSpPr/>
          <p:nvPr/>
        </p:nvGrpSpPr>
        <p:grpSpPr>
          <a:xfrm>
            <a:off x="5144040" y="898200"/>
            <a:ext cx="618840" cy="645480"/>
            <a:chOff x="5144040" y="898200"/>
            <a:chExt cx="618840" cy="645480"/>
          </a:xfrm>
        </p:grpSpPr>
        <p:sp>
          <p:nvSpPr>
            <p:cNvPr id="213" name="Rectangle 14"/>
            <p:cNvSpPr/>
            <p:nvPr/>
          </p:nvSpPr>
          <p:spPr>
            <a:xfrm rot="3419400">
              <a:off x="5202000" y="1015200"/>
              <a:ext cx="502560" cy="411120"/>
            </a:xfrm>
            <a:prstGeom prst="rect">
              <a:avLst/>
            </a:prstGeom>
            <a:gradFill rotWithShape="0">
              <a:gsLst>
                <a:gs pos="0">
                  <a:srgbClr val="006699"/>
                </a:gs>
                <a:gs pos="100000">
                  <a:srgbClr val="002F46"/>
                </a:gs>
              </a:gsLst>
              <a:lin ang="8814000"/>
            </a:gradFill>
            <a:ln w="9525">
              <a:noFill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214" name="Text Box 16"/>
            <p:cNvSpPr/>
            <p:nvPr/>
          </p:nvSpPr>
          <p:spPr>
            <a:xfrm>
              <a:off x="5307480" y="970200"/>
              <a:ext cx="33372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2400" b="1" strike="noStrike" spc="-1">
                  <a:solidFill>
                    <a:srgbClr val="FFFFFF"/>
                  </a:solidFill>
                  <a:latin typeface="Calibri"/>
                </a:rPr>
                <a:t>2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Box 3"/>
          <p:cNvSpPr/>
          <p:nvPr/>
        </p:nvSpPr>
        <p:spPr>
          <a:xfrm>
            <a:off x="638640" y="208080"/>
            <a:ext cx="90468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Проблема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6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17" name="Текст 10"/>
          <p:cNvSpPr/>
          <p:nvPr/>
        </p:nvSpPr>
        <p:spPr>
          <a:xfrm>
            <a:off x="381960" y="857880"/>
            <a:ext cx="4319280" cy="5578200"/>
          </a:xfrm>
          <a:prstGeom prst="rect">
            <a:avLst/>
          </a:prstGeom>
          <a:noFill/>
          <a:ln w="0">
            <a:solidFill>
              <a:srgbClr val="A6A6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839880">
              <a:lnSpc>
                <a:spcPct val="90000"/>
              </a:lnSpc>
              <a:spcBef>
                <a:spcPts val="918"/>
              </a:spcBef>
              <a:tabLst>
                <a:tab pos="0" algn="l"/>
              </a:tabLst>
            </a:pP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Для игровой студии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09880" indent="-209880" defTabSz="839880">
              <a:lnSpc>
                <a:spcPct val="90000"/>
              </a:lnSpc>
              <a:spcBef>
                <a:spcPts val="918"/>
              </a:spcBef>
              <a:buClr>
                <a:srgbClr val="473848"/>
              </a:buClr>
              <a:buFont typeface="Arial"/>
              <a:buChar char="-"/>
              <a:tabLst>
                <a:tab pos="0" algn="l"/>
              </a:tabLst>
            </a:pP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Проблема отсутствия новой, нестандартной игры, способной привлечь и удержать игроков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839880">
              <a:lnSpc>
                <a:spcPct val="90000"/>
              </a:lnSpc>
              <a:spcBef>
                <a:spcPts val="918"/>
              </a:spcBef>
              <a:tabLst>
                <a:tab pos="0" algn="l"/>
              </a:tabLst>
            </a:pP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Для конечного потребителя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09880" indent="-209880" defTabSz="839880">
              <a:lnSpc>
                <a:spcPct val="90000"/>
              </a:lnSpc>
              <a:spcBef>
                <a:spcPts val="918"/>
              </a:spcBef>
              <a:buClr>
                <a:srgbClr val="473848"/>
              </a:buClr>
              <a:buFont typeface="Arial"/>
              <a:buChar char="-"/>
              <a:tabLst>
                <a:tab pos="0" algn="l"/>
              </a:tabLst>
            </a:pPr>
            <a:r>
              <a:rPr lang="ru-RU" sz="18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Проблема отладки </a:t>
            </a: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на стороне технического обеспечения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09880" indent="-209880" defTabSz="839880">
              <a:lnSpc>
                <a:spcPct val="90000"/>
              </a:lnSpc>
              <a:spcBef>
                <a:spcPts val="918"/>
              </a:spcBef>
              <a:buClr>
                <a:srgbClr val="473848"/>
              </a:buClr>
              <a:buFont typeface="Arial"/>
              <a:buChar char="-"/>
              <a:tabLst>
                <a:tab pos="0" algn="l"/>
              </a:tabLst>
            </a:pP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Проблема отсутствия </a:t>
            </a:r>
            <a:r>
              <a:rPr lang="ru-RU" sz="1800" b="0" strike="noStrike" spc="-1" dirty="0" err="1">
                <a:solidFill>
                  <a:schemeClr val="accent1">
                    <a:lumMod val="50000"/>
                  </a:schemeClr>
                </a:solidFill>
                <a:latin typeface="Calibri"/>
              </a:rPr>
              <a:t>мультиплеерных</a:t>
            </a: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 игр с новой игровой </a:t>
            </a:r>
            <a:r>
              <a:rPr lang="ru-RU" sz="18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механикой</a:t>
            </a:r>
          </a:p>
          <a:p>
            <a:pPr defTabSz="839880">
              <a:lnSpc>
                <a:spcPct val="90000"/>
              </a:lnSpc>
              <a:spcBef>
                <a:spcPts val="918"/>
              </a:spcBef>
              <a:tabLst>
                <a:tab pos="0" algn="l"/>
              </a:tabLst>
            </a:pPr>
            <a:r>
              <a:rPr lang="ru-RU" spc="-1" dirty="0" smtClean="0">
                <a:solidFill>
                  <a:schemeClr val="accent1">
                    <a:lumMod val="50000"/>
                  </a:schemeClr>
                </a:solidFill>
              </a:rPr>
              <a:t>Компании партнеры</a:t>
            </a:r>
            <a:endParaRPr lang="ru-RU" spc="-1" dirty="0">
              <a:solidFill>
                <a:srgbClr val="000000"/>
              </a:solidFill>
              <a:latin typeface="Arial"/>
            </a:endParaRPr>
          </a:p>
          <a:p>
            <a:pPr marL="209880" indent="-209880" defTabSz="839880">
              <a:lnSpc>
                <a:spcPct val="90000"/>
              </a:lnSpc>
              <a:spcBef>
                <a:spcPts val="918"/>
              </a:spcBef>
              <a:buClr>
                <a:srgbClr val="473848"/>
              </a:buClr>
              <a:buFont typeface="Arial"/>
              <a:buChar char="-"/>
              <a:tabLst>
                <a:tab pos="0" algn="l"/>
              </a:tabLst>
            </a:pPr>
            <a:r>
              <a:rPr lang="ru-RU" spc="-1" dirty="0" smtClean="0">
                <a:solidFill>
                  <a:schemeClr val="accent1">
                    <a:lumMod val="50000"/>
                  </a:schemeClr>
                </a:solidFill>
              </a:rPr>
              <a:t>Нехватка идей новых алгоритмов решения проблемных кейсов, и соответствующих кадров</a:t>
            </a:r>
          </a:p>
        </p:txBody>
      </p:sp>
      <p:sp>
        <p:nvSpPr>
          <p:cNvPr id="218" name="Текст 15"/>
          <p:cNvSpPr/>
          <p:nvPr/>
        </p:nvSpPr>
        <p:spPr>
          <a:xfrm>
            <a:off x="5127840" y="857880"/>
            <a:ext cx="4319280" cy="5578200"/>
          </a:xfrm>
          <a:prstGeom prst="rect">
            <a:avLst/>
          </a:prstGeom>
          <a:noFill/>
          <a:ln w="0">
            <a:solidFill>
              <a:srgbClr val="A6A6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839880">
              <a:lnSpc>
                <a:spcPct val="90000"/>
              </a:lnSpc>
              <a:spcBef>
                <a:spcPts val="918"/>
              </a:spcBef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Проблемы существующих решений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09880" indent="-209880" defTabSz="839880">
              <a:lnSpc>
                <a:spcPct val="90000"/>
              </a:lnSpc>
              <a:spcBef>
                <a:spcPts val="918"/>
              </a:spcBef>
              <a:buClr>
                <a:srgbClr val="473848"/>
              </a:buClr>
              <a:buFont typeface="Arial"/>
              <a:buChar char="-"/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Однотипны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09880" indent="-209880" defTabSz="839880">
              <a:lnSpc>
                <a:spcPct val="90000"/>
              </a:lnSpc>
              <a:spcBef>
                <a:spcPts val="918"/>
              </a:spcBef>
              <a:buClr>
                <a:srgbClr val="473848"/>
              </a:buClr>
              <a:buFont typeface="Arial"/>
              <a:buChar char="-"/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Дороги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09880" indent="-209880" defTabSz="839880">
              <a:lnSpc>
                <a:spcPct val="90000"/>
              </a:lnSpc>
              <a:spcBef>
                <a:spcPts val="918"/>
              </a:spcBef>
              <a:buClr>
                <a:srgbClr val="473848"/>
              </a:buClr>
              <a:buFont typeface="Arial"/>
              <a:buChar char="-"/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Сложны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defTabSz="839880">
              <a:lnSpc>
                <a:spcPct val="90000"/>
              </a:lnSpc>
              <a:spcBef>
                <a:spcPts val="918"/>
              </a:spcBef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TextBox 9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Box 3"/>
          <p:cNvSpPr/>
          <p:nvPr/>
        </p:nvSpPr>
        <p:spPr>
          <a:xfrm>
            <a:off x="622080" y="208080"/>
            <a:ext cx="254124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Описание продукта и технологии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1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22" name="TextBox 2"/>
          <p:cNvSpPr/>
          <p:nvPr/>
        </p:nvSpPr>
        <p:spPr>
          <a:xfrm>
            <a:off x="1541880" y="825120"/>
            <a:ext cx="153252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0" strike="noStrike" spc="-1">
                <a:solidFill>
                  <a:schemeClr val="dk1"/>
                </a:solidFill>
                <a:latin typeface="Calibri"/>
              </a:rPr>
              <a:t>Описание продукта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3" name="Прямая соединительная линия 5"/>
          <p:cNvCxnSpPr/>
          <p:nvPr/>
        </p:nvCxnSpPr>
        <p:spPr>
          <a:xfrm>
            <a:off x="4901400" y="754200"/>
            <a:ext cx="720" cy="61045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24" name="TextBox 17"/>
          <p:cNvSpPr/>
          <p:nvPr/>
        </p:nvSpPr>
        <p:spPr>
          <a:xfrm>
            <a:off x="6170040" y="826560"/>
            <a:ext cx="154764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0" strike="noStrike" spc="-1">
                <a:solidFill>
                  <a:schemeClr val="dk1"/>
                </a:solidFill>
                <a:latin typeface="Calibri"/>
              </a:rPr>
              <a:t>Технология проекта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Скругленный прямоугольник 18"/>
          <p:cNvSpPr/>
          <p:nvPr/>
        </p:nvSpPr>
        <p:spPr>
          <a:xfrm>
            <a:off x="5073480" y="1166040"/>
            <a:ext cx="4224600" cy="537768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280" b="0" strike="noStrike" spc="-1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226" name="Скругленный прямоугольник 8"/>
          <p:cNvSpPr/>
          <p:nvPr/>
        </p:nvSpPr>
        <p:spPr>
          <a:xfrm>
            <a:off x="529920" y="1166040"/>
            <a:ext cx="4224600" cy="537768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Наш продукт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85750" indent="-285750" defTabSz="914400">
              <a:lnSpc>
                <a:spcPct val="100000"/>
              </a:lnSpc>
              <a:buClr>
                <a:srgbClr val="473848"/>
              </a:buClr>
              <a:buFontTx/>
              <a:buChar char="-"/>
            </a:pP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Синтез разработки под </a:t>
            </a:r>
            <a:r>
              <a:rPr lang="en-US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API </a:t>
            </a: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и </a:t>
            </a:r>
            <a:r>
              <a:rPr lang="en-US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FPS</a:t>
            </a:r>
            <a:r>
              <a:rPr lang="ru-RU" sz="18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 </a:t>
            </a:r>
            <a:r>
              <a:rPr lang="ru-RU" sz="1800" b="0" strike="noStrike" spc="-1" dirty="0" err="1">
                <a:solidFill>
                  <a:schemeClr val="accent1">
                    <a:lumMod val="50000"/>
                  </a:schemeClr>
                </a:solidFill>
                <a:latin typeface="Calibri"/>
              </a:rPr>
              <a:t>геймплея</a:t>
            </a:r>
            <a:endParaRPr lang="ru-RU" sz="18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85750" indent="-285750">
              <a:buClr>
                <a:srgbClr val="473848"/>
              </a:buClr>
              <a:buFontTx/>
              <a:buChar char="-"/>
            </a:pPr>
            <a:r>
              <a:rPr lang="ru-RU" spc="-1" dirty="0">
                <a:solidFill>
                  <a:schemeClr val="accent1">
                    <a:lumMod val="50000"/>
                  </a:schemeClr>
                </a:solidFill>
              </a:rPr>
              <a:t>Отладка роя дронов в режиме </a:t>
            </a:r>
            <a:r>
              <a:rPr lang="en-US" spc="-1" dirty="0">
                <a:solidFill>
                  <a:schemeClr val="accent1">
                    <a:lumMod val="50000"/>
                  </a:schemeClr>
                </a:solidFill>
              </a:rPr>
              <a:t>RT</a:t>
            </a:r>
            <a:endParaRPr lang="ru-RU" spc="-1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Clr>
                <a:srgbClr val="473848"/>
              </a:buClr>
              <a:buFontTx/>
              <a:buChar char="-"/>
            </a:pPr>
            <a:r>
              <a:rPr lang="ru-RU" spc="-1" dirty="0">
                <a:solidFill>
                  <a:schemeClr val="accent1">
                    <a:lumMod val="50000"/>
                  </a:schemeClr>
                </a:solidFill>
              </a:rPr>
              <a:t>Отладка по средством противостояния двух алгоритмов</a:t>
            </a:r>
            <a:endParaRPr lang="ru-RU" spc="-1" dirty="0">
              <a:solidFill>
                <a:srgbClr val="000000"/>
              </a:solidFill>
              <a:latin typeface="Arial"/>
            </a:endParaRPr>
          </a:p>
          <a:p>
            <a:pPr marL="285750" indent="-285750" defTabSz="914400">
              <a:lnSpc>
                <a:spcPct val="100000"/>
              </a:lnSpc>
              <a:buClr>
                <a:srgbClr val="473848"/>
              </a:buClr>
              <a:buFontTx/>
              <a:buChar char="-"/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7" name="Рисунок 4"/>
          <p:cNvPicPr/>
          <p:nvPr/>
        </p:nvPicPr>
        <p:blipFill>
          <a:blip r:embed="rId2"/>
          <a:stretch/>
        </p:blipFill>
        <p:spPr>
          <a:xfrm>
            <a:off x="5553360" y="1791720"/>
            <a:ext cx="3319200" cy="1219320"/>
          </a:xfrm>
          <a:prstGeom prst="rect">
            <a:avLst/>
          </a:prstGeom>
          <a:ln w="0">
            <a:noFill/>
          </a:ln>
        </p:spPr>
      </p:pic>
      <p:pic>
        <p:nvPicPr>
          <p:cNvPr id="228" name="Рисунок 7"/>
          <p:cNvPicPr/>
          <p:nvPr/>
        </p:nvPicPr>
        <p:blipFill>
          <a:blip r:embed="rId3"/>
          <a:stretch/>
        </p:blipFill>
        <p:spPr>
          <a:xfrm>
            <a:off x="5172840" y="3569760"/>
            <a:ext cx="4080240" cy="609840"/>
          </a:xfrm>
          <a:prstGeom prst="rect">
            <a:avLst/>
          </a:prstGeom>
          <a:ln w="0">
            <a:noFill/>
          </a:ln>
        </p:spPr>
      </p:pic>
      <p:pic>
        <p:nvPicPr>
          <p:cNvPr id="229" name="Рисунок 9"/>
          <p:cNvPicPr/>
          <p:nvPr/>
        </p:nvPicPr>
        <p:blipFill>
          <a:blip r:embed="rId4"/>
          <a:stretch/>
        </p:blipFill>
        <p:spPr>
          <a:xfrm>
            <a:off x="5383440" y="4738680"/>
            <a:ext cx="3660840" cy="1081440"/>
          </a:xfrm>
          <a:prstGeom prst="rect">
            <a:avLst/>
          </a:prstGeom>
          <a:ln w="0">
            <a:noFill/>
          </a:ln>
        </p:spPr>
      </p:pic>
      <p:sp>
        <p:nvSpPr>
          <p:cNvPr id="230" name="TextBox 10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Box 3"/>
          <p:cNvSpPr/>
          <p:nvPr/>
        </p:nvSpPr>
        <p:spPr>
          <a:xfrm>
            <a:off x="639360" y="208080"/>
            <a:ext cx="124740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Рынок проекта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32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33" name="TextBox 17"/>
          <p:cNvSpPr/>
          <p:nvPr/>
        </p:nvSpPr>
        <p:spPr>
          <a:xfrm>
            <a:off x="923760" y="1301400"/>
            <a:ext cx="131292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Целевые рынки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TextBox 7"/>
          <p:cNvSpPr/>
          <p:nvPr/>
        </p:nvSpPr>
        <p:spPr>
          <a:xfrm>
            <a:off x="915480" y="1848240"/>
            <a:ext cx="4020120" cy="438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80" b="1" strike="noStrike" spc="-1" dirty="0">
                <a:solidFill>
                  <a:schemeClr val="dk1"/>
                </a:solidFill>
                <a:latin typeface="Calibri"/>
              </a:rPr>
              <a:t>First Person Shooter</a:t>
            </a:r>
            <a:endParaRPr lang="ru-RU" sz="1280" b="1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Calibri" panose="020F0502020204030204" pitchFamily="34" charset="0"/>
              <a:buChar char="-"/>
            </a:pP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Рынок компьютерных игр, в которых игрок управляет персонажем, который сражается с другими игроками или компьютерными противниками в режиме от первого лица.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Calibri" panose="020F0502020204030204" pitchFamily="34" charset="0"/>
              <a:buChar char="-"/>
            </a:pP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Рынок FPS: по данным исследовательской компании </a:t>
            </a:r>
            <a:r>
              <a:rPr lang="ru-RU" sz="1280" b="0" strike="noStrike" spc="-1" dirty="0" err="1">
                <a:solidFill>
                  <a:schemeClr val="dk1"/>
                </a:solidFill>
                <a:latin typeface="Calibri"/>
              </a:rPr>
              <a:t>Newzoo</a:t>
            </a: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, рынок компьютерных игр в жанре FPS в 2022 году составил 12,9 миллиарда долларов и продолжает расти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>
              <a:buClr>
                <a:srgbClr val="0C0C0C"/>
              </a:buClr>
              <a:buFont typeface="Calibri" panose="020F0502020204030204" pitchFamily="34" charset="0"/>
              <a:buChar char="-"/>
            </a:pPr>
            <a:r>
              <a:rPr lang="en-US" sz="1280" spc="-1" dirty="0">
                <a:solidFill>
                  <a:schemeClr val="dk1"/>
                </a:solidFill>
              </a:rPr>
              <a:t>1</a:t>
            </a: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%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TextBox 8"/>
          <p:cNvSpPr/>
          <p:nvPr/>
        </p:nvSpPr>
        <p:spPr>
          <a:xfrm>
            <a:off x="5607360" y="1848240"/>
            <a:ext cx="3916800" cy="379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 dirty="0">
                <a:solidFill>
                  <a:schemeClr val="dk1"/>
                </a:solidFill>
                <a:latin typeface="Calibri"/>
              </a:rPr>
              <a:t>Авиа симуляторы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Calibri" panose="020F0502020204030204" pitchFamily="34" charset="0"/>
              <a:buChar char="-"/>
            </a:pP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Рынок компьютерных игр, в которых игрок управляет виртуальным самолетом или другим летательным аппаратом.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Calibri" panose="020F0502020204030204" pitchFamily="34" charset="0"/>
              <a:buChar char="-"/>
            </a:pP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По данным исследовательской компании </a:t>
            </a:r>
            <a:r>
              <a:rPr lang="ru-RU" sz="1280" b="0" strike="noStrike" spc="-1" dirty="0" err="1">
                <a:solidFill>
                  <a:schemeClr val="dk1"/>
                </a:solidFill>
                <a:latin typeface="Calibri"/>
              </a:rPr>
              <a:t>MarketsandMarkets</a:t>
            </a: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, рынок авиа симуляторов в 2021 году составил 1,5 миллиарда долларов и ожидается, что к 2026 году он вырастет до 2,4 миллиарда долларов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C0C0C"/>
              </a:buClr>
              <a:buFont typeface="Calibri" panose="020F0502020204030204" pitchFamily="34" charset="0"/>
              <a:buChar char="-"/>
            </a:pPr>
            <a:r>
              <a:rPr lang="en-US" sz="1280" b="0" strike="noStrike" spc="-1" dirty="0">
                <a:solidFill>
                  <a:schemeClr val="dk1"/>
                </a:solidFill>
                <a:latin typeface="Calibri"/>
              </a:rPr>
              <a:t>10</a:t>
            </a:r>
            <a:r>
              <a:rPr lang="ru-RU" sz="1280" b="0" strike="noStrike" spc="-1" dirty="0">
                <a:solidFill>
                  <a:schemeClr val="dk1"/>
                </a:solidFill>
                <a:latin typeface="Calibri"/>
              </a:rPr>
              <a:t>%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Прямоугольник 4"/>
          <p:cNvSpPr/>
          <p:nvPr/>
        </p:nvSpPr>
        <p:spPr>
          <a:xfrm>
            <a:off x="4231800" y="3407040"/>
            <a:ext cx="144108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290" b="0" strike="noStrike" spc="-1">
                <a:solidFill>
                  <a:schemeClr val="dk1"/>
                </a:solidFill>
                <a:latin typeface="Calibri"/>
              </a:rPr>
              <a:t>Динамика рынков</a:t>
            </a:r>
            <a:endParaRPr lang="ru-RU" sz="129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Прямоугольник 9"/>
          <p:cNvSpPr/>
          <p:nvPr/>
        </p:nvSpPr>
        <p:spPr>
          <a:xfrm>
            <a:off x="4243320" y="2138400"/>
            <a:ext cx="141804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290" b="0" strike="noStrike" spc="-1">
                <a:solidFill>
                  <a:schemeClr val="dk1"/>
                </a:solidFill>
                <a:latin typeface="Calibri"/>
              </a:rPr>
              <a:t>Описание рынков</a:t>
            </a:r>
            <a:endParaRPr lang="ru-RU" sz="129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Прямоугольник 5"/>
          <p:cNvSpPr/>
          <p:nvPr/>
        </p:nvSpPr>
        <p:spPr>
          <a:xfrm>
            <a:off x="2891880" y="4966920"/>
            <a:ext cx="412164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90" b="0" strike="noStrike" spc="-1">
                <a:solidFill>
                  <a:schemeClr val="dk1"/>
                </a:solidFill>
                <a:latin typeface="Calibri"/>
              </a:rPr>
              <a:t>Целевая доля рынков, которую планирует занять проект</a:t>
            </a:r>
            <a:endParaRPr lang="ru-RU" sz="129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TextBox 11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Box 3"/>
          <p:cNvSpPr/>
          <p:nvPr/>
        </p:nvSpPr>
        <p:spPr>
          <a:xfrm>
            <a:off x="639360" y="208080"/>
            <a:ext cx="124740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Рынок проекта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41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42" name="TextBox 17"/>
          <p:cNvSpPr/>
          <p:nvPr/>
        </p:nvSpPr>
        <p:spPr>
          <a:xfrm>
            <a:off x="923760" y="1301400"/>
            <a:ext cx="131292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Целевые рынки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Прямоугольник 11"/>
          <p:cNvSpPr/>
          <p:nvPr/>
        </p:nvSpPr>
        <p:spPr>
          <a:xfrm>
            <a:off x="2874960" y="1847520"/>
            <a:ext cx="412164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Барьеры для выхода на целевые рынки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Прямоугольник 12"/>
          <p:cNvSpPr/>
          <p:nvPr/>
        </p:nvSpPr>
        <p:spPr>
          <a:xfrm>
            <a:off x="5056920" y="2740680"/>
            <a:ext cx="277380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Существует множество крупных игр, которые имеют большую аудиторию и лояльных поклонников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Прямоугольник 13"/>
          <p:cNvSpPr/>
          <p:nvPr/>
        </p:nvSpPr>
        <p:spPr>
          <a:xfrm>
            <a:off x="1894320" y="2729880"/>
            <a:ext cx="304092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dk1"/>
                </a:solidFill>
                <a:latin typeface="Calibri"/>
              </a:rPr>
              <a:t>Существует множество конкурирующих проектов, что может затруднить выход на рынок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6" name="Рисунок 15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295000" y="4371120"/>
            <a:ext cx="2239920" cy="662760"/>
          </a:xfrm>
          <a:prstGeom prst="rect">
            <a:avLst/>
          </a:prstGeom>
          <a:ln w="0">
            <a:noFill/>
          </a:ln>
        </p:spPr>
      </p:pic>
      <p:pic>
        <p:nvPicPr>
          <p:cNvPr id="247" name="Рисунок 16"/>
          <p:cNvPicPr/>
          <p:nvPr/>
        </p:nvPicPr>
        <p:blipFill>
          <a:blip r:embed="rId4"/>
          <a:stretch/>
        </p:blipFill>
        <p:spPr>
          <a:xfrm>
            <a:off x="4791240" y="4350240"/>
            <a:ext cx="3304800" cy="570960"/>
          </a:xfrm>
          <a:prstGeom prst="rect">
            <a:avLst/>
          </a:prstGeom>
          <a:ln w="0">
            <a:noFill/>
          </a:ln>
        </p:spPr>
      </p:pic>
      <p:sp>
        <p:nvSpPr>
          <p:cNvPr id="248" name="TextBox 12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Box 3"/>
          <p:cNvSpPr/>
          <p:nvPr/>
        </p:nvSpPr>
        <p:spPr>
          <a:xfrm>
            <a:off x="638280" y="208080"/>
            <a:ext cx="104328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Конкуренты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50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graphicFrame>
        <p:nvGraphicFramePr>
          <p:cNvPr id="251" name="Таблица 17"/>
          <p:cNvGraphicFramePr/>
          <p:nvPr>
            <p:extLst>
              <p:ext uri="{D42A27DB-BD31-4B8C-83A1-F6EECF244321}">
                <p14:modId xmlns:p14="http://schemas.microsoft.com/office/powerpoint/2010/main" val="2700356307"/>
              </p:ext>
            </p:extLst>
          </p:nvPr>
        </p:nvGraphicFramePr>
        <p:xfrm>
          <a:off x="735480" y="1114560"/>
          <a:ext cx="4849560" cy="5296320"/>
        </p:xfrm>
        <a:graphic>
          <a:graphicData uri="http://schemas.openxmlformats.org/drawingml/2006/table">
            <a:tbl>
              <a:tblPr/>
              <a:tblGrid>
                <a:gridCol w="10720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1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7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70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81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953280">
                <a:tc>
                  <a:txBody>
                    <a:bodyPr/>
                    <a:lstStyle/>
                    <a:p>
                      <a:endParaRPr lang="ru-RU" sz="900" b="0" strike="noStrike" spc="-1" dirty="0">
                        <a:solidFill>
                          <a:srgbClr val="000000"/>
                        </a:solidFill>
                        <a:latin typeface="Calibri Light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28080">
                      <a:noFill/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en-US" sz="800" b="0" strike="noStrike" spc="-1" dirty="0">
                          <a:solidFill>
                            <a:srgbClr val="000000"/>
                          </a:solidFill>
                          <a:latin typeface="Calibri Light"/>
                        </a:rPr>
                        <a:t>Microsoft </a:t>
                      </a:r>
                      <a:r>
                        <a:rPr lang="en-US" sz="800" b="0" strike="noStrike" spc="-1" dirty="0" err="1">
                          <a:solidFill>
                            <a:srgbClr val="000000"/>
                          </a:solidFill>
                          <a:latin typeface="Calibri Light"/>
                        </a:rPr>
                        <a:t>AirSim</a:t>
                      </a:r>
                      <a:endParaRPr lang="ru-RU" sz="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28080">
                      <a:noFill/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Наше решение</a:t>
                      </a: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28080">
                      <a:noFill/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en-US" sz="800" b="0" strike="noStrike" spc="-1">
                          <a:solidFill>
                            <a:srgbClr val="000000"/>
                          </a:solidFill>
                          <a:latin typeface="Calibri Light"/>
                        </a:rPr>
                        <a:t>X-Plane</a:t>
                      </a:r>
                      <a:endParaRPr lang="ru-RU" sz="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28080">
                      <a:noFill/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en-US" sz="800" b="0" strike="noStrike" spc="-1" dirty="0">
                          <a:solidFill>
                            <a:srgbClr val="00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Microsoft Project </a:t>
                      </a:r>
                      <a:r>
                        <a:rPr lang="en-US" sz="800" b="0" strike="noStrike" spc="-1" dirty="0" err="1">
                          <a:solidFill>
                            <a:srgbClr val="00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Sim</a:t>
                      </a:r>
                      <a:endParaRPr lang="ru-RU" sz="800" b="0" strike="noStrike" spc="-1" dirty="0">
                        <a:solidFill>
                          <a:srgbClr val="00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28080">
                      <a:noFill/>
                      <a:prstDash val="solid"/>
                    </a:lnR>
                    <a:lnT w="28080">
                      <a:noFill/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2760"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Доступность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Бесплатно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Бесплатно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Платно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Платно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2808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2760"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Сложность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Содержит </a:t>
                      </a:r>
                      <a:r>
                        <a:rPr lang="en-US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API </a:t>
                      </a: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на </a:t>
                      </a:r>
                      <a:r>
                        <a:rPr lang="en-US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Python</a:t>
                      </a: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. Сложность вступительная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Содержит </a:t>
                      </a:r>
                      <a:r>
                        <a:rPr lang="en-US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API </a:t>
                      </a: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на </a:t>
                      </a:r>
                      <a:r>
                        <a:rPr lang="en-US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Python</a:t>
                      </a: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. Сложность вступительная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Содержит </a:t>
                      </a:r>
                      <a:r>
                        <a:rPr lang="en-US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API </a:t>
                      </a: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на </a:t>
                      </a:r>
                      <a:r>
                        <a:rPr lang="en-US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C++. </a:t>
                      </a: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Сложность продвинутая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Содержит </a:t>
                      </a:r>
                      <a:r>
                        <a:rPr lang="en-US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API </a:t>
                      </a: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на </a:t>
                      </a:r>
                      <a:r>
                        <a:rPr lang="en-US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Python</a:t>
                      </a: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. Сложность вступительная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2808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2760"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Возможность тестирования нескольких объектов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Присутствует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Присутствует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Присутствует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Присутствует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2808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42760"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Мультиплеер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C0C0C"/>
                          </a:solidFill>
                          <a:latin typeface="Calibri Light"/>
                        </a:rPr>
                        <a:t>Отсутствует в явном виде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Присутствует соревновательный режим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Присутствует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Отсутствует в явном виде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2808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Основное направление проекта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2808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28080">
                      <a:noFill/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Дроны и </a:t>
                      </a:r>
                      <a:r>
                        <a:rPr lang="en-US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ML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28080">
                      <a:noFill/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C0C0C"/>
                          </a:solidFill>
                          <a:latin typeface="Calibri Light"/>
                        </a:rPr>
                        <a:t>Рой дронов и </a:t>
                      </a:r>
                      <a:r>
                        <a:rPr lang="en-US" sz="900" b="0" strike="noStrike" spc="-1" dirty="0">
                          <a:solidFill>
                            <a:srgbClr val="0C0C0C"/>
                          </a:solidFill>
                          <a:latin typeface="Calibri Light"/>
                        </a:rPr>
                        <a:t>ML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28080">
                      <a:noFill/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Самолёты </a:t>
                      </a:r>
                      <a:r>
                        <a:rPr lang="en-US" sz="900" b="0" strike="noStrike" spc="-1">
                          <a:solidFill>
                            <a:srgbClr val="0C0C0C"/>
                          </a:solidFill>
                          <a:latin typeface="Calibri Light"/>
                        </a:rPr>
                        <a:t>1:1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28080">
                      <a:noFill/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 dirty="0" err="1">
                          <a:solidFill>
                            <a:schemeClr val="dk1"/>
                          </a:solidFill>
                          <a:latin typeface="Calibri Light"/>
                        </a:rPr>
                        <a:t>Дроны</a:t>
                      </a:r>
                      <a:r>
                        <a:rPr lang="ru-RU" sz="900" b="0" strike="noStrike" spc="-1" dirty="0">
                          <a:solidFill>
                            <a:schemeClr val="dk1"/>
                          </a:solidFill>
                          <a:latin typeface="Calibri Light"/>
                        </a:rPr>
                        <a:t> и </a:t>
                      </a:r>
                      <a:r>
                        <a:rPr lang="en-US" sz="900" b="0" strike="noStrike" spc="-1" dirty="0">
                          <a:solidFill>
                            <a:schemeClr val="dk1"/>
                          </a:solidFill>
                          <a:latin typeface="Calibri Light"/>
                        </a:rPr>
                        <a:t>ML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480" marR="60480" anchor="ctr">
                    <a:lnL w="12240">
                      <a:noFill/>
                      <a:prstDash val="solid"/>
                    </a:lnL>
                    <a:lnR w="28080">
                      <a:noFill/>
                      <a:prstDash val="solid"/>
                    </a:lnR>
                    <a:lnT w="6480">
                      <a:solidFill>
                        <a:srgbClr val="868686"/>
                      </a:solidFill>
                      <a:prstDash val="dot"/>
                    </a:lnT>
                    <a:lnB w="28080">
                      <a:noFill/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2" name="Rounded Rectangle 2099"/>
          <p:cNvSpPr/>
          <p:nvPr/>
        </p:nvSpPr>
        <p:spPr>
          <a:xfrm>
            <a:off x="6290280" y="1526040"/>
            <a:ext cx="2773800" cy="4731120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rgbClr val="A6A6A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ctr">
            <a:noAutofit/>
          </a:bodyPr>
          <a:lstStyle/>
          <a:p>
            <a:pPr algn="ctr" defTabSz="914400">
              <a:lnSpc>
                <a:spcPct val="100000"/>
              </a:lnSpc>
              <a:spcAft>
                <a:spcPts val="856"/>
              </a:spcAft>
            </a:pPr>
            <a:r>
              <a:rPr lang="ru-RU" sz="1600" b="0" strike="noStrike" spc="-1">
                <a:solidFill>
                  <a:schemeClr val="dk2"/>
                </a:solidFill>
                <a:latin typeface="Calibri Light"/>
                <a:ea typeface="Helvetica Neue"/>
              </a:rPr>
              <a:t>Конкурентные преимущества продукта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9240" indent="-129240" defTabSz="914400">
              <a:lnSpc>
                <a:spcPct val="100000"/>
              </a:lnSpc>
              <a:spcAft>
                <a:spcPts val="428"/>
              </a:spcAft>
              <a:buClr>
                <a:srgbClr val="494949"/>
              </a:buClr>
              <a:buFont typeface="Arial"/>
              <a:buChar char="•"/>
            </a:pPr>
            <a:r>
              <a:rPr lang="ru-RU" sz="114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 Light"/>
                <a:ea typeface="Helvetica Neue"/>
              </a:rPr>
              <a:t>Содержит соревновательный режим отладки</a:t>
            </a:r>
            <a:endParaRPr lang="ru-RU" sz="1140" b="0" strike="noStrike" spc="-1">
              <a:solidFill>
                <a:srgbClr val="000000"/>
              </a:solidFill>
              <a:latin typeface="Arial"/>
            </a:endParaRPr>
          </a:p>
          <a:p>
            <a:pPr marL="129240" indent="-129240" defTabSz="914400">
              <a:lnSpc>
                <a:spcPct val="100000"/>
              </a:lnSpc>
              <a:spcAft>
                <a:spcPts val="428"/>
              </a:spcAft>
              <a:buClr>
                <a:srgbClr val="494949"/>
              </a:buClr>
              <a:buFont typeface="Arial"/>
              <a:buChar char="•"/>
            </a:pPr>
            <a:r>
              <a:rPr lang="ru-RU" sz="114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 Light"/>
                <a:ea typeface="Helvetica Neue"/>
              </a:rPr>
              <a:t>Содержит </a:t>
            </a:r>
            <a:r>
              <a:rPr lang="en-US" sz="114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 Light"/>
                <a:ea typeface="Helvetica Neue"/>
              </a:rPr>
              <a:t>API </a:t>
            </a:r>
            <a:r>
              <a:rPr lang="ru-RU" sz="114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 Light"/>
                <a:ea typeface="Helvetica Neue"/>
              </a:rPr>
              <a:t>на </a:t>
            </a:r>
            <a:r>
              <a:rPr lang="en-US" sz="114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 Light"/>
                <a:ea typeface="Helvetica Neue"/>
              </a:rPr>
              <a:t>Python</a:t>
            </a:r>
            <a:endParaRPr lang="ru-RU" sz="1140" b="0" strike="noStrike" spc="-1">
              <a:solidFill>
                <a:srgbClr val="000000"/>
              </a:solidFill>
              <a:latin typeface="Arial"/>
            </a:endParaRPr>
          </a:p>
          <a:p>
            <a:pPr marL="129240" indent="-129240" defTabSz="914400">
              <a:lnSpc>
                <a:spcPct val="100000"/>
              </a:lnSpc>
              <a:spcAft>
                <a:spcPts val="428"/>
              </a:spcAft>
              <a:buClr>
                <a:srgbClr val="494949"/>
              </a:buClr>
              <a:buFont typeface="Arial"/>
              <a:buChar char="•"/>
            </a:pPr>
            <a:r>
              <a:rPr lang="ru-RU" sz="114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 Light"/>
                <a:ea typeface="Helvetica Neue"/>
              </a:rPr>
              <a:t>Содержит больше развлекательного контента</a:t>
            </a:r>
            <a:endParaRPr lang="ru-RU" sz="114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428"/>
              </a:spcAft>
            </a:pPr>
            <a:endParaRPr lang="ru-RU" sz="86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428"/>
              </a:spcAft>
            </a:pPr>
            <a:endParaRPr lang="ru-RU" sz="86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TextBox 13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Box 3"/>
          <p:cNvSpPr/>
          <p:nvPr/>
        </p:nvSpPr>
        <p:spPr>
          <a:xfrm>
            <a:off x="639720" y="208080"/>
            <a:ext cx="1186520" cy="28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pc="-1" dirty="0">
                <a:solidFill>
                  <a:schemeClr val="dk1"/>
                </a:solidFill>
                <a:latin typeface="Calibri"/>
              </a:rPr>
              <a:t>Каналы сбыта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55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56" name="Прямоугольник 11"/>
          <p:cNvSpPr/>
          <p:nvPr/>
        </p:nvSpPr>
        <p:spPr>
          <a:xfrm>
            <a:off x="2874960" y="1847520"/>
            <a:ext cx="412164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Симбиоз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Прямоугольник 12"/>
          <p:cNvSpPr/>
          <p:nvPr/>
        </p:nvSpPr>
        <p:spPr>
          <a:xfrm>
            <a:off x="5056920" y="2740680"/>
            <a:ext cx="277380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dk1"/>
                </a:solidFill>
                <a:latin typeface="Calibri"/>
              </a:rPr>
              <a:t>Геймеров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285750" indent="-285750" defTabSz="914400">
              <a:lnSpc>
                <a:spcPct val="100000"/>
              </a:lnSpc>
              <a:buClr>
                <a:srgbClr val="0C0C0C"/>
              </a:buClr>
              <a:buFontTx/>
              <a:buChar char="-"/>
            </a:pPr>
            <a:r>
              <a:rPr lang="ru-RU" sz="1400" b="0" strike="noStrike" spc="-1" dirty="0">
                <a:solidFill>
                  <a:srgbClr val="0C0C0C"/>
                </a:solidFill>
                <a:latin typeface="Calibri"/>
              </a:rPr>
              <a:t>Тестирование новых механик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285750" indent="-285750" defTabSz="914400">
              <a:lnSpc>
                <a:spcPct val="100000"/>
              </a:lnSpc>
              <a:buClr>
                <a:srgbClr val="0C0C0C"/>
              </a:buClr>
              <a:buFontTx/>
              <a:buChar char="-"/>
            </a:pPr>
            <a:r>
              <a:rPr lang="ru-RU" sz="1400" b="0" strike="noStrike" spc="-1" dirty="0">
                <a:solidFill>
                  <a:srgbClr val="0C0C0C"/>
                </a:solidFill>
                <a:latin typeface="Calibri"/>
              </a:rPr>
              <a:t>Популяризация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285750" indent="-285750" defTabSz="914400">
              <a:lnSpc>
                <a:spcPct val="100000"/>
              </a:lnSpc>
              <a:buClr>
                <a:srgbClr val="0C0C0C"/>
              </a:buClr>
              <a:buFontTx/>
              <a:buChar char="-"/>
            </a:pPr>
            <a:r>
              <a:rPr lang="ru-RU" sz="1400" b="0" strike="noStrike" spc="-1" dirty="0">
                <a:solidFill>
                  <a:srgbClr val="0C0C0C"/>
                </a:solidFill>
                <a:latin typeface="Calibri"/>
              </a:rPr>
              <a:t>Внутри игровые транзакции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Прямоугольник 13"/>
          <p:cNvSpPr/>
          <p:nvPr/>
        </p:nvSpPr>
        <p:spPr>
          <a:xfrm>
            <a:off x="1894320" y="2729880"/>
            <a:ext cx="3040920" cy="122965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dk1"/>
                </a:solidFill>
                <a:latin typeface="Calibri"/>
              </a:rPr>
              <a:t>Программистов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285750" indent="-285750" defTabSz="914400">
              <a:lnSpc>
                <a:spcPct val="100000"/>
              </a:lnSpc>
              <a:buClr>
                <a:srgbClr val="0C0C0C"/>
              </a:buClr>
              <a:buFontTx/>
              <a:buChar char="-"/>
            </a:pPr>
            <a:r>
              <a:rPr lang="ru-RU" sz="1400" b="0" strike="noStrike" spc="-1" dirty="0">
                <a:solidFill>
                  <a:schemeClr val="dk1"/>
                </a:solidFill>
                <a:latin typeface="Calibri"/>
              </a:rPr>
              <a:t>Добавление новых механик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285750" indent="-285750" defTabSz="914400">
              <a:lnSpc>
                <a:spcPct val="100000"/>
              </a:lnSpc>
              <a:buClr>
                <a:srgbClr val="0C0C0C"/>
              </a:buClr>
              <a:buFontTx/>
              <a:buChar char="-"/>
            </a:pPr>
            <a:r>
              <a:rPr lang="ru-RU" sz="1400" b="0" strike="noStrike" spc="-1" dirty="0">
                <a:solidFill>
                  <a:schemeClr val="dk1"/>
                </a:solidFill>
                <a:latin typeface="Calibri"/>
              </a:rPr>
              <a:t>Оттачивание соревновательной составляющей</a:t>
            </a:r>
          </a:p>
        </p:txBody>
      </p:sp>
      <p:pic>
        <p:nvPicPr>
          <p:cNvPr id="259" name="Picture 92" descr="C:\Users\pankratov.in\YandexDisk\!NTI\DOCS\ProjectPresentation\icons\PNG\256\246.png"/>
          <p:cNvPicPr/>
          <p:nvPr/>
        </p:nvPicPr>
        <p:blipFill>
          <a:blip r:embed="rId2"/>
          <a:stretch/>
        </p:blipFill>
        <p:spPr>
          <a:xfrm>
            <a:off x="5903640" y="4453920"/>
            <a:ext cx="1080360" cy="1080360"/>
          </a:xfrm>
          <a:prstGeom prst="rect">
            <a:avLst/>
          </a:prstGeom>
          <a:ln w="0">
            <a:noFill/>
          </a:ln>
        </p:spPr>
      </p:pic>
      <p:pic>
        <p:nvPicPr>
          <p:cNvPr id="260" name="Picture 220" descr="C:\Users\pankratov.in\YandexDisk\!NTI\DOCS\ProjectPresentation\icons\PNG\256\374.png"/>
          <p:cNvPicPr/>
          <p:nvPr/>
        </p:nvPicPr>
        <p:blipFill>
          <a:blip r:embed="rId3"/>
          <a:stretch/>
        </p:blipFill>
        <p:spPr>
          <a:xfrm>
            <a:off x="2874600" y="4453920"/>
            <a:ext cx="1080360" cy="1080360"/>
          </a:xfrm>
          <a:prstGeom prst="rect">
            <a:avLst/>
          </a:prstGeom>
          <a:ln w="0">
            <a:noFill/>
          </a:ln>
        </p:spPr>
      </p:pic>
      <p:sp>
        <p:nvSpPr>
          <p:cNvPr id="261" name="TextBox 14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Box 1"/>
          <p:cNvSpPr/>
          <p:nvPr/>
        </p:nvSpPr>
        <p:spPr>
          <a:xfrm>
            <a:off x="639720" y="208080"/>
            <a:ext cx="1186520" cy="28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280" b="1" spc="-1" dirty="0">
                <a:solidFill>
                  <a:schemeClr val="dk1"/>
                </a:solidFill>
              </a:rPr>
              <a:t>Каналы сбыта</a:t>
            </a:r>
            <a:endParaRPr lang="ru-RU" sz="1280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3" name="Прямая соединительная линия 2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64" name="Скругленный прямоугольник 5"/>
          <p:cNvSpPr/>
          <p:nvPr/>
        </p:nvSpPr>
        <p:spPr>
          <a:xfrm>
            <a:off x="529920" y="1156515"/>
            <a:ext cx="8676000" cy="537768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Поэтапная разработка</a:t>
            </a:r>
          </a:p>
          <a:p>
            <a:pPr marL="342900" indent="-342900">
              <a:buAutoNum type="arabicPeriod"/>
            </a:pP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Для привлечения аудитории программистов, клиентская часть </a:t>
            </a:r>
            <a:r>
              <a:rPr lang="en-US" sz="1600" spc="-1" dirty="0">
                <a:solidFill>
                  <a:schemeClr val="accent1">
                    <a:lumMod val="50000"/>
                  </a:schemeClr>
                </a:solidFill>
              </a:rPr>
              <a:t>alpha-</a:t>
            </a: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</a:rPr>
              <a:t>релиза</a:t>
            </a: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 будет выпущена в </a:t>
            </a:r>
            <a:r>
              <a:rPr lang="en-US" sz="1600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open source, </a:t>
            </a: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что позволит повысить интерес среди сообщества, даст возможность программистам использовать готовые решения в своих проектах, а так же повысит качество тестирования продукции</a:t>
            </a:r>
          </a:p>
          <a:p>
            <a:pPr marL="342900" indent="-342900">
              <a:buFontTx/>
              <a:buAutoNum type="arabicPeriod"/>
            </a:pP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</a:rPr>
              <a:t>После привлечения значительной аудитории программистов в </a:t>
            </a:r>
            <a:r>
              <a:rPr lang="en-US" sz="1600" spc="-1" dirty="0">
                <a:solidFill>
                  <a:schemeClr val="accent1">
                    <a:lumMod val="50000"/>
                  </a:schemeClr>
                </a:solidFill>
              </a:rPr>
              <a:t>alpha</a:t>
            </a: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</a:rPr>
              <a:t>-релизы, будет выпущен </a:t>
            </a:r>
            <a:r>
              <a:rPr lang="en-US" sz="1600" spc="-1" dirty="0">
                <a:solidFill>
                  <a:schemeClr val="accent1">
                    <a:lumMod val="50000"/>
                  </a:schemeClr>
                </a:solidFill>
              </a:rPr>
              <a:t>beta-</a:t>
            </a: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</a:rPr>
              <a:t>релиз, в котором произойдёт поднятие общего игрового сервера с выделенными ресурсами на основе анализа </a:t>
            </a:r>
            <a:r>
              <a:rPr lang="en-US" sz="1600" spc="-1" dirty="0">
                <a:solidFill>
                  <a:schemeClr val="accent1">
                    <a:lumMod val="50000"/>
                  </a:schemeClr>
                </a:solidFill>
              </a:rPr>
              <a:t>alpha-</a:t>
            </a: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</a:rPr>
              <a:t>релиза, включающего несколько соревновательных режимов игры, допускающих использование только с официальным релизом клиентского приложения, и несколько режимов, разрешающих использование сторонних ответвлений проекта</a:t>
            </a:r>
          </a:p>
          <a:p>
            <a:pPr marL="342900" indent="-342900">
              <a:buFontTx/>
              <a:buAutoNum type="arabicPeriod"/>
            </a:pP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</a:rPr>
              <a:t>После анализа вовлеченности аудитории в </a:t>
            </a:r>
            <a:r>
              <a:rPr lang="en-US" sz="1600" spc="-1" dirty="0">
                <a:solidFill>
                  <a:schemeClr val="accent1">
                    <a:lumMod val="50000"/>
                  </a:schemeClr>
                </a:solidFill>
              </a:rPr>
              <a:t>beta-</a:t>
            </a:r>
            <a:r>
              <a:rPr lang="ru-RU" sz="1600" spc="-1" dirty="0">
                <a:solidFill>
                  <a:schemeClr val="accent1">
                    <a:lumMod val="50000"/>
                  </a:schemeClr>
                </a:solidFill>
              </a:rPr>
              <a:t>релиз, будет произведён повторный анализ трудовых ресурсов, расширение штата и масштабирование сервера. С этого момента начнётся создание и продажа дополнительного контента</a:t>
            </a:r>
          </a:p>
          <a:p>
            <a:pPr marL="342900" indent="-342900">
              <a:buFontTx/>
              <a:buAutoNum type="arabicPeriod"/>
            </a:pPr>
            <a:endParaRPr lang="ru-RU" sz="1600" spc="-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defTabSz="914400">
              <a:lnSpc>
                <a:spcPct val="100000"/>
              </a:lnSpc>
              <a:buAutoNum type="arabicPeriod"/>
            </a:pPr>
            <a:endParaRPr lang="ru-RU" sz="1600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265" name="TextBox 15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294" y="4962457"/>
            <a:ext cx="890588" cy="11692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405" y="4874511"/>
            <a:ext cx="1331835" cy="13451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716" y="4799884"/>
            <a:ext cx="1494408" cy="15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Box 1"/>
          <p:cNvSpPr/>
          <p:nvPr/>
        </p:nvSpPr>
        <p:spPr>
          <a:xfrm>
            <a:off x="639720" y="208080"/>
            <a:ext cx="125964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Бизнес-модель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3" name="Прямая соединительная линия 2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sp>
        <p:nvSpPr>
          <p:cNvPr id="264" name="Скругленный прямоугольник 5"/>
          <p:cNvSpPr/>
          <p:nvPr/>
        </p:nvSpPr>
        <p:spPr>
          <a:xfrm>
            <a:off x="529920" y="1166040"/>
            <a:ext cx="8676000" cy="537768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6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265" name="TextBox 15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001800"/>
              </p:ext>
            </p:extLst>
          </p:nvPr>
        </p:nvGraphicFramePr>
        <p:xfrm>
          <a:off x="-12960" y="477086"/>
          <a:ext cx="9905999" cy="6322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069">
                  <a:extLst>
                    <a:ext uri="{9D8B030D-6E8A-4147-A177-3AD203B41FA5}">
                      <a16:colId xmlns="" xmlns:a16="http://schemas.microsoft.com/office/drawing/2014/main" val="3630605295"/>
                    </a:ext>
                  </a:extLst>
                </a:gridCol>
                <a:gridCol w="3283527">
                  <a:extLst>
                    <a:ext uri="{9D8B030D-6E8A-4147-A177-3AD203B41FA5}">
                      <a16:colId xmlns="" xmlns:a16="http://schemas.microsoft.com/office/drawing/2014/main" val="3791455056"/>
                    </a:ext>
                  </a:extLst>
                </a:gridCol>
                <a:gridCol w="2521528">
                  <a:extLst>
                    <a:ext uri="{9D8B030D-6E8A-4147-A177-3AD203B41FA5}">
                      <a16:colId xmlns="" xmlns:a16="http://schemas.microsoft.com/office/drawing/2014/main" val="2658498845"/>
                    </a:ext>
                  </a:extLst>
                </a:gridCol>
                <a:gridCol w="2383875">
                  <a:extLst>
                    <a:ext uri="{9D8B030D-6E8A-4147-A177-3AD203B41FA5}">
                      <a16:colId xmlns="" xmlns:a16="http://schemas.microsoft.com/office/drawing/2014/main" val="2779025732"/>
                    </a:ext>
                  </a:extLst>
                </a:gridCol>
              </a:tblGrid>
              <a:tr h="1734896"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tx1"/>
                          </a:solidFill>
                        </a:rPr>
                        <a:t>Ключевые партнеры</a:t>
                      </a:r>
                    </a:p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«1С», «Mail.ru», «</a:t>
                      </a:r>
                      <a:r>
                        <a:rPr lang="ru-RU" sz="17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Gaijin</a:t>
                      </a:r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 «Яндекс»</a:t>
                      </a:r>
                    </a:p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  <a:p>
                      <a:pPr algn="l"/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программного комплекса, дающего возможность</a:t>
                      </a:r>
                      <a:r>
                        <a:rPr lang="ru-RU" sz="1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испытания алгоритмов роя в соревновательном режиме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tx1"/>
                          </a:solidFill>
                        </a:rPr>
                        <a:t>Отношения с клиентами</a:t>
                      </a:r>
                    </a:p>
                    <a:p>
                      <a:pPr algn="l"/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Возможность лицензирование игры, продажа</a:t>
                      </a:r>
                      <a:r>
                        <a:rPr lang="ru-RU" sz="1700" b="0" baseline="0" dirty="0">
                          <a:solidFill>
                            <a:schemeClr val="tx1"/>
                          </a:solidFill>
                        </a:rPr>
                        <a:t> прав на использование игры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tx1"/>
                          </a:solidFill>
                        </a:rPr>
                        <a:t>Сегмент потребителей</a:t>
                      </a:r>
                    </a:p>
                    <a:p>
                      <a:pPr algn="l"/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 стороны игроков:</a:t>
                      </a:r>
                      <a:r>
                        <a:rPr lang="ru-RU" sz="1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олодые люди от 16 до 30 лет,</a:t>
                      </a:r>
                    </a:p>
                    <a:p>
                      <a:pPr lvl="0"/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программисты,</a:t>
                      </a:r>
                      <a:r>
                        <a:rPr lang="ru-RU" sz="1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</a:t>
                      </a:r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еймеры,</a:t>
                      </a:r>
                      <a:r>
                        <a:rPr lang="ru-RU" sz="1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</a:t>
                      </a:r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виамоделисты</a:t>
                      </a:r>
                    </a:p>
                    <a:p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 стороны компаний:</a:t>
                      </a:r>
                      <a:r>
                        <a:rPr lang="ru-RU" sz="1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</a:t>
                      </a:r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гровые компании,</a:t>
                      </a:r>
                    </a:p>
                    <a:p>
                      <a:pPr lvl="0"/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военные предприятия,</a:t>
                      </a:r>
                    </a:p>
                    <a:p>
                      <a:r>
                        <a:rPr lang="ru-RU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АПК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8940346"/>
                  </a:ext>
                </a:extLst>
              </a:tr>
              <a:tr h="18058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  <a:p>
                      <a:pPr algn="l"/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Команда разработчиков, обладающих навыками разработки информационных систем, как на аппаратной платформе потребителя, так и на платформенных сервисах</a:t>
                      </a:r>
                      <a:endParaRPr lang="ru-RU" sz="17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/>
                        <a:t>Каналы сбыта</a:t>
                      </a:r>
                    </a:p>
                    <a:p>
                      <a:pPr algn="l"/>
                      <a:r>
                        <a:rPr lang="ru-RU" sz="1700" b="0" dirty="0"/>
                        <a:t>Размещение рекламы в соц. сетях,</a:t>
                      </a:r>
                      <a:r>
                        <a:rPr lang="ru-RU" sz="1700" b="0" baseline="0" dirty="0"/>
                        <a:t> сотрудничество с </a:t>
                      </a:r>
                      <a:r>
                        <a:rPr lang="ru-RU" sz="1700" b="0" baseline="0" dirty="0" err="1"/>
                        <a:t>блогерами</a:t>
                      </a:r>
                      <a:r>
                        <a:rPr lang="ru-RU" sz="1700" b="0" baseline="0" dirty="0"/>
                        <a:t> и </a:t>
                      </a:r>
                      <a:r>
                        <a:rPr lang="en-US" sz="1700" b="0" baseline="0" dirty="0"/>
                        <a:t>PR  </a:t>
                      </a:r>
                      <a:r>
                        <a:rPr lang="ru-RU" sz="1700" b="0" baseline="0" dirty="0"/>
                        <a:t>агентствами </a:t>
                      </a:r>
                      <a:endParaRPr lang="ru-RU" sz="17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47256523"/>
                  </a:ext>
                </a:extLst>
              </a:tr>
              <a:tr h="266648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/>
                        <a:t>Структура издержек</a:t>
                      </a:r>
                    </a:p>
                    <a:p>
                      <a:pPr algn="l"/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Период разработки (6 мес.)</a:t>
                      </a:r>
                      <a:r>
                        <a:rPr lang="en-US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17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Трудовые издержки: команда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 </a:t>
                      </a:r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человек 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480 000 руб./мес. Далее исходный штат сокращается на 2 программиста.</a:t>
                      </a:r>
                      <a:endParaRPr lang="en-US" sz="17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US" sz="17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Последующее сопровождение проекта (после 6 мес.): сервер </a:t>
                      </a:r>
                      <a:r>
                        <a:rPr lang="ru-RU" sz="17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БД, </a:t>
                      </a:r>
                      <a:r>
                        <a:rPr lang="ru-RU" sz="17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лицензия </a:t>
                      </a:r>
                      <a:r>
                        <a:rPr lang="ru-RU" sz="17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Unity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лицензия </a:t>
                      </a:r>
                      <a:r>
                        <a:rPr lang="ru-RU" sz="17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Unity</a:t>
                      </a:r>
                      <a:r>
                        <a:rPr lang="ru-RU" sz="17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Photon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7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единоразовые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выплаты</a:t>
                      </a:r>
                      <a:r>
                        <a:rPr lang="en-US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первый год (рекламные акции, регистрация ООО)</a:t>
                      </a:r>
                      <a:endParaRPr lang="ru-RU" sz="1700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700" b="0" dirty="0"/>
                        <a:t>Суммарные </a:t>
                      </a:r>
                      <a:r>
                        <a:rPr lang="ru-RU" sz="1700" b="0" dirty="0" smtClean="0"/>
                        <a:t>издержки за 1й год </a:t>
                      </a:r>
                      <a:r>
                        <a:rPr lang="ru-RU" sz="1700" b="0" dirty="0"/>
                        <a:t>– </a:t>
                      </a:r>
                      <a:r>
                        <a:rPr lang="ru-RU" sz="1700" b="0" dirty="0" smtClean="0"/>
                        <a:t>472 000</a:t>
                      </a:r>
                      <a:r>
                        <a:rPr lang="ru-RU" sz="1700" b="0" baseline="0" dirty="0" smtClean="0"/>
                        <a:t> </a:t>
                      </a:r>
                      <a:r>
                        <a:rPr lang="ru-RU" sz="1700" b="0" dirty="0" smtClean="0"/>
                        <a:t>руб</a:t>
                      </a:r>
                      <a:r>
                        <a:rPr lang="ru-RU" sz="1700" b="0" dirty="0"/>
                        <a:t>./мес.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/>
                        <a:t>Источники доходов</a:t>
                      </a:r>
                    </a:p>
                    <a:p>
                      <a:pPr lvl="0"/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Коммерциализация за счёт продажи дополнительного визуального контента,</a:t>
                      </a:r>
                    </a:p>
                    <a:p>
                      <a:pPr lvl="0"/>
                      <a:r>
                        <a:rPr lang="ru-RU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киберспорт</a:t>
                      </a:r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сотрудничеством с компаниями, за счёт размещения и сопровождения их кейсов.</a:t>
                      </a:r>
                      <a:endParaRPr lang="ru-RU" sz="17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25112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Box 3"/>
          <p:cNvSpPr/>
          <p:nvPr/>
        </p:nvSpPr>
        <p:spPr>
          <a:xfrm>
            <a:off x="642240" y="208080"/>
            <a:ext cx="1922760" cy="28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>
                <a:solidFill>
                  <a:schemeClr val="dk1"/>
                </a:solidFill>
                <a:latin typeface="Calibri"/>
              </a:rPr>
              <a:t>Финансовые показатели</a:t>
            </a:r>
            <a:endParaRPr lang="ru-RU" sz="128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1" name="Прямая соединительная линия 6"/>
          <p:cNvCxnSpPr/>
          <p:nvPr/>
        </p:nvCxnSpPr>
        <p:spPr>
          <a:xfrm>
            <a:off x="380880" y="754200"/>
            <a:ext cx="9144720" cy="720"/>
          </a:xfrm>
          <a:prstGeom prst="straightConnector1">
            <a:avLst/>
          </a:prstGeom>
          <a:ln w="0">
            <a:solidFill>
              <a:srgbClr val="8E708F"/>
            </a:solidFill>
            <a:prstDash val="sysDot"/>
          </a:ln>
        </p:spPr>
      </p:cxnSp>
      <p:graphicFrame>
        <p:nvGraphicFramePr>
          <p:cNvPr id="272" name="Таблица 17"/>
          <p:cNvGraphicFramePr/>
          <p:nvPr/>
        </p:nvGraphicFramePr>
        <p:xfrm>
          <a:off x="684000" y="4931640"/>
          <a:ext cx="8490600" cy="729720"/>
        </p:xfrm>
        <a:graphic>
          <a:graphicData uri="http://schemas.openxmlformats.org/drawingml/2006/table">
            <a:tbl>
              <a:tblPr/>
              <a:tblGrid>
                <a:gridCol w="2109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9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6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69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69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692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1692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37960">
                <a:tc rowSpan="2">
                  <a:txBody>
                    <a:bodyPr/>
                    <a:lstStyle/>
                    <a:p>
                      <a:pPr marL="9360" indent="-9360" algn="ctr"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1" strike="noStrike" spc="-1">
                          <a:solidFill>
                            <a:schemeClr val="dk1"/>
                          </a:solidFill>
                          <a:latin typeface="Calibri Light"/>
                          <a:ea typeface="Helvetica Neue"/>
                        </a:rPr>
                        <a:t>Целевые показатели проекта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1" strike="noStrike" spc="-1">
                          <a:solidFill>
                            <a:schemeClr val="dk1"/>
                          </a:solidFill>
                          <a:latin typeface="Calibri Light"/>
                          <a:ea typeface="Helvetica Neue"/>
                        </a:rPr>
                        <a:t>Единицы измерения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20" algn="ctr"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1" strike="noStrike" spc="-1">
                          <a:solidFill>
                            <a:schemeClr val="dk1"/>
                          </a:solidFill>
                          <a:latin typeface="Calibri Light"/>
                          <a:ea typeface="Helvetica Neue"/>
                        </a:rPr>
                        <a:t>Плановое значение по периодам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9480"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en-US" sz="9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20</a:t>
                      </a:r>
                      <a:r>
                        <a:rPr lang="ru-RU" sz="9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23 г.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en-US" sz="9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20</a:t>
                      </a:r>
                      <a:r>
                        <a:rPr lang="ru-RU" sz="9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24 г.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en-US" sz="9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20</a:t>
                      </a:r>
                      <a:r>
                        <a:rPr lang="ru-RU" sz="9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25 г.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en-US" sz="900" b="1" strike="noStrike" spc="-1">
                          <a:solidFill>
                            <a:schemeClr val="dk1"/>
                          </a:solidFill>
                          <a:latin typeface="Calibri Light"/>
                          <a:ea typeface="Calibri"/>
                        </a:rPr>
                        <a:t>20</a:t>
                      </a:r>
                      <a:r>
                        <a:rPr lang="ru-RU" sz="900" b="1" strike="noStrike" spc="-1">
                          <a:solidFill>
                            <a:schemeClr val="dk1"/>
                          </a:solidFill>
                          <a:latin typeface="Calibri Light"/>
                          <a:ea typeface="Calibri"/>
                        </a:rPr>
                        <a:t>26 г.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lang="en-US" sz="9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20</a:t>
                      </a:r>
                      <a:r>
                        <a:rPr lang="ru-RU" sz="900" b="1" strike="noStrike" spc="-1">
                          <a:solidFill>
                            <a:schemeClr val="dk1"/>
                          </a:solidFill>
                          <a:latin typeface="Calibri Light"/>
                        </a:rPr>
                        <a:t>27г.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494949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3160">
                <a:tc>
                  <a:txBody>
                    <a:bodyPr/>
                    <a:lstStyle/>
                    <a:p>
                      <a:pPr marL="7920" indent="-7920"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1" strike="noStrike" spc="-1">
                          <a:solidFill>
                            <a:schemeClr val="dk1"/>
                          </a:solidFill>
                          <a:latin typeface="Calibri Light"/>
                          <a:ea typeface="Helvetica Neue"/>
                        </a:rPr>
                        <a:t>Объем выручки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  <a:ea typeface="Helvetica Neue"/>
                        </a:rPr>
                        <a:t>млн. руб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  <a:ea typeface="Helvetica Neue"/>
                        </a:rPr>
                        <a:t>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  <a:ea typeface="Helvetica Neue"/>
                        </a:rPr>
                        <a:t>8,0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  <a:ea typeface="Helvetica Neue"/>
                        </a:rPr>
                        <a:t>10,0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39880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chemeClr val="dk1"/>
                          </a:solidFill>
                          <a:latin typeface="Calibri Light"/>
                          <a:ea typeface="Helvetica Neue"/>
                        </a:rPr>
                        <a:t>11,0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 defTabSz="839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900" b="0" strike="noStrike" spc="-1">
                          <a:solidFill>
                            <a:srgbClr val="0C0C0C"/>
                          </a:solidFill>
                          <a:latin typeface="Calibri Light"/>
                          <a:ea typeface="Helvetica Neue"/>
                        </a:rPr>
                        <a:t>12,0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60" marR="45360" anchor="ctr"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6480">
                      <a:solidFill>
                        <a:srgbClr val="494949"/>
                      </a:solidFill>
                      <a:prstDash val="solid"/>
                    </a:lnT>
                    <a:lnB w="6480">
                      <a:solidFill>
                        <a:srgbClr val="868686"/>
                      </a:solidFill>
                      <a:prstDash val="dot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3" name="Rounded Rectangle 2099"/>
          <p:cNvSpPr/>
          <p:nvPr/>
        </p:nvSpPr>
        <p:spPr>
          <a:xfrm>
            <a:off x="7324200" y="1806058"/>
            <a:ext cx="1850760" cy="1562884"/>
          </a:xfrm>
          <a:prstGeom prst="roundRect">
            <a:avLst>
              <a:gd name="adj" fmla="val 3557"/>
            </a:avLst>
          </a:prstGeom>
          <a:solidFill>
            <a:schemeClr val="bg1"/>
          </a:solidFill>
          <a:ln w="6350">
            <a:solidFill>
              <a:srgbClr val="A6A6A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ctr">
            <a:spAutoFit/>
          </a:bodyPr>
          <a:lstStyle/>
          <a:p>
            <a:pPr algn="ctr" defTabSz="914400">
              <a:lnSpc>
                <a:spcPct val="100000"/>
              </a:lnSpc>
              <a:spcAft>
                <a:spcPts val="856"/>
              </a:spcAft>
            </a:pPr>
            <a:r>
              <a:rPr lang="ru-RU" sz="1150" b="0" strike="noStrike" spc="-1" dirty="0">
                <a:solidFill>
                  <a:schemeClr val="dk2"/>
                </a:solidFill>
                <a:latin typeface="Calibri Light"/>
                <a:ea typeface="Helvetica Neue"/>
              </a:rPr>
              <a:t>Стратегия выхода </a:t>
            </a:r>
            <a:r>
              <a:rPr sz="1150" dirty="0"/>
              <a:t/>
            </a:r>
            <a:br>
              <a:rPr sz="1150" dirty="0"/>
            </a:br>
            <a:r>
              <a:rPr lang="ru-RU" sz="1150" b="0" strike="noStrike" spc="-1" dirty="0">
                <a:solidFill>
                  <a:schemeClr val="dk2"/>
                </a:solidFill>
                <a:latin typeface="Calibri Light"/>
                <a:ea typeface="Helvetica Neue"/>
              </a:rPr>
              <a:t>из проекта для инвесторов: </a:t>
            </a:r>
            <a:endParaRPr lang="ru-RU" sz="115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428"/>
              </a:spcAft>
            </a:pPr>
            <a:r>
              <a:rPr lang="ru-RU" sz="1000" b="0" strike="noStrike" spc="66" dirty="0">
                <a:solidFill>
                  <a:schemeClr val="accent1">
                    <a:lumMod val="75000"/>
                  </a:schemeClr>
                </a:solidFill>
                <a:latin typeface="Calibri"/>
                <a:ea typeface="Helvetica Neue"/>
              </a:rPr>
              <a:t>Выход инвесторов осуществляется путем слияния / продажи </a:t>
            </a:r>
            <a:r>
              <a:rPr lang="ru-RU" sz="1000" b="0" strike="noStrike" spc="66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Helvetica Neue"/>
              </a:rPr>
              <a:t>стартапа</a:t>
            </a:r>
            <a:r>
              <a:rPr lang="ru-RU" sz="1000" b="0" strike="noStrike" spc="66" dirty="0">
                <a:solidFill>
                  <a:schemeClr val="accent1">
                    <a:lumMod val="75000"/>
                  </a:schemeClr>
                </a:solidFill>
                <a:latin typeface="Calibri"/>
                <a:ea typeface="Helvetica Neue"/>
              </a:rPr>
              <a:t>.</a:t>
            </a:r>
            <a:endParaRPr lang="ru-RU" sz="1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428"/>
              </a:spcAft>
            </a:pPr>
            <a:endParaRPr lang="ru-RU" sz="1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TextBox 2"/>
          <p:cNvSpPr/>
          <p:nvPr/>
        </p:nvSpPr>
        <p:spPr>
          <a:xfrm>
            <a:off x="750240" y="1185120"/>
            <a:ext cx="6404400" cy="32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80" b="1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Модель коммерциализации проекта</a:t>
            </a:r>
            <a:r>
              <a:rPr lang="ru-RU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: рекламная модель.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Косвенная модель монетизации, при которой владелец проекта получает доход не от посетителей, а от рекламодателей.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Достоинства: 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73848"/>
              </a:buClr>
              <a:buFont typeface="Arial"/>
              <a:buChar char="•"/>
            </a:pPr>
            <a:r>
              <a:rPr lang="ru-RU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Восприятие потребителями сервиса как бесплатного, что привлекает в сравнение с платными сервисами большую аудиторию;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73848"/>
              </a:buClr>
              <a:buFont typeface="Arial"/>
              <a:buChar char="•"/>
            </a:pPr>
            <a:r>
              <a:rPr lang="ru-RU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Возможность массовых продаж рекламных мест через </a:t>
            </a:r>
            <a:r>
              <a:rPr lang="en-US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IT-</a:t>
            </a:r>
            <a:r>
              <a:rPr lang="ru-RU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сервисы рекламных агентств.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Недостатки: 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73848"/>
              </a:buClr>
              <a:buFont typeface="Arial"/>
              <a:buChar char="•"/>
            </a:pPr>
            <a:r>
              <a:rPr lang="ru-RU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Необходимость продвижения проекта и наращивание большой аудитории до начала продаж рекламы;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73848"/>
              </a:buClr>
              <a:buFont typeface="Arial"/>
              <a:buChar char="•"/>
            </a:pPr>
            <a:r>
              <a:rPr lang="ru-RU" sz="128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Зависимость от цен на рекламном рынке и рекламного бизнес-цикла.</a:t>
            </a: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28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Скругленный прямоугольник 4"/>
          <p:cNvSpPr/>
          <p:nvPr/>
        </p:nvSpPr>
        <p:spPr>
          <a:xfrm>
            <a:off x="690480" y="1124280"/>
            <a:ext cx="6480000" cy="3126960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28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76" name="TextBox 20"/>
          <p:cNvSpPr/>
          <p:nvPr/>
        </p:nvSpPr>
        <p:spPr>
          <a:xfrm>
            <a:off x="-12960" y="-37080"/>
            <a:ext cx="68122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1600" spc="-1" dirty="0">
                <a:solidFill>
                  <a:schemeClr val="accent2">
                    <a:lumMod val="50000"/>
                  </a:schemeClr>
                </a:solidFill>
                <a:latin typeface="Lato Black"/>
              </a:rPr>
              <a:t>МК система моделирования роя дронов в соревновательном режиме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730800" y="2526120"/>
            <a:ext cx="9071640" cy="112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9240" defTabSz="914400">
              <a:lnSpc>
                <a:spcPct val="112000"/>
              </a:lnSpc>
              <a:spcBef>
                <a:spcPts val="629"/>
              </a:spcBef>
            </a:pPr>
            <a:r>
              <a:rPr lang="en-US" sz="4800" b="0" strike="noStrike" spc="-46">
                <a:solidFill>
                  <a:srgbClr val="2E536C"/>
                </a:solidFill>
                <a:latin typeface="Lato Black"/>
                <a:ea typeface="DejaVu Sans"/>
              </a:rPr>
              <a:t>Спасибо за внимание!</a:t>
            </a:r>
            <a:r>
              <a:rPr sz="4800"/>
              <a:t/>
            </a:r>
            <a:br>
              <a:rPr sz="4800"/>
            </a:b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CustomShape 11"/>
          <p:cNvSpPr/>
          <p:nvPr/>
        </p:nvSpPr>
        <p:spPr>
          <a:xfrm>
            <a:off x="636480" y="6137640"/>
            <a:ext cx="278748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880" tIns="42120" rIns="83880" bIns="4212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3B4759"/>
                </a:solidFill>
                <a:latin typeface="Calibri"/>
                <a:ea typeface="DejaVu Sans"/>
              </a:rPr>
              <a:t>2023, РГРТУ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9" name="Рисунок 10"/>
          <p:cNvPicPr/>
          <p:nvPr/>
        </p:nvPicPr>
        <p:blipFill>
          <a:blip r:embed="rId2"/>
          <a:stretch/>
        </p:blipFill>
        <p:spPr>
          <a:xfrm>
            <a:off x="7964640" y="5845320"/>
            <a:ext cx="1661040" cy="949680"/>
          </a:xfrm>
          <a:prstGeom prst="rect">
            <a:avLst/>
          </a:prstGeom>
          <a:ln w="0">
            <a:noFill/>
          </a:ln>
        </p:spPr>
      </p:pic>
      <p:grpSp>
        <p:nvGrpSpPr>
          <p:cNvPr id="280" name="Group 8"/>
          <p:cNvGrpSpPr/>
          <p:nvPr/>
        </p:nvGrpSpPr>
        <p:grpSpPr>
          <a:xfrm>
            <a:off x="7634520" y="55800"/>
            <a:ext cx="2261880" cy="2883600"/>
            <a:chOff x="7634520" y="55800"/>
            <a:chExt cx="2261880" cy="2883600"/>
          </a:xfrm>
        </p:grpSpPr>
        <p:grpSp>
          <p:nvGrpSpPr>
            <p:cNvPr id="281" name="Group 9"/>
            <p:cNvGrpSpPr/>
            <p:nvPr/>
          </p:nvGrpSpPr>
          <p:grpSpPr>
            <a:xfrm>
              <a:off x="7634520" y="55800"/>
              <a:ext cx="2261520" cy="2293920"/>
              <a:chOff x="7634520" y="55800"/>
              <a:chExt cx="2261520" cy="2293920"/>
            </a:xfrm>
          </p:grpSpPr>
          <p:sp>
            <p:nvSpPr>
              <p:cNvPr id="282" name="CustomShape 12"/>
              <p:cNvSpPr/>
              <p:nvPr/>
            </p:nvSpPr>
            <p:spPr>
              <a:xfrm>
                <a:off x="7964640" y="68400"/>
                <a:ext cx="1931400" cy="2281320"/>
              </a:xfrm>
              <a:custGeom>
                <a:avLst/>
                <a:gdLst>
                  <a:gd name="textAreaLeft" fmla="*/ 0 w 1931400"/>
                  <a:gd name="textAreaRight" fmla="*/ 1931760 w 1931400"/>
                  <a:gd name="textAreaTop" fmla="*/ 0 h 2281320"/>
                  <a:gd name="textAreaBottom" fmla="*/ 2281680 h 2281320"/>
                </a:gdLst>
                <a:ahLst/>
                <a:cxnLst/>
                <a:rect l="textAreaLeft" t="textAreaTop" r="textAreaRight" b="textAreaBottom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83" name="CustomShape 13"/>
              <p:cNvSpPr/>
              <p:nvPr/>
            </p:nvSpPr>
            <p:spPr>
              <a:xfrm>
                <a:off x="7634520" y="55800"/>
                <a:ext cx="1712880" cy="999000"/>
              </a:xfrm>
              <a:custGeom>
                <a:avLst/>
                <a:gdLst>
                  <a:gd name="textAreaLeft" fmla="*/ 0 w 1712880"/>
                  <a:gd name="textAreaRight" fmla="*/ 1713240 w 1712880"/>
                  <a:gd name="textAreaTop" fmla="*/ 0 h 999000"/>
                  <a:gd name="textAreaBottom" fmla="*/ 999360 h 999000"/>
                </a:gdLst>
                <a:ahLst/>
                <a:cxnLst/>
                <a:rect l="textAreaLeft" t="textAreaTop" r="textAreaRight" b="textAreaBottom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76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284" name="CustomShape 14"/>
            <p:cNvSpPr/>
            <p:nvPr/>
          </p:nvSpPr>
          <p:spPr>
            <a:xfrm>
              <a:off x="8981640" y="2489400"/>
              <a:ext cx="914760" cy="450000"/>
            </a:xfrm>
            <a:custGeom>
              <a:avLst/>
              <a:gdLst>
                <a:gd name="textAreaLeft" fmla="*/ 0 w 914760"/>
                <a:gd name="textAreaRight" fmla="*/ 915120 w 914760"/>
                <a:gd name="textAreaTop" fmla="*/ 0 h 450000"/>
                <a:gd name="textAreaBottom" fmla="*/ 450360 h 450000"/>
              </a:gdLst>
              <a:ahLst/>
              <a:cxnLst/>
              <a:rect l="textAreaLeft" t="textAreaTop" r="textAreaRight" b="textAreaBottom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85" name="Group 10"/>
          <p:cNvGrpSpPr/>
          <p:nvPr/>
        </p:nvGrpSpPr>
        <p:grpSpPr>
          <a:xfrm>
            <a:off x="717120" y="5971680"/>
            <a:ext cx="4545000" cy="19800"/>
            <a:chOff x="717120" y="5971680"/>
            <a:chExt cx="4545000" cy="19800"/>
          </a:xfrm>
        </p:grpSpPr>
        <p:sp>
          <p:nvSpPr>
            <p:cNvPr id="286" name="Line 5"/>
            <p:cNvSpPr/>
            <p:nvPr/>
          </p:nvSpPr>
          <p:spPr>
            <a:xfrm flipV="1">
              <a:off x="717120" y="5971680"/>
              <a:ext cx="4545000" cy="19440"/>
            </a:xfrm>
            <a:prstGeom prst="line">
              <a:avLst/>
            </a:prstGeom>
            <a:ln>
              <a:solidFill>
                <a:srgbClr val="71A2C3">
                  <a:lumMod val="50000"/>
                </a:srgb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-25560" rIns="90000" bIns="-25560" anchor="t" anchorCtr="1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7" name="Line 6"/>
            <p:cNvSpPr/>
            <p:nvPr/>
          </p:nvSpPr>
          <p:spPr>
            <a:xfrm>
              <a:off x="730440" y="5991120"/>
              <a:ext cx="1645200" cy="360"/>
            </a:xfrm>
            <a:prstGeom prst="line">
              <a:avLst/>
            </a:prstGeom>
            <a:ln w="28440">
              <a:solidFill>
                <a:srgbClr val="71A2C3">
                  <a:lumMod val="50000"/>
                </a:srgb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-44640" rIns="90000" bIns="-44640" anchor="t" anchorCtr="1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288" name="Рисунок 12"/>
          <p:cNvPicPr/>
          <p:nvPr/>
        </p:nvPicPr>
        <p:blipFill>
          <a:blip r:embed="rId3"/>
          <a:stretch/>
        </p:blipFill>
        <p:spPr>
          <a:xfrm>
            <a:off x="179280" y="29520"/>
            <a:ext cx="3576240" cy="15318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680" y="3872760"/>
            <a:ext cx="1746959" cy="1746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17143</TotalTime>
  <Words>1130</Words>
  <Application>Microsoft Office PowerPoint</Application>
  <PresentationFormat>Лист A4 (210x297 мм)</PresentationFormat>
  <Paragraphs>240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2" baseType="lpstr">
      <vt:lpstr>Arial</vt:lpstr>
      <vt:lpstr>Calibri</vt:lpstr>
      <vt:lpstr>Calibri Light</vt:lpstr>
      <vt:lpstr>Chevin Pro Light</vt:lpstr>
      <vt:lpstr>DejaVu Sans</vt:lpstr>
      <vt:lpstr>Helvetica Neue</vt:lpstr>
      <vt:lpstr>Lato</vt:lpstr>
      <vt:lpstr>Lato Black</vt:lpstr>
      <vt:lpstr>Symbol</vt:lpstr>
      <vt:lpstr>Times New Roman</vt:lpstr>
      <vt:lpstr>Wingdings</vt:lpstr>
      <vt:lpstr>2_Тема Office</vt:lpstr>
      <vt:lpstr>2_Тема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Буассонад Георгий Владимирович</dc:creator>
  <dc:description/>
  <cp:lastModifiedBy>Owner</cp:lastModifiedBy>
  <cp:revision>612</cp:revision>
  <cp:lastPrinted>2017-09-07T15:28:26Z</cp:lastPrinted>
  <dcterms:created xsi:type="dcterms:W3CDTF">2016-03-23T11:46:06Z</dcterms:created>
  <dcterms:modified xsi:type="dcterms:W3CDTF">2023-11-26T19:29:43Z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  <property fmtid="{D5CDD505-2E9C-101B-9397-08002B2CF9AE}" pid="3" name="Notes">
    <vt:i4>10</vt:i4>
  </property>
  <property fmtid="{D5CDD505-2E9C-101B-9397-08002B2CF9AE}" pid="4" name="PresentationFormat">
    <vt:lpwstr>Лист A4 (210x297 мм)</vt:lpwstr>
  </property>
  <property fmtid="{D5CDD505-2E9C-101B-9397-08002B2CF9AE}" pid="5" name="Slides">
    <vt:i4>24</vt:i4>
  </property>
</Properties>
</file>