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5" r:id="rId3"/>
    <p:sldId id="285" r:id="rId4"/>
    <p:sldId id="286" r:id="rId5"/>
    <p:sldId id="287" r:id="rId6"/>
    <p:sldId id="288" r:id="rId7"/>
    <p:sldId id="289" r:id="rId8"/>
    <p:sldId id="290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эльдо" initials="э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3A"/>
    <a:srgbClr val="38806A"/>
    <a:srgbClr val="2F815B"/>
    <a:srgbClr val="307965"/>
    <a:srgbClr val="00B2A1"/>
    <a:srgbClr val="1962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D80B01-578B-486F-B7E7-B55CB5B87142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81F5B-9346-47B0-8336-D307E6163B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5397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304C3-BEE4-4FBB-99B8-45D0C715C44D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22D0E1-F155-477F-8F27-A802FABBD8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6861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2250-CC5E-4D48-AD05-5E183650F657}" type="datetime1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71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F6BC0-F8DC-433C-8BB7-E40A607BE173}" type="datetime1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12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FB6E6-963A-42BD-8599-6D828A04BB9D}" type="datetime1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087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E109D-20E3-4C95-9220-B6B55A59EB36}" type="datetime1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98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5CB0D-FDEF-42EC-A0D5-D4F51991FD26}" type="datetime1">
              <a:rPr lang="ru-RU" smtClean="0"/>
              <a:pPr/>
              <a:t>02.11.2023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926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0215-8618-49D3-BDC0-9A912D0C5FAA}" type="datetime1">
              <a:rPr lang="ru-RU" smtClean="0"/>
              <a:pPr/>
              <a:t>02.11.2023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705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3FDF-B45C-4B8C-B82D-83DFA218AA29}" type="datetime1">
              <a:rPr lang="ru-RU" smtClean="0"/>
              <a:pPr/>
              <a:t>02.11.2023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369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71950-B545-4815-9926-CBBAD8162DC9}" type="datetime1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103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2A61-1627-4BF9-8EC6-04088FBA98E2}" type="datetime1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22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04F1-341D-4498-ABB0-24DDE34E0F53}" type="datetime1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657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C3EA4-AE7C-43DE-A8EE-9778CFC75958}" type="datetime1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802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760C2-AC75-4CC2-A245-9F427D461BF3}" type="datetime1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D7A03-CEC1-4BDE-84B3-76CD0B7D3B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375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-5081" y="826280"/>
            <a:ext cx="915416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ФЕДЕРАЛЬНОЕ АГЕНТСТВО ЖЕЛЕЗНОДОРОЖНОГО ТРАНСПОРТА</a:t>
            </a:r>
          </a:p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Федеральное государственное бюджетное образовательное учреждение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высшего образования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«Иркутский государственный университет путей сообщения» </a:t>
            </a:r>
          </a:p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Красноярский институт железнодорожного транспорта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- филиал Федерального государственного бюджетного образовательного учреждения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высшего образования «Иркутский государственный университет путей сообщения» </a:t>
            </a:r>
          </a:p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Факультет «Очное обучение»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Кафедра «Эксплуатация железных дорог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931" y="79561"/>
            <a:ext cx="2386058" cy="464542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 rot="10800000">
            <a:off x="5053263" y="5044814"/>
            <a:ext cx="4100362" cy="1832436"/>
            <a:chOff x="0" y="-15625"/>
            <a:chExt cx="6547888" cy="2926226"/>
          </a:xfrm>
        </p:grpSpPr>
        <p:sp>
          <p:nvSpPr>
            <p:cNvPr id="12" name="Полилиния 11"/>
            <p:cNvSpPr/>
            <p:nvPr/>
          </p:nvSpPr>
          <p:spPr>
            <a:xfrm>
              <a:off x="0" y="-8079"/>
              <a:ext cx="1239765" cy="2918680"/>
            </a:xfrm>
            <a:custGeom>
              <a:avLst/>
              <a:gdLst>
                <a:gd name="connsiteX0" fmla="*/ 0 w 1799924"/>
                <a:gd name="connsiteY0" fmla="*/ 77002 h 4244741"/>
                <a:gd name="connsiteX1" fmla="*/ 0 w 1799924"/>
                <a:gd name="connsiteY1" fmla="*/ 0 h 4244741"/>
                <a:gd name="connsiteX2" fmla="*/ 0 w 1799924"/>
                <a:gd name="connsiteY2" fmla="*/ 4244741 h 4244741"/>
                <a:gd name="connsiteX3" fmla="*/ 1799924 w 1799924"/>
                <a:gd name="connsiteY3" fmla="*/ 105878 h 4244741"/>
                <a:gd name="connsiteX4" fmla="*/ 0 w 1799924"/>
                <a:gd name="connsiteY4" fmla="*/ 77002 h 4244741"/>
                <a:gd name="connsiteX0" fmla="*/ 586376 w 1840363"/>
                <a:gd name="connsiteY0" fmla="*/ 469225 h 4510979"/>
                <a:gd name="connsiteX1" fmla="*/ 40439 w 1840363"/>
                <a:gd name="connsiteY1" fmla="*/ 266238 h 4510979"/>
                <a:gd name="connsiteX2" fmla="*/ 40439 w 1840363"/>
                <a:gd name="connsiteY2" fmla="*/ 4510979 h 4510979"/>
                <a:gd name="connsiteX3" fmla="*/ 1840363 w 1840363"/>
                <a:gd name="connsiteY3" fmla="*/ 372116 h 4510979"/>
                <a:gd name="connsiteX4" fmla="*/ 586376 w 1840363"/>
                <a:gd name="connsiteY4" fmla="*/ 469225 h 4510979"/>
                <a:gd name="connsiteX0" fmla="*/ 1840363 w 1840363"/>
                <a:gd name="connsiteY0" fmla="*/ 105878 h 4244741"/>
                <a:gd name="connsiteX1" fmla="*/ 40439 w 1840363"/>
                <a:gd name="connsiteY1" fmla="*/ 0 h 4244741"/>
                <a:gd name="connsiteX2" fmla="*/ 40439 w 1840363"/>
                <a:gd name="connsiteY2" fmla="*/ 4244741 h 4244741"/>
                <a:gd name="connsiteX3" fmla="*/ 1840363 w 1840363"/>
                <a:gd name="connsiteY3" fmla="*/ 105878 h 4244741"/>
                <a:gd name="connsiteX0" fmla="*/ 1813097 w 1813097"/>
                <a:gd name="connsiteY0" fmla="*/ -1 h 4138862"/>
                <a:gd name="connsiteX1" fmla="*/ 55169 w 1813097"/>
                <a:gd name="connsiteY1" fmla="*/ 20106 h 4138862"/>
                <a:gd name="connsiteX2" fmla="*/ 13173 w 1813097"/>
                <a:gd name="connsiteY2" fmla="*/ 4138862 h 4138862"/>
                <a:gd name="connsiteX3" fmla="*/ 1813097 w 1813097"/>
                <a:gd name="connsiteY3" fmla="*/ -1 h 4138862"/>
                <a:gd name="connsiteX0" fmla="*/ 1799924 w 1799924"/>
                <a:gd name="connsiteY0" fmla="*/ 244112 h 4382975"/>
                <a:gd name="connsiteX1" fmla="*/ 41996 w 1799924"/>
                <a:gd name="connsiteY1" fmla="*/ 264219 h 4382975"/>
                <a:gd name="connsiteX2" fmla="*/ 0 w 1799924"/>
                <a:gd name="connsiteY2" fmla="*/ 4382975 h 4382975"/>
                <a:gd name="connsiteX3" fmla="*/ 1799924 w 1799924"/>
                <a:gd name="connsiteY3" fmla="*/ 244112 h 4382975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829156"/>
                <a:gd name="connsiteY0" fmla="*/ 484731 h 4623594"/>
                <a:gd name="connsiteX1" fmla="*/ 41996 w 1829156"/>
                <a:gd name="connsiteY1" fmla="*/ 504838 h 4623594"/>
                <a:gd name="connsiteX2" fmla="*/ 0 w 1829156"/>
                <a:gd name="connsiteY2" fmla="*/ 4623594 h 4623594"/>
                <a:gd name="connsiteX3" fmla="*/ 1799924 w 1829156"/>
                <a:gd name="connsiteY3" fmla="*/ 484731 h 4623594"/>
                <a:gd name="connsiteX0" fmla="*/ 1799924 w 1799924"/>
                <a:gd name="connsiteY0" fmla="*/ 289489 h 4428352"/>
                <a:gd name="connsiteX1" fmla="*/ 41996 w 1799924"/>
                <a:gd name="connsiteY1" fmla="*/ 309596 h 4428352"/>
                <a:gd name="connsiteX2" fmla="*/ 0 w 1799924"/>
                <a:gd name="connsiteY2" fmla="*/ 4428352 h 4428352"/>
                <a:gd name="connsiteX3" fmla="*/ 1799924 w 1799924"/>
                <a:gd name="connsiteY3" fmla="*/ 289489 h 4428352"/>
                <a:gd name="connsiteX0" fmla="*/ 1799924 w 1799924"/>
                <a:gd name="connsiteY0" fmla="*/ 1 h 4138864"/>
                <a:gd name="connsiteX1" fmla="*/ 41996 w 1799924"/>
                <a:gd name="connsiteY1" fmla="*/ 20108 h 4138864"/>
                <a:gd name="connsiteX2" fmla="*/ 0 w 1799924"/>
                <a:gd name="connsiteY2" fmla="*/ 4138864 h 4138864"/>
                <a:gd name="connsiteX3" fmla="*/ 1799924 w 1799924"/>
                <a:gd name="connsiteY3" fmla="*/ 1 h 4138864"/>
                <a:gd name="connsiteX0" fmla="*/ 1828845 w 1828845"/>
                <a:gd name="connsiteY0" fmla="*/ 0 h 4138863"/>
                <a:gd name="connsiteX1" fmla="*/ 925 w 1828845"/>
                <a:gd name="connsiteY1" fmla="*/ 20107 h 4138863"/>
                <a:gd name="connsiteX2" fmla="*/ 28921 w 1828845"/>
                <a:gd name="connsiteY2" fmla="*/ 4138863 h 4138863"/>
                <a:gd name="connsiteX3" fmla="*/ 1828845 w 1828845"/>
                <a:gd name="connsiteY3" fmla="*/ 0 h 4138863"/>
                <a:gd name="connsiteX0" fmla="*/ 1803035 w 1803035"/>
                <a:gd name="connsiteY0" fmla="*/ 0 h 4138863"/>
                <a:gd name="connsiteX1" fmla="*/ 3112 w 1803035"/>
                <a:gd name="connsiteY1" fmla="*/ 20108 h 4138863"/>
                <a:gd name="connsiteX2" fmla="*/ 3111 w 1803035"/>
                <a:gd name="connsiteY2" fmla="*/ 4138863 h 4138863"/>
                <a:gd name="connsiteX3" fmla="*/ 1803035 w 1803035"/>
                <a:gd name="connsiteY3" fmla="*/ 0 h 4138863"/>
                <a:gd name="connsiteX0" fmla="*/ 1803035 w 1803035"/>
                <a:gd name="connsiteY0" fmla="*/ 105877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105877 h 4244740"/>
                <a:gd name="connsiteX0" fmla="*/ 1803035 w 1803035"/>
                <a:gd name="connsiteY0" fmla="*/ 7888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7888 h 424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3035" h="4244740">
                  <a:moveTo>
                    <a:pt x="1803035" y="7888"/>
                  </a:moveTo>
                  <a:lnTo>
                    <a:pt x="3112" y="0"/>
                  </a:lnTo>
                  <a:cubicBezTo>
                    <a:pt x="-3888" y="687625"/>
                    <a:pt x="3111" y="2829826"/>
                    <a:pt x="3111" y="4244740"/>
                  </a:cubicBezTo>
                  <a:lnTo>
                    <a:pt x="1803035" y="7888"/>
                  </a:lnTo>
                  <a:close/>
                </a:path>
              </a:pathLst>
            </a:custGeom>
            <a:solidFill>
              <a:srgbClr val="2F815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0" y="-15625"/>
              <a:ext cx="6547888" cy="1210140"/>
            </a:xfrm>
            <a:custGeom>
              <a:avLst/>
              <a:gdLst>
                <a:gd name="connsiteX0" fmla="*/ 0 w 6718434"/>
                <a:gd name="connsiteY0" fmla="*/ 0 h 1241659"/>
                <a:gd name="connsiteX1" fmla="*/ 0 w 6718434"/>
                <a:gd name="connsiteY1" fmla="*/ 1241659 h 1241659"/>
                <a:gd name="connsiteX2" fmla="*/ 6718434 w 6718434"/>
                <a:gd name="connsiteY2" fmla="*/ 9625 h 1241659"/>
                <a:gd name="connsiteX3" fmla="*/ 0 w 6718434"/>
                <a:gd name="connsiteY3" fmla="*/ 0 h 124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8434" h="1241659">
                  <a:moveTo>
                    <a:pt x="0" y="0"/>
                  </a:moveTo>
                  <a:lnTo>
                    <a:pt x="0" y="1241659"/>
                  </a:lnTo>
                  <a:lnTo>
                    <a:pt x="6718434" y="9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796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-9625" y="-9625"/>
            <a:ext cx="6612556" cy="2955126"/>
            <a:chOff x="0" y="-15625"/>
            <a:chExt cx="6547888" cy="2926226"/>
          </a:xfrm>
        </p:grpSpPr>
        <p:sp>
          <p:nvSpPr>
            <p:cNvPr id="15" name="Полилиния 14"/>
            <p:cNvSpPr/>
            <p:nvPr/>
          </p:nvSpPr>
          <p:spPr>
            <a:xfrm>
              <a:off x="0" y="-8079"/>
              <a:ext cx="1239765" cy="2918680"/>
            </a:xfrm>
            <a:custGeom>
              <a:avLst/>
              <a:gdLst>
                <a:gd name="connsiteX0" fmla="*/ 0 w 1799924"/>
                <a:gd name="connsiteY0" fmla="*/ 77002 h 4244741"/>
                <a:gd name="connsiteX1" fmla="*/ 0 w 1799924"/>
                <a:gd name="connsiteY1" fmla="*/ 0 h 4244741"/>
                <a:gd name="connsiteX2" fmla="*/ 0 w 1799924"/>
                <a:gd name="connsiteY2" fmla="*/ 4244741 h 4244741"/>
                <a:gd name="connsiteX3" fmla="*/ 1799924 w 1799924"/>
                <a:gd name="connsiteY3" fmla="*/ 105878 h 4244741"/>
                <a:gd name="connsiteX4" fmla="*/ 0 w 1799924"/>
                <a:gd name="connsiteY4" fmla="*/ 77002 h 4244741"/>
                <a:gd name="connsiteX0" fmla="*/ 586376 w 1840363"/>
                <a:gd name="connsiteY0" fmla="*/ 469225 h 4510979"/>
                <a:gd name="connsiteX1" fmla="*/ 40439 w 1840363"/>
                <a:gd name="connsiteY1" fmla="*/ 266238 h 4510979"/>
                <a:gd name="connsiteX2" fmla="*/ 40439 w 1840363"/>
                <a:gd name="connsiteY2" fmla="*/ 4510979 h 4510979"/>
                <a:gd name="connsiteX3" fmla="*/ 1840363 w 1840363"/>
                <a:gd name="connsiteY3" fmla="*/ 372116 h 4510979"/>
                <a:gd name="connsiteX4" fmla="*/ 586376 w 1840363"/>
                <a:gd name="connsiteY4" fmla="*/ 469225 h 4510979"/>
                <a:gd name="connsiteX0" fmla="*/ 1840363 w 1840363"/>
                <a:gd name="connsiteY0" fmla="*/ 105878 h 4244741"/>
                <a:gd name="connsiteX1" fmla="*/ 40439 w 1840363"/>
                <a:gd name="connsiteY1" fmla="*/ 0 h 4244741"/>
                <a:gd name="connsiteX2" fmla="*/ 40439 w 1840363"/>
                <a:gd name="connsiteY2" fmla="*/ 4244741 h 4244741"/>
                <a:gd name="connsiteX3" fmla="*/ 1840363 w 1840363"/>
                <a:gd name="connsiteY3" fmla="*/ 105878 h 4244741"/>
                <a:gd name="connsiteX0" fmla="*/ 1813097 w 1813097"/>
                <a:gd name="connsiteY0" fmla="*/ -1 h 4138862"/>
                <a:gd name="connsiteX1" fmla="*/ 55169 w 1813097"/>
                <a:gd name="connsiteY1" fmla="*/ 20106 h 4138862"/>
                <a:gd name="connsiteX2" fmla="*/ 13173 w 1813097"/>
                <a:gd name="connsiteY2" fmla="*/ 4138862 h 4138862"/>
                <a:gd name="connsiteX3" fmla="*/ 1813097 w 1813097"/>
                <a:gd name="connsiteY3" fmla="*/ -1 h 4138862"/>
                <a:gd name="connsiteX0" fmla="*/ 1799924 w 1799924"/>
                <a:gd name="connsiteY0" fmla="*/ 244112 h 4382975"/>
                <a:gd name="connsiteX1" fmla="*/ 41996 w 1799924"/>
                <a:gd name="connsiteY1" fmla="*/ 264219 h 4382975"/>
                <a:gd name="connsiteX2" fmla="*/ 0 w 1799924"/>
                <a:gd name="connsiteY2" fmla="*/ 4382975 h 4382975"/>
                <a:gd name="connsiteX3" fmla="*/ 1799924 w 1799924"/>
                <a:gd name="connsiteY3" fmla="*/ 244112 h 4382975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829156"/>
                <a:gd name="connsiteY0" fmla="*/ 484731 h 4623594"/>
                <a:gd name="connsiteX1" fmla="*/ 41996 w 1829156"/>
                <a:gd name="connsiteY1" fmla="*/ 504838 h 4623594"/>
                <a:gd name="connsiteX2" fmla="*/ 0 w 1829156"/>
                <a:gd name="connsiteY2" fmla="*/ 4623594 h 4623594"/>
                <a:gd name="connsiteX3" fmla="*/ 1799924 w 1829156"/>
                <a:gd name="connsiteY3" fmla="*/ 484731 h 4623594"/>
                <a:gd name="connsiteX0" fmla="*/ 1799924 w 1799924"/>
                <a:gd name="connsiteY0" fmla="*/ 289489 h 4428352"/>
                <a:gd name="connsiteX1" fmla="*/ 41996 w 1799924"/>
                <a:gd name="connsiteY1" fmla="*/ 309596 h 4428352"/>
                <a:gd name="connsiteX2" fmla="*/ 0 w 1799924"/>
                <a:gd name="connsiteY2" fmla="*/ 4428352 h 4428352"/>
                <a:gd name="connsiteX3" fmla="*/ 1799924 w 1799924"/>
                <a:gd name="connsiteY3" fmla="*/ 289489 h 4428352"/>
                <a:gd name="connsiteX0" fmla="*/ 1799924 w 1799924"/>
                <a:gd name="connsiteY0" fmla="*/ 1 h 4138864"/>
                <a:gd name="connsiteX1" fmla="*/ 41996 w 1799924"/>
                <a:gd name="connsiteY1" fmla="*/ 20108 h 4138864"/>
                <a:gd name="connsiteX2" fmla="*/ 0 w 1799924"/>
                <a:gd name="connsiteY2" fmla="*/ 4138864 h 4138864"/>
                <a:gd name="connsiteX3" fmla="*/ 1799924 w 1799924"/>
                <a:gd name="connsiteY3" fmla="*/ 1 h 4138864"/>
                <a:gd name="connsiteX0" fmla="*/ 1828845 w 1828845"/>
                <a:gd name="connsiteY0" fmla="*/ 0 h 4138863"/>
                <a:gd name="connsiteX1" fmla="*/ 925 w 1828845"/>
                <a:gd name="connsiteY1" fmla="*/ 20107 h 4138863"/>
                <a:gd name="connsiteX2" fmla="*/ 28921 w 1828845"/>
                <a:gd name="connsiteY2" fmla="*/ 4138863 h 4138863"/>
                <a:gd name="connsiteX3" fmla="*/ 1828845 w 1828845"/>
                <a:gd name="connsiteY3" fmla="*/ 0 h 4138863"/>
                <a:gd name="connsiteX0" fmla="*/ 1803035 w 1803035"/>
                <a:gd name="connsiteY0" fmla="*/ 0 h 4138863"/>
                <a:gd name="connsiteX1" fmla="*/ 3112 w 1803035"/>
                <a:gd name="connsiteY1" fmla="*/ 20108 h 4138863"/>
                <a:gd name="connsiteX2" fmla="*/ 3111 w 1803035"/>
                <a:gd name="connsiteY2" fmla="*/ 4138863 h 4138863"/>
                <a:gd name="connsiteX3" fmla="*/ 1803035 w 1803035"/>
                <a:gd name="connsiteY3" fmla="*/ 0 h 4138863"/>
                <a:gd name="connsiteX0" fmla="*/ 1803035 w 1803035"/>
                <a:gd name="connsiteY0" fmla="*/ 105877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105877 h 4244740"/>
                <a:gd name="connsiteX0" fmla="*/ 1803035 w 1803035"/>
                <a:gd name="connsiteY0" fmla="*/ 7888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7888 h 424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3035" h="4244740">
                  <a:moveTo>
                    <a:pt x="1803035" y="7888"/>
                  </a:moveTo>
                  <a:lnTo>
                    <a:pt x="3112" y="0"/>
                  </a:lnTo>
                  <a:cubicBezTo>
                    <a:pt x="-3888" y="687625"/>
                    <a:pt x="3111" y="2829826"/>
                    <a:pt x="3111" y="4244740"/>
                  </a:cubicBezTo>
                  <a:lnTo>
                    <a:pt x="1803035" y="7888"/>
                  </a:lnTo>
                  <a:close/>
                </a:path>
              </a:pathLst>
            </a:custGeom>
            <a:solidFill>
              <a:srgbClr val="2F815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0" y="-15625"/>
              <a:ext cx="6547888" cy="1210140"/>
            </a:xfrm>
            <a:custGeom>
              <a:avLst/>
              <a:gdLst>
                <a:gd name="connsiteX0" fmla="*/ 0 w 6718434"/>
                <a:gd name="connsiteY0" fmla="*/ 0 h 1241659"/>
                <a:gd name="connsiteX1" fmla="*/ 0 w 6718434"/>
                <a:gd name="connsiteY1" fmla="*/ 1241659 h 1241659"/>
                <a:gd name="connsiteX2" fmla="*/ 6718434 w 6718434"/>
                <a:gd name="connsiteY2" fmla="*/ 9625 h 1241659"/>
                <a:gd name="connsiteX3" fmla="*/ 0 w 6718434"/>
                <a:gd name="connsiteY3" fmla="*/ 0 h 124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8434" h="1241659">
                  <a:moveTo>
                    <a:pt x="0" y="0"/>
                  </a:moveTo>
                  <a:lnTo>
                    <a:pt x="0" y="1241659"/>
                  </a:lnTo>
                  <a:lnTo>
                    <a:pt x="6718434" y="9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796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1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1803" y="4980777"/>
            <a:ext cx="3889893" cy="122901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spcBef>
                <a:spcPts val="0"/>
              </a:spcBef>
            </a:pP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Выполнил: 	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err="1" smtClean="0">
                <a:latin typeface="Times New Roman" panose="02020603050405020304" pitchFamily="18" charset="0"/>
              </a:rPr>
              <a:t>Шитикова</a:t>
            </a:r>
            <a:r>
              <a:rPr lang="ru-RU" sz="1800" dirty="0" smtClean="0">
                <a:latin typeface="Times New Roman" panose="02020603050405020304" pitchFamily="18" charset="0"/>
              </a:rPr>
              <a:t> Карина </a:t>
            </a:r>
            <a:r>
              <a:rPr lang="ru-RU" sz="1800" dirty="0" err="1" smtClean="0">
                <a:latin typeface="Times New Roman" panose="02020603050405020304" pitchFamily="18" charset="0"/>
              </a:rPr>
              <a:t>Анатолевна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	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Студент гр. </a:t>
            </a:r>
            <a:r>
              <a:rPr lang="ru-RU" sz="1800" dirty="0" smtClean="0">
                <a:latin typeface="Times New Roman" panose="02020603050405020304" pitchFamily="18" charset="0"/>
              </a:rPr>
              <a:t>ТТП.1-21-1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0" y="3352227"/>
            <a:ext cx="9149081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ru-RU" dirty="0">
                <a:latin typeface="Times New Roman"/>
                <a:cs typeface="Times New Roman"/>
              </a:rPr>
              <a:t>Разработка </a:t>
            </a:r>
            <a:r>
              <a:rPr lang="ru-RU" dirty="0" err="1">
                <a:latin typeface="Times New Roman"/>
                <a:cs typeface="Times New Roman"/>
              </a:rPr>
              <a:t>on-line</a:t>
            </a:r>
            <a:r>
              <a:rPr lang="ru-RU" dirty="0">
                <a:latin typeface="Times New Roman"/>
                <a:cs typeface="Times New Roman"/>
              </a:rPr>
              <a:t> системы контроля за положением тормозных башмаков</a:t>
            </a:r>
          </a:p>
        </p:txBody>
      </p:sp>
      <p:sp>
        <p:nvSpPr>
          <p:cNvPr id="21" name="Подзаголовок 2"/>
          <p:cNvSpPr txBox="1">
            <a:spLocks/>
          </p:cNvSpPr>
          <p:nvPr/>
        </p:nvSpPr>
        <p:spPr>
          <a:xfrm>
            <a:off x="498893" y="6431876"/>
            <a:ext cx="8447173" cy="3651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Красноярск 2023</a:t>
            </a:r>
          </a:p>
          <a:p>
            <a:pPr marL="0" marR="0" lvl="0" indent="54102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Подзаголовок 2"/>
          <p:cNvSpPr txBox="1">
            <a:spLocks/>
          </p:cNvSpPr>
          <p:nvPr/>
        </p:nvSpPr>
        <p:spPr>
          <a:xfrm>
            <a:off x="5055032" y="5045849"/>
            <a:ext cx="3889893" cy="13840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endParaRPr lang="ru-RU" sz="1800" dirty="0" smtClean="0">
              <a:latin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dirty="0" smtClean="0">
                <a:latin typeface="Times New Roman" panose="02020603050405020304" pitchFamily="18" charset="0"/>
              </a:rPr>
              <a:t>Наставник:	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err="1" smtClean="0">
                <a:latin typeface="Times New Roman" panose="02020603050405020304" pitchFamily="18" charset="0"/>
              </a:rPr>
              <a:t>Фуфачева</a:t>
            </a:r>
            <a:r>
              <a:rPr lang="ru-RU" sz="1800" dirty="0" smtClean="0">
                <a:latin typeface="Times New Roman" panose="02020603050405020304" pitchFamily="18" charset="0"/>
              </a:rPr>
              <a:t> Марина Валерьевна	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err="1" smtClean="0">
                <a:latin typeface="Times New Roman" panose="02020603050405020304" pitchFamily="18" charset="0"/>
              </a:rPr>
              <a:t>Канд.техн.наук</a:t>
            </a:r>
            <a:r>
              <a:rPr lang="ru-RU" sz="1800" dirty="0" smtClean="0">
                <a:latin typeface="Times New Roman" panose="02020603050405020304" pitchFamily="18" charset="0"/>
              </a:rPr>
              <a:t>, доцент кафедры ЭЖД</a:t>
            </a:r>
          </a:p>
        </p:txBody>
      </p:sp>
    </p:spTree>
    <p:extLst>
      <p:ext uri="{BB962C8B-B14F-4D97-AF65-F5344CB8AC3E}">
        <p14:creationId xmlns:p14="http://schemas.microsoft.com/office/powerpoint/2010/main" val="361203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 rot="10800000">
            <a:off x="5053263" y="5044814"/>
            <a:ext cx="4100362" cy="1832436"/>
            <a:chOff x="0" y="-15625"/>
            <a:chExt cx="6547888" cy="2926226"/>
          </a:xfrm>
        </p:grpSpPr>
        <p:sp>
          <p:nvSpPr>
            <p:cNvPr id="12" name="Полилиния 11"/>
            <p:cNvSpPr/>
            <p:nvPr/>
          </p:nvSpPr>
          <p:spPr>
            <a:xfrm>
              <a:off x="0" y="-8079"/>
              <a:ext cx="1239765" cy="2918680"/>
            </a:xfrm>
            <a:custGeom>
              <a:avLst/>
              <a:gdLst>
                <a:gd name="connsiteX0" fmla="*/ 0 w 1799924"/>
                <a:gd name="connsiteY0" fmla="*/ 77002 h 4244741"/>
                <a:gd name="connsiteX1" fmla="*/ 0 w 1799924"/>
                <a:gd name="connsiteY1" fmla="*/ 0 h 4244741"/>
                <a:gd name="connsiteX2" fmla="*/ 0 w 1799924"/>
                <a:gd name="connsiteY2" fmla="*/ 4244741 h 4244741"/>
                <a:gd name="connsiteX3" fmla="*/ 1799924 w 1799924"/>
                <a:gd name="connsiteY3" fmla="*/ 105878 h 4244741"/>
                <a:gd name="connsiteX4" fmla="*/ 0 w 1799924"/>
                <a:gd name="connsiteY4" fmla="*/ 77002 h 4244741"/>
                <a:gd name="connsiteX0" fmla="*/ 586376 w 1840363"/>
                <a:gd name="connsiteY0" fmla="*/ 469225 h 4510979"/>
                <a:gd name="connsiteX1" fmla="*/ 40439 w 1840363"/>
                <a:gd name="connsiteY1" fmla="*/ 266238 h 4510979"/>
                <a:gd name="connsiteX2" fmla="*/ 40439 w 1840363"/>
                <a:gd name="connsiteY2" fmla="*/ 4510979 h 4510979"/>
                <a:gd name="connsiteX3" fmla="*/ 1840363 w 1840363"/>
                <a:gd name="connsiteY3" fmla="*/ 372116 h 4510979"/>
                <a:gd name="connsiteX4" fmla="*/ 586376 w 1840363"/>
                <a:gd name="connsiteY4" fmla="*/ 469225 h 4510979"/>
                <a:gd name="connsiteX0" fmla="*/ 1840363 w 1840363"/>
                <a:gd name="connsiteY0" fmla="*/ 105878 h 4244741"/>
                <a:gd name="connsiteX1" fmla="*/ 40439 w 1840363"/>
                <a:gd name="connsiteY1" fmla="*/ 0 h 4244741"/>
                <a:gd name="connsiteX2" fmla="*/ 40439 w 1840363"/>
                <a:gd name="connsiteY2" fmla="*/ 4244741 h 4244741"/>
                <a:gd name="connsiteX3" fmla="*/ 1840363 w 1840363"/>
                <a:gd name="connsiteY3" fmla="*/ 105878 h 4244741"/>
                <a:gd name="connsiteX0" fmla="*/ 1813097 w 1813097"/>
                <a:gd name="connsiteY0" fmla="*/ -1 h 4138862"/>
                <a:gd name="connsiteX1" fmla="*/ 55169 w 1813097"/>
                <a:gd name="connsiteY1" fmla="*/ 20106 h 4138862"/>
                <a:gd name="connsiteX2" fmla="*/ 13173 w 1813097"/>
                <a:gd name="connsiteY2" fmla="*/ 4138862 h 4138862"/>
                <a:gd name="connsiteX3" fmla="*/ 1813097 w 1813097"/>
                <a:gd name="connsiteY3" fmla="*/ -1 h 4138862"/>
                <a:gd name="connsiteX0" fmla="*/ 1799924 w 1799924"/>
                <a:gd name="connsiteY0" fmla="*/ 244112 h 4382975"/>
                <a:gd name="connsiteX1" fmla="*/ 41996 w 1799924"/>
                <a:gd name="connsiteY1" fmla="*/ 264219 h 4382975"/>
                <a:gd name="connsiteX2" fmla="*/ 0 w 1799924"/>
                <a:gd name="connsiteY2" fmla="*/ 4382975 h 4382975"/>
                <a:gd name="connsiteX3" fmla="*/ 1799924 w 1799924"/>
                <a:gd name="connsiteY3" fmla="*/ 244112 h 4382975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829156"/>
                <a:gd name="connsiteY0" fmla="*/ 484731 h 4623594"/>
                <a:gd name="connsiteX1" fmla="*/ 41996 w 1829156"/>
                <a:gd name="connsiteY1" fmla="*/ 504838 h 4623594"/>
                <a:gd name="connsiteX2" fmla="*/ 0 w 1829156"/>
                <a:gd name="connsiteY2" fmla="*/ 4623594 h 4623594"/>
                <a:gd name="connsiteX3" fmla="*/ 1799924 w 1829156"/>
                <a:gd name="connsiteY3" fmla="*/ 484731 h 4623594"/>
                <a:gd name="connsiteX0" fmla="*/ 1799924 w 1799924"/>
                <a:gd name="connsiteY0" fmla="*/ 289489 h 4428352"/>
                <a:gd name="connsiteX1" fmla="*/ 41996 w 1799924"/>
                <a:gd name="connsiteY1" fmla="*/ 309596 h 4428352"/>
                <a:gd name="connsiteX2" fmla="*/ 0 w 1799924"/>
                <a:gd name="connsiteY2" fmla="*/ 4428352 h 4428352"/>
                <a:gd name="connsiteX3" fmla="*/ 1799924 w 1799924"/>
                <a:gd name="connsiteY3" fmla="*/ 289489 h 4428352"/>
                <a:gd name="connsiteX0" fmla="*/ 1799924 w 1799924"/>
                <a:gd name="connsiteY0" fmla="*/ 1 h 4138864"/>
                <a:gd name="connsiteX1" fmla="*/ 41996 w 1799924"/>
                <a:gd name="connsiteY1" fmla="*/ 20108 h 4138864"/>
                <a:gd name="connsiteX2" fmla="*/ 0 w 1799924"/>
                <a:gd name="connsiteY2" fmla="*/ 4138864 h 4138864"/>
                <a:gd name="connsiteX3" fmla="*/ 1799924 w 1799924"/>
                <a:gd name="connsiteY3" fmla="*/ 1 h 4138864"/>
                <a:gd name="connsiteX0" fmla="*/ 1828845 w 1828845"/>
                <a:gd name="connsiteY0" fmla="*/ 0 h 4138863"/>
                <a:gd name="connsiteX1" fmla="*/ 925 w 1828845"/>
                <a:gd name="connsiteY1" fmla="*/ 20107 h 4138863"/>
                <a:gd name="connsiteX2" fmla="*/ 28921 w 1828845"/>
                <a:gd name="connsiteY2" fmla="*/ 4138863 h 4138863"/>
                <a:gd name="connsiteX3" fmla="*/ 1828845 w 1828845"/>
                <a:gd name="connsiteY3" fmla="*/ 0 h 4138863"/>
                <a:gd name="connsiteX0" fmla="*/ 1803035 w 1803035"/>
                <a:gd name="connsiteY0" fmla="*/ 0 h 4138863"/>
                <a:gd name="connsiteX1" fmla="*/ 3112 w 1803035"/>
                <a:gd name="connsiteY1" fmla="*/ 20108 h 4138863"/>
                <a:gd name="connsiteX2" fmla="*/ 3111 w 1803035"/>
                <a:gd name="connsiteY2" fmla="*/ 4138863 h 4138863"/>
                <a:gd name="connsiteX3" fmla="*/ 1803035 w 1803035"/>
                <a:gd name="connsiteY3" fmla="*/ 0 h 4138863"/>
                <a:gd name="connsiteX0" fmla="*/ 1803035 w 1803035"/>
                <a:gd name="connsiteY0" fmla="*/ 105877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105877 h 4244740"/>
                <a:gd name="connsiteX0" fmla="*/ 1803035 w 1803035"/>
                <a:gd name="connsiteY0" fmla="*/ 7888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7888 h 424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3035" h="4244740">
                  <a:moveTo>
                    <a:pt x="1803035" y="7888"/>
                  </a:moveTo>
                  <a:lnTo>
                    <a:pt x="3112" y="0"/>
                  </a:lnTo>
                  <a:cubicBezTo>
                    <a:pt x="-3888" y="687625"/>
                    <a:pt x="3111" y="2829826"/>
                    <a:pt x="3111" y="4244740"/>
                  </a:cubicBezTo>
                  <a:lnTo>
                    <a:pt x="1803035" y="7888"/>
                  </a:lnTo>
                  <a:close/>
                </a:path>
              </a:pathLst>
            </a:custGeom>
            <a:solidFill>
              <a:srgbClr val="2F815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0" y="-15625"/>
              <a:ext cx="6547888" cy="1210140"/>
            </a:xfrm>
            <a:custGeom>
              <a:avLst/>
              <a:gdLst>
                <a:gd name="connsiteX0" fmla="*/ 0 w 6718434"/>
                <a:gd name="connsiteY0" fmla="*/ 0 h 1241659"/>
                <a:gd name="connsiteX1" fmla="*/ 0 w 6718434"/>
                <a:gd name="connsiteY1" fmla="*/ 1241659 h 1241659"/>
                <a:gd name="connsiteX2" fmla="*/ 6718434 w 6718434"/>
                <a:gd name="connsiteY2" fmla="*/ 9625 h 1241659"/>
                <a:gd name="connsiteX3" fmla="*/ 0 w 6718434"/>
                <a:gd name="connsiteY3" fmla="*/ 0 h 124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8434" h="1241659">
                  <a:moveTo>
                    <a:pt x="0" y="0"/>
                  </a:moveTo>
                  <a:lnTo>
                    <a:pt x="0" y="1241659"/>
                  </a:lnTo>
                  <a:lnTo>
                    <a:pt x="6718434" y="9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796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739322"/>
            <a:ext cx="9144000" cy="78825"/>
          </a:xfrm>
          <a:prstGeom prst="rect">
            <a:avLst/>
          </a:prstGeom>
          <a:solidFill>
            <a:srgbClr val="388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199" y="203657"/>
            <a:ext cx="1437541" cy="2798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101531"/>
            <a:ext cx="8095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on-line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системы контроля за положением тормозных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башмаков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129" y="1987461"/>
            <a:ext cx="892824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закреплении подвижного состава тормозными башмаками может сработать человеческий фактор, а именно неправильное закрепление на путях необщего и общего пользования, или работник может оставить в местах снятия, что приводит к потери тормозных башмаков, а это в свою очередь повышает риск нарушения безопасности движения и появление доступа к тормозным башмакам посторонних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лиц.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Проблема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проекта направлена на решение главных задач государства по обеспечению безопасных перевозок железнодорожного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транспорта.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Помимо этого, актуальность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темы обусловлена высокой трудоемкостью проверки тормозных башмаков и контроля качества закрепления ответственным работником (несколько раз в течение смены работник лично обязан проверять наличие и кол-во путем обхода территории, а также на путях станции и стеллажах для хранения тормозных башмаков).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24569" y="1081593"/>
            <a:ext cx="67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проекта: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80862" y="6365174"/>
            <a:ext cx="332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2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4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 rot="10800000">
            <a:off x="5053263" y="5044814"/>
            <a:ext cx="4100362" cy="1832436"/>
            <a:chOff x="0" y="-15625"/>
            <a:chExt cx="6547888" cy="2926226"/>
          </a:xfrm>
        </p:grpSpPr>
        <p:sp>
          <p:nvSpPr>
            <p:cNvPr id="12" name="Полилиния 11"/>
            <p:cNvSpPr/>
            <p:nvPr/>
          </p:nvSpPr>
          <p:spPr>
            <a:xfrm>
              <a:off x="0" y="-8079"/>
              <a:ext cx="1239765" cy="2918680"/>
            </a:xfrm>
            <a:custGeom>
              <a:avLst/>
              <a:gdLst>
                <a:gd name="connsiteX0" fmla="*/ 0 w 1799924"/>
                <a:gd name="connsiteY0" fmla="*/ 77002 h 4244741"/>
                <a:gd name="connsiteX1" fmla="*/ 0 w 1799924"/>
                <a:gd name="connsiteY1" fmla="*/ 0 h 4244741"/>
                <a:gd name="connsiteX2" fmla="*/ 0 w 1799924"/>
                <a:gd name="connsiteY2" fmla="*/ 4244741 h 4244741"/>
                <a:gd name="connsiteX3" fmla="*/ 1799924 w 1799924"/>
                <a:gd name="connsiteY3" fmla="*/ 105878 h 4244741"/>
                <a:gd name="connsiteX4" fmla="*/ 0 w 1799924"/>
                <a:gd name="connsiteY4" fmla="*/ 77002 h 4244741"/>
                <a:gd name="connsiteX0" fmla="*/ 586376 w 1840363"/>
                <a:gd name="connsiteY0" fmla="*/ 469225 h 4510979"/>
                <a:gd name="connsiteX1" fmla="*/ 40439 w 1840363"/>
                <a:gd name="connsiteY1" fmla="*/ 266238 h 4510979"/>
                <a:gd name="connsiteX2" fmla="*/ 40439 w 1840363"/>
                <a:gd name="connsiteY2" fmla="*/ 4510979 h 4510979"/>
                <a:gd name="connsiteX3" fmla="*/ 1840363 w 1840363"/>
                <a:gd name="connsiteY3" fmla="*/ 372116 h 4510979"/>
                <a:gd name="connsiteX4" fmla="*/ 586376 w 1840363"/>
                <a:gd name="connsiteY4" fmla="*/ 469225 h 4510979"/>
                <a:gd name="connsiteX0" fmla="*/ 1840363 w 1840363"/>
                <a:gd name="connsiteY0" fmla="*/ 105878 h 4244741"/>
                <a:gd name="connsiteX1" fmla="*/ 40439 w 1840363"/>
                <a:gd name="connsiteY1" fmla="*/ 0 h 4244741"/>
                <a:gd name="connsiteX2" fmla="*/ 40439 w 1840363"/>
                <a:gd name="connsiteY2" fmla="*/ 4244741 h 4244741"/>
                <a:gd name="connsiteX3" fmla="*/ 1840363 w 1840363"/>
                <a:gd name="connsiteY3" fmla="*/ 105878 h 4244741"/>
                <a:gd name="connsiteX0" fmla="*/ 1813097 w 1813097"/>
                <a:gd name="connsiteY0" fmla="*/ -1 h 4138862"/>
                <a:gd name="connsiteX1" fmla="*/ 55169 w 1813097"/>
                <a:gd name="connsiteY1" fmla="*/ 20106 h 4138862"/>
                <a:gd name="connsiteX2" fmla="*/ 13173 w 1813097"/>
                <a:gd name="connsiteY2" fmla="*/ 4138862 h 4138862"/>
                <a:gd name="connsiteX3" fmla="*/ 1813097 w 1813097"/>
                <a:gd name="connsiteY3" fmla="*/ -1 h 4138862"/>
                <a:gd name="connsiteX0" fmla="*/ 1799924 w 1799924"/>
                <a:gd name="connsiteY0" fmla="*/ 244112 h 4382975"/>
                <a:gd name="connsiteX1" fmla="*/ 41996 w 1799924"/>
                <a:gd name="connsiteY1" fmla="*/ 264219 h 4382975"/>
                <a:gd name="connsiteX2" fmla="*/ 0 w 1799924"/>
                <a:gd name="connsiteY2" fmla="*/ 4382975 h 4382975"/>
                <a:gd name="connsiteX3" fmla="*/ 1799924 w 1799924"/>
                <a:gd name="connsiteY3" fmla="*/ 244112 h 4382975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829156"/>
                <a:gd name="connsiteY0" fmla="*/ 484731 h 4623594"/>
                <a:gd name="connsiteX1" fmla="*/ 41996 w 1829156"/>
                <a:gd name="connsiteY1" fmla="*/ 504838 h 4623594"/>
                <a:gd name="connsiteX2" fmla="*/ 0 w 1829156"/>
                <a:gd name="connsiteY2" fmla="*/ 4623594 h 4623594"/>
                <a:gd name="connsiteX3" fmla="*/ 1799924 w 1829156"/>
                <a:gd name="connsiteY3" fmla="*/ 484731 h 4623594"/>
                <a:gd name="connsiteX0" fmla="*/ 1799924 w 1799924"/>
                <a:gd name="connsiteY0" fmla="*/ 289489 h 4428352"/>
                <a:gd name="connsiteX1" fmla="*/ 41996 w 1799924"/>
                <a:gd name="connsiteY1" fmla="*/ 309596 h 4428352"/>
                <a:gd name="connsiteX2" fmla="*/ 0 w 1799924"/>
                <a:gd name="connsiteY2" fmla="*/ 4428352 h 4428352"/>
                <a:gd name="connsiteX3" fmla="*/ 1799924 w 1799924"/>
                <a:gd name="connsiteY3" fmla="*/ 289489 h 4428352"/>
                <a:gd name="connsiteX0" fmla="*/ 1799924 w 1799924"/>
                <a:gd name="connsiteY0" fmla="*/ 1 h 4138864"/>
                <a:gd name="connsiteX1" fmla="*/ 41996 w 1799924"/>
                <a:gd name="connsiteY1" fmla="*/ 20108 h 4138864"/>
                <a:gd name="connsiteX2" fmla="*/ 0 w 1799924"/>
                <a:gd name="connsiteY2" fmla="*/ 4138864 h 4138864"/>
                <a:gd name="connsiteX3" fmla="*/ 1799924 w 1799924"/>
                <a:gd name="connsiteY3" fmla="*/ 1 h 4138864"/>
                <a:gd name="connsiteX0" fmla="*/ 1828845 w 1828845"/>
                <a:gd name="connsiteY0" fmla="*/ 0 h 4138863"/>
                <a:gd name="connsiteX1" fmla="*/ 925 w 1828845"/>
                <a:gd name="connsiteY1" fmla="*/ 20107 h 4138863"/>
                <a:gd name="connsiteX2" fmla="*/ 28921 w 1828845"/>
                <a:gd name="connsiteY2" fmla="*/ 4138863 h 4138863"/>
                <a:gd name="connsiteX3" fmla="*/ 1828845 w 1828845"/>
                <a:gd name="connsiteY3" fmla="*/ 0 h 4138863"/>
                <a:gd name="connsiteX0" fmla="*/ 1803035 w 1803035"/>
                <a:gd name="connsiteY0" fmla="*/ 0 h 4138863"/>
                <a:gd name="connsiteX1" fmla="*/ 3112 w 1803035"/>
                <a:gd name="connsiteY1" fmla="*/ 20108 h 4138863"/>
                <a:gd name="connsiteX2" fmla="*/ 3111 w 1803035"/>
                <a:gd name="connsiteY2" fmla="*/ 4138863 h 4138863"/>
                <a:gd name="connsiteX3" fmla="*/ 1803035 w 1803035"/>
                <a:gd name="connsiteY3" fmla="*/ 0 h 4138863"/>
                <a:gd name="connsiteX0" fmla="*/ 1803035 w 1803035"/>
                <a:gd name="connsiteY0" fmla="*/ 105877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105877 h 4244740"/>
                <a:gd name="connsiteX0" fmla="*/ 1803035 w 1803035"/>
                <a:gd name="connsiteY0" fmla="*/ 7888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7888 h 424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3035" h="4244740">
                  <a:moveTo>
                    <a:pt x="1803035" y="7888"/>
                  </a:moveTo>
                  <a:lnTo>
                    <a:pt x="3112" y="0"/>
                  </a:lnTo>
                  <a:cubicBezTo>
                    <a:pt x="-3888" y="687625"/>
                    <a:pt x="3111" y="2829826"/>
                    <a:pt x="3111" y="4244740"/>
                  </a:cubicBezTo>
                  <a:lnTo>
                    <a:pt x="1803035" y="7888"/>
                  </a:lnTo>
                  <a:close/>
                </a:path>
              </a:pathLst>
            </a:custGeom>
            <a:solidFill>
              <a:srgbClr val="2F815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0" y="-15625"/>
              <a:ext cx="6547888" cy="1210140"/>
            </a:xfrm>
            <a:custGeom>
              <a:avLst/>
              <a:gdLst>
                <a:gd name="connsiteX0" fmla="*/ 0 w 6718434"/>
                <a:gd name="connsiteY0" fmla="*/ 0 h 1241659"/>
                <a:gd name="connsiteX1" fmla="*/ 0 w 6718434"/>
                <a:gd name="connsiteY1" fmla="*/ 1241659 h 1241659"/>
                <a:gd name="connsiteX2" fmla="*/ 6718434 w 6718434"/>
                <a:gd name="connsiteY2" fmla="*/ 9625 h 1241659"/>
                <a:gd name="connsiteX3" fmla="*/ 0 w 6718434"/>
                <a:gd name="connsiteY3" fmla="*/ 0 h 124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8434" h="1241659">
                  <a:moveTo>
                    <a:pt x="0" y="0"/>
                  </a:moveTo>
                  <a:lnTo>
                    <a:pt x="0" y="1241659"/>
                  </a:lnTo>
                  <a:lnTo>
                    <a:pt x="6718434" y="9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796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739322"/>
            <a:ext cx="9144000" cy="78825"/>
          </a:xfrm>
          <a:prstGeom prst="rect">
            <a:avLst/>
          </a:prstGeom>
          <a:solidFill>
            <a:srgbClr val="388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199" y="203657"/>
            <a:ext cx="1437541" cy="2798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101531"/>
            <a:ext cx="8095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on-line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системы контроля за положением тормозных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башмаков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129" y="1987461"/>
            <a:ext cx="89282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Проблема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будет решена с помощью внедрения разработки, так как благодаря автоматизированной системе снижается риск происшествий с подвижным составом, точность закрепления и простота нахождения. Без нашего устройства работникам намного тяжелее выполнять данные функции, поскольку из-за большего объема работы и в некоторых случаях с малым количеством времени на ее выполнение, может сработать человеческий фактор из-за которого последуют неправильные действия со стороны работника.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24569" y="1081593"/>
            <a:ext cx="67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80862" y="6365174"/>
            <a:ext cx="332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5784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 rot="10800000">
            <a:off x="5053263" y="5044814"/>
            <a:ext cx="4100362" cy="1832436"/>
            <a:chOff x="0" y="-15625"/>
            <a:chExt cx="6547888" cy="2926226"/>
          </a:xfrm>
        </p:grpSpPr>
        <p:sp>
          <p:nvSpPr>
            <p:cNvPr id="12" name="Полилиния 11"/>
            <p:cNvSpPr/>
            <p:nvPr/>
          </p:nvSpPr>
          <p:spPr>
            <a:xfrm>
              <a:off x="0" y="-8079"/>
              <a:ext cx="1239765" cy="2918680"/>
            </a:xfrm>
            <a:custGeom>
              <a:avLst/>
              <a:gdLst>
                <a:gd name="connsiteX0" fmla="*/ 0 w 1799924"/>
                <a:gd name="connsiteY0" fmla="*/ 77002 h 4244741"/>
                <a:gd name="connsiteX1" fmla="*/ 0 w 1799924"/>
                <a:gd name="connsiteY1" fmla="*/ 0 h 4244741"/>
                <a:gd name="connsiteX2" fmla="*/ 0 w 1799924"/>
                <a:gd name="connsiteY2" fmla="*/ 4244741 h 4244741"/>
                <a:gd name="connsiteX3" fmla="*/ 1799924 w 1799924"/>
                <a:gd name="connsiteY3" fmla="*/ 105878 h 4244741"/>
                <a:gd name="connsiteX4" fmla="*/ 0 w 1799924"/>
                <a:gd name="connsiteY4" fmla="*/ 77002 h 4244741"/>
                <a:gd name="connsiteX0" fmla="*/ 586376 w 1840363"/>
                <a:gd name="connsiteY0" fmla="*/ 469225 h 4510979"/>
                <a:gd name="connsiteX1" fmla="*/ 40439 w 1840363"/>
                <a:gd name="connsiteY1" fmla="*/ 266238 h 4510979"/>
                <a:gd name="connsiteX2" fmla="*/ 40439 w 1840363"/>
                <a:gd name="connsiteY2" fmla="*/ 4510979 h 4510979"/>
                <a:gd name="connsiteX3" fmla="*/ 1840363 w 1840363"/>
                <a:gd name="connsiteY3" fmla="*/ 372116 h 4510979"/>
                <a:gd name="connsiteX4" fmla="*/ 586376 w 1840363"/>
                <a:gd name="connsiteY4" fmla="*/ 469225 h 4510979"/>
                <a:gd name="connsiteX0" fmla="*/ 1840363 w 1840363"/>
                <a:gd name="connsiteY0" fmla="*/ 105878 h 4244741"/>
                <a:gd name="connsiteX1" fmla="*/ 40439 w 1840363"/>
                <a:gd name="connsiteY1" fmla="*/ 0 h 4244741"/>
                <a:gd name="connsiteX2" fmla="*/ 40439 w 1840363"/>
                <a:gd name="connsiteY2" fmla="*/ 4244741 h 4244741"/>
                <a:gd name="connsiteX3" fmla="*/ 1840363 w 1840363"/>
                <a:gd name="connsiteY3" fmla="*/ 105878 h 4244741"/>
                <a:gd name="connsiteX0" fmla="*/ 1813097 w 1813097"/>
                <a:gd name="connsiteY0" fmla="*/ -1 h 4138862"/>
                <a:gd name="connsiteX1" fmla="*/ 55169 w 1813097"/>
                <a:gd name="connsiteY1" fmla="*/ 20106 h 4138862"/>
                <a:gd name="connsiteX2" fmla="*/ 13173 w 1813097"/>
                <a:gd name="connsiteY2" fmla="*/ 4138862 h 4138862"/>
                <a:gd name="connsiteX3" fmla="*/ 1813097 w 1813097"/>
                <a:gd name="connsiteY3" fmla="*/ -1 h 4138862"/>
                <a:gd name="connsiteX0" fmla="*/ 1799924 w 1799924"/>
                <a:gd name="connsiteY0" fmla="*/ 244112 h 4382975"/>
                <a:gd name="connsiteX1" fmla="*/ 41996 w 1799924"/>
                <a:gd name="connsiteY1" fmla="*/ 264219 h 4382975"/>
                <a:gd name="connsiteX2" fmla="*/ 0 w 1799924"/>
                <a:gd name="connsiteY2" fmla="*/ 4382975 h 4382975"/>
                <a:gd name="connsiteX3" fmla="*/ 1799924 w 1799924"/>
                <a:gd name="connsiteY3" fmla="*/ 244112 h 4382975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829156"/>
                <a:gd name="connsiteY0" fmla="*/ 484731 h 4623594"/>
                <a:gd name="connsiteX1" fmla="*/ 41996 w 1829156"/>
                <a:gd name="connsiteY1" fmla="*/ 504838 h 4623594"/>
                <a:gd name="connsiteX2" fmla="*/ 0 w 1829156"/>
                <a:gd name="connsiteY2" fmla="*/ 4623594 h 4623594"/>
                <a:gd name="connsiteX3" fmla="*/ 1799924 w 1829156"/>
                <a:gd name="connsiteY3" fmla="*/ 484731 h 4623594"/>
                <a:gd name="connsiteX0" fmla="*/ 1799924 w 1799924"/>
                <a:gd name="connsiteY0" fmla="*/ 289489 h 4428352"/>
                <a:gd name="connsiteX1" fmla="*/ 41996 w 1799924"/>
                <a:gd name="connsiteY1" fmla="*/ 309596 h 4428352"/>
                <a:gd name="connsiteX2" fmla="*/ 0 w 1799924"/>
                <a:gd name="connsiteY2" fmla="*/ 4428352 h 4428352"/>
                <a:gd name="connsiteX3" fmla="*/ 1799924 w 1799924"/>
                <a:gd name="connsiteY3" fmla="*/ 289489 h 4428352"/>
                <a:gd name="connsiteX0" fmla="*/ 1799924 w 1799924"/>
                <a:gd name="connsiteY0" fmla="*/ 1 h 4138864"/>
                <a:gd name="connsiteX1" fmla="*/ 41996 w 1799924"/>
                <a:gd name="connsiteY1" fmla="*/ 20108 h 4138864"/>
                <a:gd name="connsiteX2" fmla="*/ 0 w 1799924"/>
                <a:gd name="connsiteY2" fmla="*/ 4138864 h 4138864"/>
                <a:gd name="connsiteX3" fmla="*/ 1799924 w 1799924"/>
                <a:gd name="connsiteY3" fmla="*/ 1 h 4138864"/>
                <a:gd name="connsiteX0" fmla="*/ 1828845 w 1828845"/>
                <a:gd name="connsiteY0" fmla="*/ 0 h 4138863"/>
                <a:gd name="connsiteX1" fmla="*/ 925 w 1828845"/>
                <a:gd name="connsiteY1" fmla="*/ 20107 h 4138863"/>
                <a:gd name="connsiteX2" fmla="*/ 28921 w 1828845"/>
                <a:gd name="connsiteY2" fmla="*/ 4138863 h 4138863"/>
                <a:gd name="connsiteX3" fmla="*/ 1828845 w 1828845"/>
                <a:gd name="connsiteY3" fmla="*/ 0 h 4138863"/>
                <a:gd name="connsiteX0" fmla="*/ 1803035 w 1803035"/>
                <a:gd name="connsiteY0" fmla="*/ 0 h 4138863"/>
                <a:gd name="connsiteX1" fmla="*/ 3112 w 1803035"/>
                <a:gd name="connsiteY1" fmla="*/ 20108 h 4138863"/>
                <a:gd name="connsiteX2" fmla="*/ 3111 w 1803035"/>
                <a:gd name="connsiteY2" fmla="*/ 4138863 h 4138863"/>
                <a:gd name="connsiteX3" fmla="*/ 1803035 w 1803035"/>
                <a:gd name="connsiteY3" fmla="*/ 0 h 4138863"/>
                <a:gd name="connsiteX0" fmla="*/ 1803035 w 1803035"/>
                <a:gd name="connsiteY0" fmla="*/ 105877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105877 h 4244740"/>
                <a:gd name="connsiteX0" fmla="*/ 1803035 w 1803035"/>
                <a:gd name="connsiteY0" fmla="*/ 7888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7888 h 424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3035" h="4244740">
                  <a:moveTo>
                    <a:pt x="1803035" y="7888"/>
                  </a:moveTo>
                  <a:lnTo>
                    <a:pt x="3112" y="0"/>
                  </a:lnTo>
                  <a:cubicBezTo>
                    <a:pt x="-3888" y="687625"/>
                    <a:pt x="3111" y="2829826"/>
                    <a:pt x="3111" y="4244740"/>
                  </a:cubicBezTo>
                  <a:lnTo>
                    <a:pt x="1803035" y="7888"/>
                  </a:lnTo>
                  <a:close/>
                </a:path>
              </a:pathLst>
            </a:custGeom>
            <a:solidFill>
              <a:srgbClr val="2F815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0" y="-15625"/>
              <a:ext cx="6547888" cy="1210140"/>
            </a:xfrm>
            <a:custGeom>
              <a:avLst/>
              <a:gdLst>
                <a:gd name="connsiteX0" fmla="*/ 0 w 6718434"/>
                <a:gd name="connsiteY0" fmla="*/ 0 h 1241659"/>
                <a:gd name="connsiteX1" fmla="*/ 0 w 6718434"/>
                <a:gd name="connsiteY1" fmla="*/ 1241659 h 1241659"/>
                <a:gd name="connsiteX2" fmla="*/ 6718434 w 6718434"/>
                <a:gd name="connsiteY2" fmla="*/ 9625 h 1241659"/>
                <a:gd name="connsiteX3" fmla="*/ 0 w 6718434"/>
                <a:gd name="connsiteY3" fmla="*/ 0 h 124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8434" h="1241659">
                  <a:moveTo>
                    <a:pt x="0" y="0"/>
                  </a:moveTo>
                  <a:lnTo>
                    <a:pt x="0" y="1241659"/>
                  </a:lnTo>
                  <a:lnTo>
                    <a:pt x="6718434" y="9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796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739322"/>
            <a:ext cx="9144000" cy="78825"/>
          </a:xfrm>
          <a:prstGeom prst="rect">
            <a:avLst/>
          </a:prstGeom>
          <a:solidFill>
            <a:srgbClr val="388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199" y="203657"/>
            <a:ext cx="1437541" cy="2798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101531"/>
            <a:ext cx="8095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on-line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системы контроля за положением тормозных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башмаков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129" y="1987461"/>
            <a:ext cx="89282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ЭЗПУ "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БигЛок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", ЭПУ "Затвор", ЭЗПУ "Ёж", ЭЗПУ "Стриж", Электронные устройства контроля. В характеристиках данных устройств имеются следующие недостатки: ограниченная область применения, не обеспечивают полную гарантию механической защиты от несанкционированного доступа. Помимо этого устраняет человеческий фактор и повышает эффективность работы. Устройство способно окупиться в течение год за счет сокращения труда.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24569" y="1081593"/>
            <a:ext cx="67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Конкурентный анализ: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80862" y="6365174"/>
            <a:ext cx="332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4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40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 rot="10800000">
            <a:off x="5053263" y="5044814"/>
            <a:ext cx="4100362" cy="1832436"/>
            <a:chOff x="0" y="-15625"/>
            <a:chExt cx="6547888" cy="2926226"/>
          </a:xfrm>
        </p:grpSpPr>
        <p:sp>
          <p:nvSpPr>
            <p:cNvPr id="12" name="Полилиния 11"/>
            <p:cNvSpPr/>
            <p:nvPr/>
          </p:nvSpPr>
          <p:spPr>
            <a:xfrm>
              <a:off x="0" y="-8079"/>
              <a:ext cx="1239765" cy="2918680"/>
            </a:xfrm>
            <a:custGeom>
              <a:avLst/>
              <a:gdLst>
                <a:gd name="connsiteX0" fmla="*/ 0 w 1799924"/>
                <a:gd name="connsiteY0" fmla="*/ 77002 h 4244741"/>
                <a:gd name="connsiteX1" fmla="*/ 0 w 1799924"/>
                <a:gd name="connsiteY1" fmla="*/ 0 h 4244741"/>
                <a:gd name="connsiteX2" fmla="*/ 0 w 1799924"/>
                <a:gd name="connsiteY2" fmla="*/ 4244741 h 4244741"/>
                <a:gd name="connsiteX3" fmla="*/ 1799924 w 1799924"/>
                <a:gd name="connsiteY3" fmla="*/ 105878 h 4244741"/>
                <a:gd name="connsiteX4" fmla="*/ 0 w 1799924"/>
                <a:gd name="connsiteY4" fmla="*/ 77002 h 4244741"/>
                <a:gd name="connsiteX0" fmla="*/ 586376 w 1840363"/>
                <a:gd name="connsiteY0" fmla="*/ 469225 h 4510979"/>
                <a:gd name="connsiteX1" fmla="*/ 40439 w 1840363"/>
                <a:gd name="connsiteY1" fmla="*/ 266238 h 4510979"/>
                <a:gd name="connsiteX2" fmla="*/ 40439 w 1840363"/>
                <a:gd name="connsiteY2" fmla="*/ 4510979 h 4510979"/>
                <a:gd name="connsiteX3" fmla="*/ 1840363 w 1840363"/>
                <a:gd name="connsiteY3" fmla="*/ 372116 h 4510979"/>
                <a:gd name="connsiteX4" fmla="*/ 586376 w 1840363"/>
                <a:gd name="connsiteY4" fmla="*/ 469225 h 4510979"/>
                <a:gd name="connsiteX0" fmla="*/ 1840363 w 1840363"/>
                <a:gd name="connsiteY0" fmla="*/ 105878 h 4244741"/>
                <a:gd name="connsiteX1" fmla="*/ 40439 w 1840363"/>
                <a:gd name="connsiteY1" fmla="*/ 0 h 4244741"/>
                <a:gd name="connsiteX2" fmla="*/ 40439 w 1840363"/>
                <a:gd name="connsiteY2" fmla="*/ 4244741 h 4244741"/>
                <a:gd name="connsiteX3" fmla="*/ 1840363 w 1840363"/>
                <a:gd name="connsiteY3" fmla="*/ 105878 h 4244741"/>
                <a:gd name="connsiteX0" fmla="*/ 1813097 w 1813097"/>
                <a:gd name="connsiteY0" fmla="*/ -1 h 4138862"/>
                <a:gd name="connsiteX1" fmla="*/ 55169 w 1813097"/>
                <a:gd name="connsiteY1" fmla="*/ 20106 h 4138862"/>
                <a:gd name="connsiteX2" fmla="*/ 13173 w 1813097"/>
                <a:gd name="connsiteY2" fmla="*/ 4138862 h 4138862"/>
                <a:gd name="connsiteX3" fmla="*/ 1813097 w 1813097"/>
                <a:gd name="connsiteY3" fmla="*/ -1 h 4138862"/>
                <a:gd name="connsiteX0" fmla="*/ 1799924 w 1799924"/>
                <a:gd name="connsiteY0" fmla="*/ 244112 h 4382975"/>
                <a:gd name="connsiteX1" fmla="*/ 41996 w 1799924"/>
                <a:gd name="connsiteY1" fmla="*/ 264219 h 4382975"/>
                <a:gd name="connsiteX2" fmla="*/ 0 w 1799924"/>
                <a:gd name="connsiteY2" fmla="*/ 4382975 h 4382975"/>
                <a:gd name="connsiteX3" fmla="*/ 1799924 w 1799924"/>
                <a:gd name="connsiteY3" fmla="*/ 244112 h 4382975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829156"/>
                <a:gd name="connsiteY0" fmla="*/ 484731 h 4623594"/>
                <a:gd name="connsiteX1" fmla="*/ 41996 w 1829156"/>
                <a:gd name="connsiteY1" fmla="*/ 504838 h 4623594"/>
                <a:gd name="connsiteX2" fmla="*/ 0 w 1829156"/>
                <a:gd name="connsiteY2" fmla="*/ 4623594 h 4623594"/>
                <a:gd name="connsiteX3" fmla="*/ 1799924 w 1829156"/>
                <a:gd name="connsiteY3" fmla="*/ 484731 h 4623594"/>
                <a:gd name="connsiteX0" fmla="*/ 1799924 w 1799924"/>
                <a:gd name="connsiteY0" fmla="*/ 289489 h 4428352"/>
                <a:gd name="connsiteX1" fmla="*/ 41996 w 1799924"/>
                <a:gd name="connsiteY1" fmla="*/ 309596 h 4428352"/>
                <a:gd name="connsiteX2" fmla="*/ 0 w 1799924"/>
                <a:gd name="connsiteY2" fmla="*/ 4428352 h 4428352"/>
                <a:gd name="connsiteX3" fmla="*/ 1799924 w 1799924"/>
                <a:gd name="connsiteY3" fmla="*/ 289489 h 4428352"/>
                <a:gd name="connsiteX0" fmla="*/ 1799924 w 1799924"/>
                <a:gd name="connsiteY0" fmla="*/ 1 h 4138864"/>
                <a:gd name="connsiteX1" fmla="*/ 41996 w 1799924"/>
                <a:gd name="connsiteY1" fmla="*/ 20108 h 4138864"/>
                <a:gd name="connsiteX2" fmla="*/ 0 w 1799924"/>
                <a:gd name="connsiteY2" fmla="*/ 4138864 h 4138864"/>
                <a:gd name="connsiteX3" fmla="*/ 1799924 w 1799924"/>
                <a:gd name="connsiteY3" fmla="*/ 1 h 4138864"/>
                <a:gd name="connsiteX0" fmla="*/ 1828845 w 1828845"/>
                <a:gd name="connsiteY0" fmla="*/ 0 h 4138863"/>
                <a:gd name="connsiteX1" fmla="*/ 925 w 1828845"/>
                <a:gd name="connsiteY1" fmla="*/ 20107 h 4138863"/>
                <a:gd name="connsiteX2" fmla="*/ 28921 w 1828845"/>
                <a:gd name="connsiteY2" fmla="*/ 4138863 h 4138863"/>
                <a:gd name="connsiteX3" fmla="*/ 1828845 w 1828845"/>
                <a:gd name="connsiteY3" fmla="*/ 0 h 4138863"/>
                <a:gd name="connsiteX0" fmla="*/ 1803035 w 1803035"/>
                <a:gd name="connsiteY0" fmla="*/ 0 h 4138863"/>
                <a:gd name="connsiteX1" fmla="*/ 3112 w 1803035"/>
                <a:gd name="connsiteY1" fmla="*/ 20108 h 4138863"/>
                <a:gd name="connsiteX2" fmla="*/ 3111 w 1803035"/>
                <a:gd name="connsiteY2" fmla="*/ 4138863 h 4138863"/>
                <a:gd name="connsiteX3" fmla="*/ 1803035 w 1803035"/>
                <a:gd name="connsiteY3" fmla="*/ 0 h 4138863"/>
                <a:gd name="connsiteX0" fmla="*/ 1803035 w 1803035"/>
                <a:gd name="connsiteY0" fmla="*/ 105877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105877 h 4244740"/>
                <a:gd name="connsiteX0" fmla="*/ 1803035 w 1803035"/>
                <a:gd name="connsiteY0" fmla="*/ 7888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7888 h 424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3035" h="4244740">
                  <a:moveTo>
                    <a:pt x="1803035" y="7888"/>
                  </a:moveTo>
                  <a:lnTo>
                    <a:pt x="3112" y="0"/>
                  </a:lnTo>
                  <a:cubicBezTo>
                    <a:pt x="-3888" y="687625"/>
                    <a:pt x="3111" y="2829826"/>
                    <a:pt x="3111" y="4244740"/>
                  </a:cubicBezTo>
                  <a:lnTo>
                    <a:pt x="1803035" y="7888"/>
                  </a:lnTo>
                  <a:close/>
                </a:path>
              </a:pathLst>
            </a:custGeom>
            <a:solidFill>
              <a:srgbClr val="2F815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0" y="-15625"/>
              <a:ext cx="6547888" cy="1210140"/>
            </a:xfrm>
            <a:custGeom>
              <a:avLst/>
              <a:gdLst>
                <a:gd name="connsiteX0" fmla="*/ 0 w 6718434"/>
                <a:gd name="connsiteY0" fmla="*/ 0 h 1241659"/>
                <a:gd name="connsiteX1" fmla="*/ 0 w 6718434"/>
                <a:gd name="connsiteY1" fmla="*/ 1241659 h 1241659"/>
                <a:gd name="connsiteX2" fmla="*/ 6718434 w 6718434"/>
                <a:gd name="connsiteY2" fmla="*/ 9625 h 1241659"/>
                <a:gd name="connsiteX3" fmla="*/ 0 w 6718434"/>
                <a:gd name="connsiteY3" fmla="*/ 0 h 124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8434" h="1241659">
                  <a:moveTo>
                    <a:pt x="0" y="0"/>
                  </a:moveTo>
                  <a:lnTo>
                    <a:pt x="0" y="1241659"/>
                  </a:lnTo>
                  <a:lnTo>
                    <a:pt x="6718434" y="9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796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739322"/>
            <a:ext cx="9144000" cy="78825"/>
          </a:xfrm>
          <a:prstGeom prst="rect">
            <a:avLst/>
          </a:prstGeom>
          <a:solidFill>
            <a:srgbClr val="388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199" y="203657"/>
            <a:ext cx="1437541" cy="2798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101531"/>
            <a:ext cx="8095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on-line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системы контроля за положением тормозных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башмаков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129" y="1987461"/>
            <a:ext cx="89282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Наше устройство нового поколения устраняет все недостатки существующих устройств, а так же имеет широкий спектр применения. Благодаря нашему устройству будет производится сокращение потери башмаков, облегчение отслеживания башмаков в пределах станции для работников, легкое нахождение башмаков в пределах станции в ночное время, работоспособность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разные климатические условия.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24569" y="1081593"/>
            <a:ext cx="67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предложения: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80862" y="6365174"/>
            <a:ext cx="332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6544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 rot="10800000">
            <a:off x="5053263" y="5044814"/>
            <a:ext cx="4100362" cy="1832436"/>
            <a:chOff x="0" y="-15625"/>
            <a:chExt cx="6547888" cy="2926226"/>
          </a:xfrm>
        </p:grpSpPr>
        <p:sp>
          <p:nvSpPr>
            <p:cNvPr id="12" name="Полилиния 11"/>
            <p:cNvSpPr/>
            <p:nvPr/>
          </p:nvSpPr>
          <p:spPr>
            <a:xfrm>
              <a:off x="0" y="-8079"/>
              <a:ext cx="1239765" cy="2918680"/>
            </a:xfrm>
            <a:custGeom>
              <a:avLst/>
              <a:gdLst>
                <a:gd name="connsiteX0" fmla="*/ 0 w 1799924"/>
                <a:gd name="connsiteY0" fmla="*/ 77002 h 4244741"/>
                <a:gd name="connsiteX1" fmla="*/ 0 w 1799924"/>
                <a:gd name="connsiteY1" fmla="*/ 0 h 4244741"/>
                <a:gd name="connsiteX2" fmla="*/ 0 w 1799924"/>
                <a:gd name="connsiteY2" fmla="*/ 4244741 h 4244741"/>
                <a:gd name="connsiteX3" fmla="*/ 1799924 w 1799924"/>
                <a:gd name="connsiteY3" fmla="*/ 105878 h 4244741"/>
                <a:gd name="connsiteX4" fmla="*/ 0 w 1799924"/>
                <a:gd name="connsiteY4" fmla="*/ 77002 h 4244741"/>
                <a:gd name="connsiteX0" fmla="*/ 586376 w 1840363"/>
                <a:gd name="connsiteY0" fmla="*/ 469225 h 4510979"/>
                <a:gd name="connsiteX1" fmla="*/ 40439 w 1840363"/>
                <a:gd name="connsiteY1" fmla="*/ 266238 h 4510979"/>
                <a:gd name="connsiteX2" fmla="*/ 40439 w 1840363"/>
                <a:gd name="connsiteY2" fmla="*/ 4510979 h 4510979"/>
                <a:gd name="connsiteX3" fmla="*/ 1840363 w 1840363"/>
                <a:gd name="connsiteY3" fmla="*/ 372116 h 4510979"/>
                <a:gd name="connsiteX4" fmla="*/ 586376 w 1840363"/>
                <a:gd name="connsiteY4" fmla="*/ 469225 h 4510979"/>
                <a:gd name="connsiteX0" fmla="*/ 1840363 w 1840363"/>
                <a:gd name="connsiteY0" fmla="*/ 105878 h 4244741"/>
                <a:gd name="connsiteX1" fmla="*/ 40439 w 1840363"/>
                <a:gd name="connsiteY1" fmla="*/ 0 h 4244741"/>
                <a:gd name="connsiteX2" fmla="*/ 40439 w 1840363"/>
                <a:gd name="connsiteY2" fmla="*/ 4244741 h 4244741"/>
                <a:gd name="connsiteX3" fmla="*/ 1840363 w 1840363"/>
                <a:gd name="connsiteY3" fmla="*/ 105878 h 4244741"/>
                <a:gd name="connsiteX0" fmla="*/ 1813097 w 1813097"/>
                <a:gd name="connsiteY0" fmla="*/ -1 h 4138862"/>
                <a:gd name="connsiteX1" fmla="*/ 55169 w 1813097"/>
                <a:gd name="connsiteY1" fmla="*/ 20106 h 4138862"/>
                <a:gd name="connsiteX2" fmla="*/ 13173 w 1813097"/>
                <a:gd name="connsiteY2" fmla="*/ 4138862 h 4138862"/>
                <a:gd name="connsiteX3" fmla="*/ 1813097 w 1813097"/>
                <a:gd name="connsiteY3" fmla="*/ -1 h 4138862"/>
                <a:gd name="connsiteX0" fmla="*/ 1799924 w 1799924"/>
                <a:gd name="connsiteY0" fmla="*/ 244112 h 4382975"/>
                <a:gd name="connsiteX1" fmla="*/ 41996 w 1799924"/>
                <a:gd name="connsiteY1" fmla="*/ 264219 h 4382975"/>
                <a:gd name="connsiteX2" fmla="*/ 0 w 1799924"/>
                <a:gd name="connsiteY2" fmla="*/ 4382975 h 4382975"/>
                <a:gd name="connsiteX3" fmla="*/ 1799924 w 1799924"/>
                <a:gd name="connsiteY3" fmla="*/ 244112 h 4382975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829156"/>
                <a:gd name="connsiteY0" fmla="*/ 484731 h 4623594"/>
                <a:gd name="connsiteX1" fmla="*/ 41996 w 1829156"/>
                <a:gd name="connsiteY1" fmla="*/ 504838 h 4623594"/>
                <a:gd name="connsiteX2" fmla="*/ 0 w 1829156"/>
                <a:gd name="connsiteY2" fmla="*/ 4623594 h 4623594"/>
                <a:gd name="connsiteX3" fmla="*/ 1799924 w 1829156"/>
                <a:gd name="connsiteY3" fmla="*/ 484731 h 4623594"/>
                <a:gd name="connsiteX0" fmla="*/ 1799924 w 1799924"/>
                <a:gd name="connsiteY0" fmla="*/ 289489 h 4428352"/>
                <a:gd name="connsiteX1" fmla="*/ 41996 w 1799924"/>
                <a:gd name="connsiteY1" fmla="*/ 309596 h 4428352"/>
                <a:gd name="connsiteX2" fmla="*/ 0 w 1799924"/>
                <a:gd name="connsiteY2" fmla="*/ 4428352 h 4428352"/>
                <a:gd name="connsiteX3" fmla="*/ 1799924 w 1799924"/>
                <a:gd name="connsiteY3" fmla="*/ 289489 h 4428352"/>
                <a:gd name="connsiteX0" fmla="*/ 1799924 w 1799924"/>
                <a:gd name="connsiteY0" fmla="*/ 1 h 4138864"/>
                <a:gd name="connsiteX1" fmla="*/ 41996 w 1799924"/>
                <a:gd name="connsiteY1" fmla="*/ 20108 h 4138864"/>
                <a:gd name="connsiteX2" fmla="*/ 0 w 1799924"/>
                <a:gd name="connsiteY2" fmla="*/ 4138864 h 4138864"/>
                <a:gd name="connsiteX3" fmla="*/ 1799924 w 1799924"/>
                <a:gd name="connsiteY3" fmla="*/ 1 h 4138864"/>
                <a:gd name="connsiteX0" fmla="*/ 1828845 w 1828845"/>
                <a:gd name="connsiteY0" fmla="*/ 0 h 4138863"/>
                <a:gd name="connsiteX1" fmla="*/ 925 w 1828845"/>
                <a:gd name="connsiteY1" fmla="*/ 20107 h 4138863"/>
                <a:gd name="connsiteX2" fmla="*/ 28921 w 1828845"/>
                <a:gd name="connsiteY2" fmla="*/ 4138863 h 4138863"/>
                <a:gd name="connsiteX3" fmla="*/ 1828845 w 1828845"/>
                <a:gd name="connsiteY3" fmla="*/ 0 h 4138863"/>
                <a:gd name="connsiteX0" fmla="*/ 1803035 w 1803035"/>
                <a:gd name="connsiteY0" fmla="*/ 0 h 4138863"/>
                <a:gd name="connsiteX1" fmla="*/ 3112 w 1803035"/>
                <a:gd name="connsiteY1" fmla="*/ 20108 h 4138863"/>
                <a:gd name="connsiteX2" fmla="*/ 3111 w 1803035"/>
                <a:gd name="connsiteY2" fmla="*/ 4138863 h 4138863"/>
                <a:gd name="connsiteX3" fmla="*/ 1803035 w 1803035"/>
                <a:gd name="connsiteY3" fmla="*/ 0 h 4138863"/>
                <a:gd name="connsiteX0" fmla="*/ 1803035 w 1803035"/>
                <a:gd name="connsiteY0" fmla="*/ 105877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105877 h 4244740"/>
                <a:gd name="connsiteX0" fmla="*/ 1803035 w 1803035"/>
                <a:gd name="connsiteY0" fmla="*/ 7888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7888 h 424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3035" h="4244740">
                  <a:moveTo>
                    <a:pt x="1803035" y="7888"/>
                  </a:moveTo>
                  <a:lnTo>
                    <a:pt x="3112" y="0"/>
                  </a:lnTo>
                  <a:cubicBezTo>
                    <a:pt x="-3888" y="687625"/>
                    <a:pt x="3111" y="2829826"/>
                    <a:pt x="3111" y="4244740"/>
                  </a:cubicBezTo>
                  <a:lnTo>
                    <a:pt x="1803035" y="7888"/>
                  </a:lnTo>
                  <a:close/>
                </a:path>
              </a:pathLst>
            </a:custGeom>
            <a:solidFill>
              <a:srgbClr val="2F815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0" y="-15625"/>
              <a:ext cx="6547888" cy="1210140"/>
            </a:xfrm>
            <a:custGeom>
              <a:avLst/>
              <a:gdLst>
                <a:gd name="connsiteX0" fmla="*/ 0 w 6718434"/>
                <a:gd name="connsiteY0" fmla="*/ 0 h 1241659"/>
                <a:gd name="connsiteX1" fmla="*/ 0 w 6718434"/>
                <a:gd name="connsiteY1" fmla="*/ 1241659 h 1241659"/>
                <a:gd name="connsiteX2" fmla="*/ 6718434 w 6718434"/>
                <a:gd name="connsiteY2" fmla="*/ 9625 h 1241659"/>
                <a:gd name="connsiteX3" fmla="*/ 0 w 6718434"/>
                <a:gd name="connsiteY3" fmla="*/ 0 h 124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8434" h="1241659">
                  <a:moveTo>
                    <a:pt x="0" y="0"/>
                  </a:moveTo>
                  <a:lnTo>
                    <a:pt x="0" y="1241659"/>
                  </a:lnTo>
                  <a:lnTo>
                    <a:pt x="6718434" y="9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796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739322"/>
            <a:ext cx="9144000" cy="78825"/>
          </a:xfrm>
          <a:prstGeom prst="rect">
            <a:avLst/>
          </a:prstGeom>
          <a:solidFill>
            <a:srgbClr val="388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199" y="203657"/>
            <a:ext cx="1437541" cy="2798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101531"/>
            <a:ext cx="8095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on-line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системы контроля за положением тормозных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башмаков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130" y="1948824"/>
            <a:ext cx="89282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Устройство состоит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 технического и программного блоков. В техническом блоке основными элементами являются GPS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трекер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ардуина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Wi-fi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приемник, датчик движения, светодиоды, литий-ионный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аккумулятор, акселерометр.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 взаимодействии с пользователем, будет использоваться веб-сайт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для того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чтобы каждый работник мог зайти с любого устройства для отслеживания башмаков.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24569" y="1081593"/>
            <a:ext cx="67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параметры: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80862" y="6365174"/>
            <a:ext cx="332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50147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 rot="10800000">
            <a:off x="5053263" y="5044814"/>
            <a:ext cx="4100362" cy="1832436"/>
            <a:chOff x="0" y="-15625"/>
            <a:chExt cx="6547888" cy="2926226"/>
          </a:xfrm>
        </p:grpSpPr>
        <p:sp>
          <p:nvSpPr>
            <p:cNvPr id="12" name="Полилиния 11"/>
            <p:cNvSpPr/>
            <p:nvPr/>
          </p:nvSpPr>
          <p:spPr>
            <a:xfrm>
              <a:off x="0" y="-8079"/>
              <a:ext cx="1239765" cy="2918680"/>
            </a:xfrm>
            <a:custGeom>
              <a:avLst/>
              <a:gdLst>
                <a:gd name="connsiteX0" fmla="*/ 0 w 1799924"/>
                <a:gd name="connsiteY0" fmla="*/ 77002 h 4244741"/>
                <a:gd name="connsiteX1" fmla="*/ 0 w 1799924"/>
                <a:gd name="connsiteY1" fmla="*/ 0 h 4244741"/>
                <a:gd name="connsiteX2" fmla="*/ 0 w 1799924"/>
                <a:gd name="connsiteY2" fmla="*/ 4244741 h 4244741"/>
                <a:gd name="connsiteX3" fmla="*/ 1799924 w 1799924"/>
                <a:gd name="connsiteY3" fmla="*/ 105878 h 4244741"/>
                <a:gd name="connsiteX4" fmla="*/ 0 w 1799924"/>
                <a:gd name="connsiteY4" fmla="*/ 77002 h 4244741"/>
                <a:gd name="connsiteX0" fmla="*/ 586376 w 1840363"/>
                <a:gd name="connsiteY0" fmla="*/ 469225 h 4510979"/>
                <a:gd name="connsiteX1" fmla="*/ 40439 w 1840363"/>
                <a:gd name="connsiteY1" fmla="*/ 266238 h 4510979"/>
                <a:gd name="connsiteX2" fmla="*/ 40439 w 1840363"/>
                <a:gd name="connsiteY2" fmla="*/ 4510979 h 4510979"/>
                <a:gd name="connsiteX3" fmla="*/ 1840363 w 1840363"/>
                <a:gd name="connsiteY3" fmla="*/ 372116 h 4510979"/>
                <a:gd name="connsiteX4" fmla="*/ 586376 w 1840363"/>
                <a:gd name="connsiteY4" fmla="*/ 469225 h 4510979"/>
                <a:gd name="connsiteX0" fmla="*/ 1840363 w 1840363"/>
                <a:gd name="connsiteY0" fmla="*/ 105878 h 4244741"/>
                <a:gd name="connsiteX1" fmla="*/ 40439 w 1840363"/>
                <a:gd name="connsiteY1" fmla="*/ 0 h 4244741"/>
                <a:gd name="connsiteX2" fmla="*/ 40439 w 1840363"/>
                <a:gd name="connsiteY2" fmla="*/ 4244741 h 4244741"/>
                <a:gd name="connsiteX3" fmla="*/ 1840363 w 1840363"/>
                <a:gd name="connsiteY3" fmla="*/ 105878 h 4244741"/>
                <a:gd name="connsiteX0" fmla="*/ 1813097 w 1813097"/>
                <a:gd name="connsiteY0" fmla="*/ -1 h 4138862"/>
                <a:gd name="connsiteX1" fmla="*/ 55169 w 1813097"/>
                <a:gd name="connsiteY1" fmla="*/ 20106 h 4138862"/>
                <a:gd name="connsiteX2" fmla="*/ 13173 w 1813097"/>
                <a:gd name="connsiteY2" fmla="*/ 4138862 h 4138862"/>
                <a:gd name="connsiteX3" fmla="*/ 1813097 w 1813097"/>
                <a:gd name="connsiteY3" fmla="*/ -1 h 4138862"/>
                <a:gd name="connsiteX0" fmla="*/ 1799924 w 1799924"/>
                <a:gd name="connsiteY0" fmla="*/ 244112 h 4382975"/>
                <a:gd name="connsiteX1" fmla="*/ 41996 w 1799924"/>
                <a:gd name="connsiteY1" fmla="*/ 264219 h 4382975"/>
                <a:gd name="connsiteX2" fmla="*/ 0 w 1799924"/>
                <a:gd name="connsiteY2" fmla="*/ 4382975 h 4382975"/>
                <a:gd name="connsiteX3" fmla="*/ 1799924 w 1799924"/>
                <a:gd name="connsiteY3" fmla="*/ 244112 h 4382975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829156"/>
                <a:gd name="connsiteY0" fmla="*/ 484731 h 4623594"/>
                <a:gd name="connsiteX1" fmla="*/ 41996 w 1829156"/>
                <a:gd name="connsiteY1" fmla="*/ 504838 h 4623594"/>
                <a:gd name="connsiteX2" fmla="*/ 0 w 1829156"/>
                <a:gd name="connsiteY2" fmla="*/ 4623594 h 4623594"/>
                <a:gd name="connsiteX3" fmla="*/ 1799924 w 1829156"/>
                <a:gd name="connsiteY3" fmla="*/ 484731 h 4623594"/>
                <a:gd name="connsiteX0" fmla="*/ 1799924 w 1799924"/>
                <a:gd name="connsiteY0" fmla="*/ 289489 h 4428352"/>
                <a:gd name="connsiteX1" fmla="*/ 41996 w 1799924"/>
                <a:gd name="connsiteY1" fmla="*/ 309596 h 4428352"/>
                <a:gd name="connsiteX2" fmla="*/ 0 w 1799924"/>
                <a:gd name="connsiteY2" fmla="*/ 4428352 h 4428352"/>
                <a:gd name="connsiteX3" fmla="*/ 1799924 w 1799924"/>
                <a:gd name="connsiteY3" fmla="*/ 289489 h 4428352"/>
                <a:gd name="connsiteX0" fmla="*/ 1799924 w 1799924"/>
                <a:gd name="connsiteY0" fmla="*/ 1 h 4138864"/>
                <a:gd name="connsiteX1" fmla="*/ 41996 w 1799924"/>
                <a:gd name="connsiteY1" fmla="*/ 20108 h 4138864"/>
                <a:gd name="connsiteX2" fmla="*/ 0 w 1799924"/>
                <a:gd name="connsiteY2" fmla="*/ 4138864 h 4138864"/>
                <a:gd name="connsiteX3" fmla="*/ 1799924 w 1799924"/>
                <a:gd name="connsiteY3" fmla="*/ 1 h 4138864"/>
                <a:gd name="connsiteX0" fmla="*/ 1828845 w 1828845"/>
                <a:gd name="connsiteY0" fmla="*/ 0 h 4138863"/>
                <a:gd name="connsiteX1" fmla="*/ 925 w 1828845"/>
                <a:gd name="connsiteY1" fmla="*/ 20107 h 4138863"/>
                <a:gd name="connsiteX2" fmla="*/ 28921 w 1828845"/>
                <a:gd name="connsiteY2" fmla="*/ 4138863 h 4138863"/>
                <a:gd name="connsiteX3" fmla="*/ 1828845 w 1828845"/>
                <a:gd name="connsiteY3" fmla="*/ 0 h 4138863"/>
                <a:gd name="connsiteX0" fmla="*/ 1803035 w 1803035"/>
                <a:gd name="connsiteY0" fmla="*/ 0 h 4138863"/>
                <a:gd name="connsiteX1" fmla="*/ 3112 w 1803035"/>
                <a:gd name="connsiteY1" fmla="*/ 20108 h 4138863"/>
                <a:gd name="connsiteX2" fmla="*/ 3111 w 1803035"/>
                <a:gd name="connsiteY2" fmla="*/ 4138863 h 4138863"/>
                <a:gd name="connsiteX3" fmla="*/ 1803035 w 1803035"/>
                <a:gd name="connsiteY3" fmla="*/ 0 h 4138863"/>
                <a:gd name="connsiteX0" fmla="*/ 1803035 w 1803035"/>
                <a:gd name="connsiteY0" fmla="*/ 105877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105877 h 4244740"/>
                <a:gd name="connsiteX0" fmla="*/ 1803035 w 1803035"/>
                <a:gd name="connsiteY0" fmla="*/ 7888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7888 h 424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3035" h="4244740">
                  <a:moveTo>
                    <a:pt x="1803035" y="7888"/>
                  </a:moveTo>
                  <a:lnTo>
                    <a:pt x="3112" y="0"/>
                  </a:lnTo>
                  <a:cubicBezTo>
                    <a:pt x="-3888" y="687625"/>
                    <a:pt x="3111" y="2829826"/>
                    <a:pt x="3111" y="4244740"/>
                  </a:cubicBezTo>
                  <a:lnTo>
                    <a:pt x="1803035" y="7888"/>
                  </a:lnTo>
                  <a:close/>
                </a:path>
              </a:pathLst>
            </a:custGeom>
            <a:solidFill>
              <a:srgbClr val="2F815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0" y="-15625"/>
              <a:ext cx="6547888" cy="1210140"/>
            </a:xfrm>
            <a:custGeom>
              <a:avLst/>
              <a:gdLst>
                <a:gd name="connsiteX0" fmla="*/ 0 w 6718434"/>
                <a:gd name="connsiteY0" fmla="*/ 0 h 1241659"/>
                <a:gd name="connsiteX1" fmla="*/ 0 w 6718434"/>
                <a:gd name="connsiteY1" fmla="*/ 1241659 h 1241659"/>
                <a:gd name="connsiteX2" fmla="*/ 6718434 w 6718434"/>
                <a:gd name="connsiteY2" fmla="*/ 9625 h 1241659"/>
                <a:gd name="connsiteX3" fmla="*/ 0 w 6718434"/>
                <a:gd name="connsiteY3" fmla="*/ 0 h 124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8434" h="1241659">
                  <a:moveTo>
                    <a:pt x="0" y="0"/>
                  </a:moveTo>
                  <a:lnTo>
                    <a:pt x="0" y="1241659"/>
                  </a:lnTo>
                  <a:lnTo>
                    <a:pt x="6718434" y="9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796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739322"/>
            <a:ext cx="9144000" cy="78825"/>
          </a:xfrm>
          <a:prstGeom prst="rect">
            <a:avLst/>
          </a:prstGeom>
          <a:solidFill>
            <a:srgbClr val="388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199" y="203657"/>
            <a:ext cx="1437541" cy="2798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101531"/>
            <a:ext cx="8095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on-line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системы контроля за положением тормозных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башмаков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24569" y="1081593"/>
            <a:ext cx="67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параметры: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80862" y="6365174"/>
            <a:ext cx="332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7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026" name="Picture 2" descr="Башмак тормозной железнодорожный горочный (красный) купить недорого в СПб с  доставкой по России в компании ЖЕЛДОРМЕХАНИ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57" y="1967335"/>
            <a:ext cx="4827606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67.userapi.com/impg/DzcyZ1YtWpJIoQTDtPkc6dT3Ad6ham0n7xTRag/BTsTn25QTAk.jpg?size=1080x757&amp;quality=95&amp;sign=bf933b32ad1dff8e082b8f541a735ede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" t="44938" r="7991" b="3621"/>
          <a:stretch/>
        </p:blipFill>
        <p:spPr bwMode="auto">
          <a:xfrm>
            <a:off x="3485160" y="4020550"/>
            <a:ext cx="5528211" cy="233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61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-5081" y="826280"/>
            <a:ext cx="915416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ФЕДЕРАЛЬНОЕ АГЕНТСТВО ЖЕЛЕЗНОДОРОЖНОГО ТРАНСПОРТА</a:t>
            </a:r>
          </a:p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Федеральное государственное бюджетное образовательное учреждение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высшего образования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«Иркутский государственный университет путей сообщения» </a:t>
            </a:r>
          </a:p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Красноярский институт железнодорожного транспорта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- филиал Федерального государственного бюджетного образовательного учреждения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высшего образования «Иркутский государственный университет путей сообщения» </a:t>
            </a:r>
          </a:p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Факультет «Очное обучение»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Кафедра «Эксплуатация железных дорог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931" y="79561"/>
            <a:ext cx="2386058" cy="464542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 rot="10800000">
            <a:off x="5053263" y="5044814"/>
            <a:ext cx="4100362" cy="1832436"/>
            <a:chOff x="0" y="-15625"/>
            <a:chExt cx="6547888" cy="2926226"/>
          </a:xfrm>
        </p:grpSpPr>
        <p:sp>
          <p:nvSpPr>
            <p:cNvPr id="12" name="Полилиния 11"/>
            <p:cNvSpPr/>
            <p:nvPr/>
          </p:nvSpPr>
          <p:spPr>
            <a:xfrm>
              <a:off x="0" y="-8079"/>
              <a:ext cx="1239765" cy="2918680"/>
            </a:xfrm>
            <a:custGeom>
              <a:avLst/>
              <a:gdLst>
                <a:gd name="connsiteX0" fmla="*/ 0 w 1799924"/>
                <a:gd name="connsiteY0" fmla="*/ 77002 h 4244741"/>
                <a:gd name="connsiteX1" fmla="*/ 0 w 1799924"/>
                <a:gd name="connsiteY1" fmla="*/ 0 h 4244741"/>
                <a:gd name="connsiteX2" fmla="*/ 0 w 1799924"/>
                <a:gd name="connsiteY2" fmla="*/ 4244741 h 4244741"/>
                <a:gd name="connsiteX3" fmla="*/ 1799924 w 1799924"/>
                <a:gd name="connsiteY3" fmla="*/ 105878 h 4244741"/>
                <a:gd name="connsiteX4" fmla="*/ 0 w 1799924"/>
                <a:gd name="connsiteY4" fmla="*/ 77002 h 4244741"/>
                <a:gd name="connsiteX0" fmla="*/ 586376 w 1840363"/>
                <a:gd name="connsiteY0" fmla="*/ 469225 h 4510979"/>
                <a:gd name="connsiteX1" fmla="*/ 40439 w 1840363"/>
                <a:gd name="connsiteY1" fmla="*/ 266238 h 4510979"/>
                <a:gd name="connsiteX2" fmla="*/ 40439 w 1840363"/>
                <a:gd name="connsiteY2" fmla="*/ 4510979 h 4510979"/>
                <a:gd name="connsiteX3" fmla="*/ 1840363 w 1840363"/>
                <a:gd name="connsiteY3" fmla="*/ 372116 h 4510979"/>
                <a:gd name="connsiteX4" fmla="*/ 586376 w 1840363"/>
                <a:gd name="connsiteY4" fmla="*/ 469225 h 4510979"/>
                <a:gd name="connsiteX0" fmla="*/ 1840363 w 1840363"/>
                <a:gd name="connsiteY0" fmla="*/ 105878 h 4244741"/>
                <a:gd name="connsiteX1" fmla="*/ 40439 w 1840363"/>
                <a:gd name="connsiteY1" fmla="*/ 0 h 4244741"/>
                <a:gd name="connsiteX2" fmla="*/ 40439 w 1840363"/>
                <a:gd name="connsiteY2" fmla="*/ 4244741 h 4244741"/>
                <a:gd name="connsiteX3" fmla="*/ 1840363 w 1840363"/>
                <a:gd name="connsiteY3" fmla="*/ 105878 h 4244741"/>
                <a:gd name="connsiteX0" fmla="*/ 1813097 w 1813097"/>
                <a:gd name="connsiteY0" fmla="*/ -1 h 4138862"/>
                <a:gd name="connsiteX1" fmla="*/ 55169 w 1813097"/>
                <a:gd name="connsiteY1" fmla="*/ 20106 h 4138862"/>
                <a:gd name="connsiteX2" fmla="*/ 13173 w 1813097"/>
                <a:gd name="connsiteY2" fmla="*/ 4138862 h 4138862"/>
                <a:gd name="connsiteX3" fmla="*/ 1813097 w 1813097"/>
                <a:gd name="connsiteY3" fmla="*/ -1 h 4138862"/>
                <a:gd name="connsiteX0" fmla="*/ 1799924 w 1799924"/>
                <a:gd name="connsiteY0" fmla="*/ 244112 h 4382975"/>
                <a:gd name="connsiteX1" fmla="*/ 41996 w 1799924"/>
                <a:gd name="connsiteY1" fmla="*/ 264219 h 4382975"/>
                <a:gd name="connsiteX2" fmla="*/ 0 w 1799924"/>
                <a:gd name="connsiteY2" fmla="*/ 4382975 h 4382975"/>
                <a:gd name="connsiteX3" fmla="*/ 1799924 w 1799924"/>
                <a:gd name="connsiteY3" fmla="*/ 244112 h 4382975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829156"/>
                <a:gd name="connsiteY0" fmla="*/ 484731 h 4623594"/>
                <a:gd name="connsiteX1" fmla="*/ 41996 w 1829156"/>
                <a:gd name="connsiteY1" fmla="*/ 504838 h 4623594"/>
                <a:gd name="connsiteX2" fmla="*/ 0 w 1829156"/>
                <a:gd name="connsiteY2" fmla="*/ 4623594 h 4623594"/>
                <a:gd name="connsiteX3" fmla="*/ 1799924 w 1829156"/>
                <a:gd name="connsiteY3" fmla="*/ 484731 h 4623594"/>
                <a:gd name="connsiteX0" fmla="*/ 1799924 w 1799924"/>
                <a:gd name="connsiteY0" fmla="*/ 289489 h 4428352"/>
                <a:gd name="connsiteX1" fmla="*/ 41996 w 1799924"/>
                <a:gd name="connsiteY1" fmla="*/ 309596 h 4428352"/>
                <a:gd name="connsiteX2" fmla="*/ 0 w 1799924"/>
                <a:gd name="connsiteY2" fmla="*/ 4428352 h 4428352"/>
                <a:gd name="connsiteX3" fmla="*/ 1799924 w 1799924"/>
                <a:gd name="connsiteY3" fmla="*/ 289489 h 4428352"/>
                <a:gd name="connsiteX0" fmla="*/ 1799924 w 1799924"/>
                <a:gd name="connsiteY0" fmla="*/ 1 h 4138864"/>
                <a:gd name="connsiteX1" fmla="*/ 41996 w 1799924"/>
                <a:gd name="connsiteY1" fmla="*/ 20108 h 4138864"/>
                <a:gd name="connsiteX2" fmla="*/ 0 w 1799924"/>
                <a:gd name="connsiteY2" fmla="*/ 4138864 h 4138864"/>
                <a:gd name="connsiteX3" fmla="*/ 1799924 w 1799924"/>
                <a:gd name="connsiteY3" fmla="*/ 1 h 4138864"/>
                <a:gd name="connsiteX0" fmla="*/ 1828845 w 1828845"/>
                <a:gd name="connsiteY0" fmla="*/ 0 h 4138863"/>
                <a:gd name="connsiteX1" fmla="*/ 925 w 1828845"/>
                <a:gd name="connsiteY1" fmla="*/ 20107 h 4138863"/>
                <a:gd name="connsiteX2" fmla="*/ 28921 w 1828845"/>
                <a:gd name="connsiteY2" fmla="*/ 4138863 h 4138863"/>
                <a:gd name="connsiteX3" fmla="*/ 1828845 w 1828845"/>
                <a:gd name="connsiteY3" fmla="*/ 0 h 4138863"/>
                <a:gd name="connsiteX0" fmla="*/ 1803035 w 1803035"/>
                <a:gd name="connsiteY0" fmla="*/ 0 h 4138863"/>
                <a:gd name="connsiteX1" fmla="*/ 3112 w 1803035"/>
                <a:gd name="connsiteY1" fmla="*/ 20108 h 4138863"/>
                <a:gd name="connsiteX2" fmla="*/ 3111 w 1803035"/>
                <a:gd name="connsiteY2" fmla="*/ 4138863 h 4138863"/>
                <a:gd name="connsiteX3" fmla="*/ 1803035 w 1803035"/>
                <a:gd name="connsiteY3" fmla="*/ 0 h 4138863"/>
                <a:gd name="connsiteX0" fmla="*/ 1803035 w 1803035"/>
                <a:gd name="connsiteY0" fmla="*/ 105877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105877 h 4244740"/>
                <a:gd name="connsiteX0" fmla="*/ 1803035 w 1803035"/>
                <a:gd name="connsiteY0" fmla="*/ 7888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7888 h 424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3035" h="4244740">
                  <a:moveTo>
                    <a:pt x="1803035" y="7888"/>
                  </a:moveTo>
                  <a:lnTo>
                    <a:pt x="3112" y="0"/>
                  </a:lnTo>
                  <a:cubicBezTo>
                    <a:pt x="-3888" y="687625"/>
                    <a:pt x="3111" y="2829826"/>
                    <a:pt x="3111" y="4244740"/>
                  </a:cubicBezTo>
                  <a:lnTo>
                    <a:pt x="1803035" y="7888"/>
                  </a:lnTo>
                  <a:close/>
                </a:path>
              </a:pathLst>
            </a:custGeom>
            <a:solidFill>
              <a:srgbClr val="2F815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0" y="-15625"/>
              <a:ext cx="6547888" cy="1210140"/>
            </a:xfrm>
            <a:custGeom>
              <a:avLst/>
              <a:gdLst>
                <a:gd name="connsiteX0" fmla="*/ 0 w 6718434"/>
                <a:gd name="connsiteY0" fmla="*/ 0 h 1241659"/>
                <a:gd name="connsiteX1" fmla="*/ 0 w 6718434"/>
                <a:gd name="connsiteY1" fmla="*/ 1241659 h 1241659"/>
                <a:gd name="connsiteX2" fmla="*/ 6718434 w 6718434"/>
                <a:gd name="connsiteY2" fmla="*/ 9625 h 1241659"/>
                <a:gd name="connsiteX3" fmla="*/ 0 w 6718434"/>
                <a:gd name="connsiteY3" fmla="*/ 0 h 124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8434" h="1241659">
                  <a:moveTo>
                    <a:pt x="0" y="0"/>
                  </a:moveTo>
                  <a:lnTo>
                    <a:pt x="0" y="1241659"/>
                  </a:lnTo>
                  <a:lnTo>
                    <a:pt x="6718434" y="9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796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-9625" y="-9625"/>
            <a:ext cx="6612556" cy="2955126"/>
            <a:chOff x="0" y="-15625"/>
            <a:chExt cx="6547888" cy="2926226"/>
          </a:xfrm>
        </p:grpSpPr>
        <p:sp>
          <p:nvSpPr>
            <p:cNvPr id="15" name="Полилиния 14"/>
            <p:cNvSpPr/>
            <p:nvPr/>
          </p:nvSpPr>
          <p:spPr>
            <a:xfrm>
              <a:off x="0" y="-8079"/>
              <a:ext cx="1239765" cy="2918680"/>
            </a:xfrm>
            <a:custGeom>
              <a:avLst/>
              <a:gdLst>
                <a:gd name="connsiteX0" fmla="*/ 0 w 1799924"/>
                <a:gd name="connsiteY0" fmla="*/ 77002 h 4244741"/>
                <a:gd name="connsiteX1" fmla="*/ 0 w 1799924"/>
                <a:gd name="connsiteY1" fmla="*/ 0 h 4244741"/>
                <a:gd name="connsiteX2" fmla="*/ 0 w 1799924"/>
                <a:gd name="connsiteY2" fmla="*/ 4244741 h 4244741"/>
                <a:gd name="connsiteX3" fmla="*/ 1799924 w 1799924"/>
                <a:gd name="connsiteY3" fmla="*/ 105878 h 4244741"/>
                <a:gd name="connsiteX4" fmla="*/ 0 w 1799924"/>
                <a:gd name="connsiteY4" fmla="*/ 77002 h 4244741"/>
                <a:gd name="connsiteX0" fmla="*/ 586376 w 1840363"/>
                <a:gd name="connsiteY0" fmla="*/ 469225 h 4510979"/>
                <a:gd name="connsiteX1" fmla="*/ 40439 w 1840363"/>
                <a:gd name="connsiteY1" fmla="*/ 266238 h 4510979"/>
                <a:gd name="connsiteX2" fmla="*/ 40439 w 1840363"/>
                <a:gd name="connsiteY2" fmla="*/ 4510979 h 4510979"/>
                <a:gd name="connsiteX3" fmla="*/ 1840363 w 1840363"/>
                <a:gd name="connsiteY3" fmla="*/ 372116 h 4510979"/>
                <a:gd name="connsiteX4" fmla="*/ 586376 w 1840363"/>
                <a:gd name="connsiteY4" fmla="*/ 469225 h 4510979"/>
                <a:gd name="connsiteX0" fmla="*/ 1840363 w 1840363"/>
                <a:gd name="connsiteY0" fmla="*/ 105878 h 4244741"/>
                <a:gd name="connsiteX1" fmla="*/ 40439 w 1840363"/>
                <a:gd name="connsiteY1" fmla="*/ 0 h 4244741"/>
                <a:gd name="connsiteX2" fmla="*/ 40439 w 1840363"/>
                <a:gd name="connsiteY2" fmla="*/ 4244741 h 4244741"/>
                <a:gd name="connsiteX3" fmla="*/ 1840363 w 1840363"/>
                <a:gd name="connsiteY3" fmla="*/ 105878 h 4244741"/>
                <a:gd name="connsiteX0" fmla="*/ 1813097 w 1813097"/>
                <a:gd name="connsiteY0" fmla="*/ -1 h 4138862"/>
                <a:gd name="connsiteX1" fmla="*/ 55169 w 1813097"/>
                <a:gd name="connsiteY1" fmla="*/ 20106 h 4138862"/>
                <a:gd name="connsiteX2" fmla="*/ 13173 w 1813097"/>
                <a:gd name="connsiteY2" fmla="*/ 4138862 h 4138862"/>
                <a:gd name="connsiteX3" fmla="*/ 1813097 w 1813097"/>
                <a:gd name="connsiteY3" fmla="*/ -1 h 4138862"/>
                <a:gd name="connsiteX0" fmla="*/ 1799924 w 1799924"/>
                <a:gd name="connsiteY0" fmla="*/ 244112 h 4382975"/>
                <a:gd name="connsiteX1" fmla="*/ 41996 w 1799924"/>
                <a:gd name="connsiteY1" fmla="*/ 264219 h 4382975"/>
                <a:gd name="connsiteX2" fmla="*/ 0 w 1799924"/>
                <a:gd name="connsiteY2" fmla="*/ 4382975 h 4382975"/>
                <a:gd name="connsiteX3" fmla="*/ 1799924 w 1799924"/>
                <a:gd name="connsiteY3" fmla="*/ 244112 h 4382975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799944"/>
                <a:gd name="connsiteY0" fmla="*/ 529477 h 4668340"/>
                <a:gd name="connsiteX1" fmla="*/ 41996 w 1799944"/>
                <a:gd name="connsiteY1" fmla="*/ 549584 h 4668340"/>
                <a:gd name="connsiteX2" fmla="*/ 0 w 1799944"/>
                <a:gd name="connsiteY2" fmla="*/ 4668340 h 4668340"/>
                <a:gd name="connsiteX3" fmla="*/ 1799924 w 1799944"/>
                <a:gd name="connsiteY3" fmla="*/ 529477 h 4668340"/>
                <a:gd name="connsiteX0" fmla="*/ 1799924 w 1829156"/>
                <a:gd name="connsiteY0" fmla="*/ 484731 h 4623594"/>
                <a:gd name="connsiteX1" fmla="*/ 41996 w 1829156"/>
                <a:gd name="connsiteY1" fmla="*/ 504838 h 4623594"/>
                <a:gd name="connsiteX2" fmla="*/ 0 w 1829156"/>
                <a:gd name="connsiteY2" fmla="*/ 4623594 h 4623594"/>
                <a:gd name="connsiteX3" fmla="*/ 1799924 w 1829156"/>
                <a:gd name="connsiteY3" fmla="*/ 484731 h 4623594"/>
                <a:gd name="connsiteX0" fmla="*/ 1799924 w 1799924"/>
                <a:gd name="connsiteY0" fmla="*/ 289489 h 4428352"/>
                <a:gd name="connsiteX1" fmla="*/ 41996 w 1799924"/>
                <a:gd name="connsiteY1" fmla="*/ 309596 h 4428352"/>
                <a:gd name="connsiteX2" fmla="*/ 0 w 1799924"/>
                <a:gd name="connsiteY2" fmla="*/ 4428352 h 4428352"/>
                <a:gd name="connsiteX3" fmla="*/ 1799924 w 1799924"/>
                <a:gd name="connsiteY3" fmla="*/ 289489 h 4428352"/>
                <a:gd name="connsiteX0" fmla="*/ 1799924 w 1799924"/>
                <a:gd name="connsiteY0" fmla="*/ 1 h 4138864"/>
                <a:gd name="connsiteX1" fmla="*/ 41996 w 1799924"/>
                <a:gd name="connsiteY1" fmla="*/ 20108 h 4138864"/>
                <a:gd name="connsiteX2" fmla="*/ 0 w 1799924"/>
                <a:gd name="connsiteY2" fmla="*/ 4138864 h 4138864"/>
                <a:gd name="connsiteX3" fmla="*/ 1799924 w 1799924"/>
                <a:gd name="connsiteY3" fmla="*/ 1 h 4138864"/>
                <a:gd name="connsiteX0" fmla="*/ 1828845 w 1828845"/>
                <a:gd name="connsiteY0" fmla="*/ 0 h 4138863"/>
                <a:gd name="connsiteX1" fmla="*/ 925 w 1828845"/>
                <a:gd name="connsiteY1" fmla="*/ 20107 h 4138863"/>
                <a:gd name="connsiteX2" fmla="*/ 28921 w 1828845"/>
                <a:gd name="connsiteY2" fmla="*/ 4138863 h 4138863"/>
                <a:gd name="connsiteX3" fmla="*/ 1828845 w 1828845"/>
                <a:gd name="connsiteY3" fmla="*/ 0 h 4138863"/>
                <a:gd name="connsiteX0" fmla="*/ 1803035 w 1803035"/>
                <a:gd name="connsiteY0" fmla="*/ 0 h 4138863"/>
                <a:gd name="connsiteX1" fmla="*/ 3112 w 1803035"/>
                <a:gd name="connsiteY1" fmla="*/ 20108 h 4138863"/>
                <a:gd name="connsiteX2" fmla="*/ 3111 w 1803035"/>
                <a:gd name="connsiteY2" fmla="*/ 4138863 h 4138863"/>
                <a:gd name="connsiteX3" fmla="*/ 1803035 w 1803035"/>
                <a:gd name="connsiteY3" fmla="*/ 0 h 4138863"/>
                <a:gd name="connsiteX0" fmla="*/ 1803035 w 1803035"/>
                <a:gd name="connsiteY0" fmla="*/ 105877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105877 h 4244740"/>
                <a:gd name="connsiteX0" fmla="*/ 1803035 w 1803035"/>
                <a:gd name="connsiteY0" fmla="*/ 7888 h 4244740"/>
                <a:gd name="connsiteX1" fmla="*/ 3112 w 1803035"/>
                <a:gd name="connsiteY1" fmla="*/ 0 h 4244740"/>
                <a:gd name="connsiteX2" fmla="*/ 3111 w 1803035"/>
                <a:gd name="connsiteY2" fmla="*/ 4244740 h 4244740"/>
                <a:gd name="connsiteX3" fmla="*/ 1803035 w 1803035"/>
                <a:gd name="connsiteY3" fmla="*/ 7888 h 424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3035" h="4244740">
                  <a:moveTo>
                    <a:pt x="1803035" y="7888"/>
                  </a:moveTo>
                  <a:lnTo>
                    <a:pt x="3112" y="0"/>
                  </a:lnTo>
                  <a:cubicBezTo>
                    <a:pt x="-3888" y="687625"/>
                    <a:pt x="3111" y="2829826"/>
                    <a:pt x="3111" y="4244740"/>
                  </a:cubicBezTo>
                  <a:lnTo>
                    <a:pt x="1803035" y="7888"/>
                  </a:lnTo>
                  <a:close/>
                </a:path>
              </a:pathLst>
            </a:custGeom>
            <a:solidFill>
              <a:srgbClr val="2F815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0" y="-15625"/>
              <a:ext cx="6547888" cy="1210140"/>
            </a:xfrm>
            <a:custGeom>
              <a:avLst/>
              <a:gdLst>
                <a:gd name="connsiteX0" fmla="*/ 0 w 6718434"/>
                <a:gd name="connsiteY0" fmla="*/ 0 h 1241659"/>
                <a:gd name="connsiteX1" fmla="*/ 0 w 6718434"/>
                <a:gd name="connsiteY1" fmla="*/ 1241659 h 1241659"/>
                <a:gd name="connsiteX2" fmla="*/ 6718434 w 6718434"/>
                <a:gd name="connsiteY2" fmla="*/ 9625 h 1241659"/>
                <a:gd name="connsiteX3" fmla="*/ 0 w 6718434"/>
                <a:gd name="connsiteY3" fmla="*/ 0 h 124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8434" h="1241659">
                  <a:moveTo>
                    <a:pt x="0" y="0"/>
                  </a:moveTo>
                  <a:lnTo>
                    <a:pt x="0" y="1241659"/>
                  </a:lnTo>
                  <a:lnTo>
                    <a:pt x="6718434" y="9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796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7A03-CEC1-4BDE-84B3-76CD0B7D3BDC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1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1803" y="4980777"/>
            <a:ext cx="3889893" cy="122901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spcBef>
                <a:spcPts val="0"/>
              </a:spcBef>
            </a:pP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Выполнил: 	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err="1" smtClean="0">
                <a:latin typeface="Times New Roman" panose="02020603050405020304" pitchFamily="18" charset="0"/>
              </a:rPr>
              <a:t>Шитикова</a:t>
            </a:r>
            <a:r>
              <a:rPr lang="ru-RU" sz="1800" dirty="0" smtClean="0">
                <a:latin typeface="Times New Roman" panose="02020603050405020304" pitchFamily="18" charset="0"/>
              </a:rPr>
              <a:t> Карина </a:t>
            </a:r>
            <a:r>
              <a:rPr lang="ru-RU" sz="1800" dirty="0" err="1" smtClean="0">
                <a:latin typeface="Times New Roman" panose="02020603050405020304" pitchFamily="18" charset="0"/>
              </a:rPr>
              <a:t>Анатолевна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	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Студент гр. </a:t>
            </a:r>
            <a:r>
              <a:rPr lang="ru-RU" sz="1800" dirty="0" smtClean="0">
                <a:latin typeface="Times New Roman" panose="02020603050405020304" pitchFamily="18" charset="0"/>
              </a:rPr>
              <a:t>ТТП.1-21-1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0" y="3352227"/>
            <a:ext cx="9149081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ru-RU" dirty="0">
                <a:latin typeface="Times New Roman"/>
                <a:cs typeface="Times New Roman"/>
              </a:rPr>
              <a:t>Разработка </a:t>
            </a:r>
            <a:r>
              <a:rPr lang="ru-RU" dirty="0" err="1">
                <a:latin typeface="Times New Roman"/>
                <a:cs typeface="Times New Roman"/>
              </a:rPr>
              <a:t>on-line</a:t>
            </a:r>
            <a:r>
              <a:rPr lang="ru-RU" dirty="0">
                <a:latin typeface="Times New Roman"/>
                <a:cs typeface="Times New Roman"/>
              </a:rPr>
              <a:t> системы контроля за положением тормозных башмаков</a:t>
            </a:r>
          </a:p>
        </p:txBody>
      </p:sp>
      <p:sp>
        <p:nvSpPr>
          <p:cNvPr id="21" name="Подзаголовок 2"/>
          <p:cNvSpPr txBox="1">
            <a:spLocks/>
          </p:cNvSpPr>
          <p:nvPr/>
        </p:nvSpPr>
        <p:spPr>
          <a:xfrm>
            <a:off x="498893" y="6431876"/>
            <a:ext cx="8447173" cy="3651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Красноярск 2023</a:t>
            </a:r>
          </a:p>
          <a:p>
            <a:pPr marL="0" marR="0" lvl="0" indent="54102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Подзаголовок 2"/>
          <p:cNvSpPr txBox="1">
            <a:spLocks/>
          </p:cNvSpPr>
          <p:nvPr/>
        </p:nvSpPr>
        <p:spPr>
          <a:xfrm>
            <a:off x="5055032" y="5045849"/>
            <a:ext cx="3889893" cy="13840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endParaRPr lang="ru-RU" sz="1800" dirty="0" smtClean="0">
              <a:latin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dirty="0" smtClean="0">
                <a:latin typeface="Times New Roman" panose="02020603050405020304" pitchFamily="18" charset="0"/>
              </a:rPr>
              <a:t>Наставник:	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err="1" smtClean="0">
                <a:latin typeface="Times New Roman" panose="02020603050405020304" pitchFamily="18" charset="0"/>
              </a:rPr>
              <a:t>Фуфачева</a:t>
            </a:r>
            <a:r>
              <a:rPr lang="ru-RU" sz="1800" dirty="0" smtClean="0">
                <a:latin typeface="Times New Roman" panose="02020603050405020304" pitchFamily="18" charset="0"/>
              </a:rPr>
              <a:t> Марина Валерьевна	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err="1" smtClean="0">
                <a:latin typeface="Times New Roman" panose="02020603050405020304" pitchFamily="18" charset="0"/>
              </a:rPr>
              <a:t>Канд.техн.наук</a:t>
            </a:r>
            <a:r>
              <a:rPr lang="ru-RU" sz="1800" dirty="0" smtClean="0">
                <a:latin typeface="Times New Roman" panose="02020603050405020304" pitchFamily="18" charset="0"/>
              </a:rPr>
              <a:t>, доцент кафедры ЭЖД</a:t>
            </a:r>
          </a:p>
        </p:txBody>
      </p:sp>
    </p:spTree>
    <p:extLst>
      <p:ext uri="{BB962C8B-B14F-4D97-AF65-F5344CB8AC3E}">
        <p14:creationId xmlns:p14="http://schemas.microsoft.com/office/powerpoint/2010/main" val="198352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7412</TotalTime>
  <Words>561</Words>
  <Application>Microsoft Office PowerPoint</Application>
  <PresentationFormat>Экран (4:3)</PresentationFormat>
  <Paragraphs>75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Бойков Евгений Викторович</dc:creator>
  <cp:lastModifiedBy>amd</cp:lastModifiedBy>
  <cp:revision>173</cp:revision>
  <cp:lastPrinted>2019-06-17T19:55:23Z</cp:lastPrinted>
  <dcterms:created xsi:type="dcterms:W3CDTF">2018-11-15T06:09:33Z</dcterms:created>
  <dcterms:modified xsi:type="dcterms:W3CDTF">2023-11-02T06:44:16Z</dcterms:modified>
</cp:coreProperties>
</file>