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PT Sans" panose="020B060402020202020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817B71-6185-48BE-A656-A9DA71D42429}" v="116" dt="2021-06-19T10:39:02.423"/>
  </p1510:revLst>
</p1510:revInfo>
</file>

<file path=ppt/tableStyles.xml><?xml version="1.0" encoding="utf-8"?>
<a:tblStyleLst xmlns:a="http://schemas.openxmlformats.org/drawingml/2006/main" def="{6C52526D-43B0-4902-9C5F-FAF07DC421A7}">
  <a:tblStyle styleId="{6C52526D-43B0-4902-9C5F-FAF07DC421A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rbo-mixa@inbox.ru" clId="Web-{86817B71-6185-48BE-A656-A9DA71D42429}"/>
    <pc:docChg chg="modSld">
      <pc:chgData name="turbo-mixa@inbox.ru" userId="" providerId="" clId="Web-{86817B71-6185-48BE-A656-A9DA71D42429}" dt="2021-06-19T10:39:02.423" v="114" actId="20577"/>
      <pc:docMkLst>
        <pc:docMk/>
      </pc:docMkLst>
      <pc:sldChg chg="modSp">
        <pc:chgData name="turbo-mixa@inbox.ru" userId="" providerId="" clId="Web-{86817B71-6185-48BE-A656-A9DA71D42429}" dt="2021-06-19T10:39:02.423" v="114" actId="20577"/>
        <pc:sldMkLst>
          <pc:docMk/>
          <pc:sldMk cId="0" sldId="257"/>
        </pc:sldMkLst>
        <pc:spChg chg="mod">
          <ac:chgData name="turbo-mixa@inbox.ru" userId="" providerId="" clId="Web-{86817B71-6185-48BE-A656-A9DA71D42429}" dt="2021-06-19T10:39:02.423" v="114" actId="20577"/>
          <ac:spMkLst>
            <pc:docMk/>
            <pc:sldMk cId="0" sldId="257"/>
            <ac:spMk id="67" creationId="{00000000-0000-0000-0000-000000000000}"/>
          </ac:spMkLst>
        </pc:spChg>
      </pc:sldChg>
      <pc:sldChg chg="modSp">
        <pc:chgData name="turbo-mixa@inbox.ru" userId="" providerId="" clId="Web-{86817B71-6185-48BE-A656-A9DA71D42429}" dt="2021-06-19T10:17:03.884" v="60" actId="20577"/>
        <pc:sldMkLst>
          <pc:docMk/>
          <pc:sldMk cId="0" sldId="261"/>
        </pc:sldMkLst>
        <pc:spChg chg="mod">
          <ac:chgData name="turbo-mixa@inbox.ru" userId="" providerId="" clId="Web-{86817B71-6185-48BE-A656-A9DA71D42429}" dt="2021-06-19T10:16:32.899" v="48" actId="20577"/>
          <ac:spMkLst>
            <pc:docMk/>
            <pc:sldMk cId="0" sldId="261"/>
            <ac:spMk id="177" creationId="{00000000-0000-0000-0000-000000000000}"/>
          </ac:spMkLst>
        </pc:spChg>
        <pc:spChg chg="mod">
          <ac:chgData name="turbo-mixa@inbox.ru" userId="" providerId="" clId="Web-{86817B71-6185-48BE-A656-A9DA71D42429}" dt="2021-06-19T10:17:03.884" v="60" actId="20577"/>
          <ac:spMkLst>
            <pc:docMk/>
            <pc:sldMk cId="0" sldId="261"/>
            <ac:spMk id="17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69560841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69560841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b28f1c90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b28f1c90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db28f1c904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db28f1c904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db28f1c904_1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db28f1c904_1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db28f1c904_1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db28f1c904_1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69560841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69560841b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69560841b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b69560841b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3be813e96d7b44fa8a7d7f8c0e7e6f8c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dUI12OcqYenIW9ZaHu8eUScLx5kq8F5CM_NIf2qhx0irXbjg/viewfor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r="16826" b="13502"/>
          <a:stretch/>
        </p:blipFill>
        <p:spPr>
          <a:xfrm>
            <a:off x="1306150" y="0"/>
            <a:ext cx="783785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T Sans"/>
                <a:ea typeface="PT Sans"/>
                <a:cs typeface="PT Sans"/>
                <a:sym typeface="PT Sans"/>
              </a:rPr>
              <a:t>СoNi</a:t>
            </a:r>
            <a:endParaRPr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T Sans"/>
                <a:ea typeface="PT Sans"/>
                <a:cs typeface="PT Sans"/>
                <a:sym typeface="PT Sans"/>
              </a:rPr>
              <a:t>Команда №227</a:t>
            </a:r>
            <a:endParaRPr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64400" y="85850"/>
            <a:ext cx="159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T Sans"/>
                <a:ea typeface="PT Sans"/>
                <a:cs typeface="PT Sans"/>
                <a:sym typeface="PT Sans"/>
              </a:rPr>
              <a:t>Кто вы?</a:t>
            </a:r>
            <a:endParaRPr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1599125" y="0"/>
            <a:ext cx="5744700" cy="15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400">
                <a:latin typeface="PT Sans"/>
                <a:ea typeface="PT Sans"/>
                <a:cs typeface="PT Sans"/>
                <a:sym typeface="PT Sans"/>
              </a:rPr>
              <a:t>Напишите здесь про себя, чтобы лучше понимать, кто собрался в команде: какие области вам интересны, </a:t>
            </a:r>
            <a:br>
              <a:rPr lang="en-GB" sz="1400">
                <a:latin typeface="PT Sans"/>
                <a:ea typeface="PT Sans"/>
                <a:cs typeface="PT Sans"/>
                <a:sym typeface="PT Sans"/>
              </a:rPr>
            </a:br>
            <a:r>
              <a:rPr lang="en-GB" sz="1400">
                <a:latin typeface="PT Sans"/>
                <a:ea typeface="PT Sans"/>
                <a:cs typeface="PT Sans"/>
                <a:sym typeface="PT Sans"/>
              </a:rPr>
              <a:t>и что вы умеете делать. Будет здорово, если указанные интересы будут охватывать рынки будущего, узнать о них подробнее можно по ссылке: </a:t>
            </a:r>
            <a:r>
              <a:rPr lang="en-GB" sz="1400" u="sng">
                <a:solidFill>
                  <a:schemeClr val="hlink"/>
                </a:solidFill>
                <a:latin typeface="PT Sans"/>
                <a:ea typeface="PT Sans"/>
                <a:cs typeface="PT Sans"/>
                <a:sym typeface="PT Sans"/>
                <a:hlinkClick r:id="rId3"/>
              </a:rPr>
              <a:t>Образ будущего рынков НТИ (notion.so)</a:t>
            </a:r>
            <a:endParaRPr sz="14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64400" y="1664975"/>
            <a:ext cx="1817400" cy="2984100"/>
          </a:xfrm>
          <a:prstGeom prst="rect">
            <a:avLst/>
          </a:prstGeom>
          <a:solidFill>
            <a:srgbClr val="FFF2CC"/>
          </a:solidFill>
          <a:ln>
            <a:noFill/>
          </a:ln>
          <a:effectLst>
            <a:outerShdw blurRad="71438" dist="571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latin typeface="PT Sans"/>
                <a:ea typeface="PT Sans"/>
                <a:cs typeface="PT Sans"/>
                <a:sym typeface="PT Sans"/>
              </a:rPr>
              <a:t>Хасанов Михаил</a:t>
            </a: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</a:t>
            </a:r>
            <a:br>
              <a:rPr lang="en-GB" sz="1100">
                <a:latin typeface="PT Sans"/>
                <a:ea typeface="PT Sans"/>
                <a:cs typeface="PT Sans"/>
                <a:sym typeface="PT Sans"/>
              </a:rPr>
            </a:br>
            <a:r>
              <a:rPr lang="en-GB" sz="700">
                <a:highlight>
                  <a:srgbClr val="00FFFF"/>
                </a:highlight>
                <a:latin typeface="PT Sans"/>
                <a:ea typeface="PT Sans"/>
                <a:cs typeface="PT Sans"/>
                <a:sym typeface="PT Sans"/>
              </a:rPr>
              <a:t>463561</a:t>
            </a: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3 главных интереса: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Химия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Математическое моделирование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АСУ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3 ключевых навыка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Наукоемкие производства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Анализ технологических данных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Рациональный подход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3859500" y="1680875"/>
            <a:ext cx="1655400" cy="2984100"/>
          </a:xfrm>
          <a:prstGeom prst="rect">
            <a:avLst/>
          </a:prstGeom>
          <a:solidFill>
            <a:srgbClr val="FFF2CC"/>
          </a:solidFill>
          <a:ln>
            <a:noFill/>
          </a:ln>
          <a:effectLst>
            <a:outerShdw blurRad="71438" dist="571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latin typeface="PT Sans"/>
                <a:ea typeface="PT Sans"/>
                <a:cs typeface="PT Sans"/>
                <a:sym typeface="PT Sans"/>
              </a:rPr>
              <a:t>Андреев Дуня</a:t>
            </a: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</a:t>
            </a:r>
            <a:br>
              <a:rPr lang="en-GB" sz="1100">
                <a:latin typeface="PT Sans"/>
                <a:ea typeface="PT Sans"/>
                <a:cs typeface="PT Sans"/>
                <a:sym typeface="PT Sans"/>
              </a:rPr>
            </a:br>
            <a:r>
              <a:rPr lang="en-GB" sz="700">
                <a:highlight>
                  <a:srgbClr val="00FFFF"/>
                </a:highlight>
                <a:latin typeface="PT Sans"/>
                <a:ea typeface="PT Sans"/>
                <a:cs typeface="PT Sans"/>
                <a:sym typeface="PT Sans"/>
              </a:rPr>
              <a:t>429447</a:t>
            </a: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3 главных интереса: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Мобильные приложения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Социальные сети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IT-технологии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3 ключевых навыка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Программирование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Разработка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Планирование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5601050" y="1696700"/>
            <a:ext cx="1599000" cy="2952300"/>
          </a:xfrm>
          <a:prstGeom prst="rect">
            <a:avLst/>
          </a:prstGeom>
          <a:solidFill>
            <a:srgbClr val="FFF2CC"/>
          </a:solidFill>
          <a:ln>
            <a:noFill/>
          </a:ln>
          <a:effectLst>
            <a:outerShdw blurRad="71438" dist="571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latin typeface="PT Sans"/>
                <a:ea typeface="PT Sans"/>
                <a:cs typeface="PT Sans"/>
                <a:sym typeface="PT Sans"/>
              </a:rPr>
              <a:t>Румянцев Арсений </a:t>
            </a: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</a:t>
            </a:r>
            <a:br>
              <a:rPr lang="en-GB" sz="1100">
                <a:latin typeface="PT Sans"/>
                <a:ea typeface="PT Sans"/>
                <a:cs typeface="PT Sans"/>
                <a:sym typeface="PT Sans"/>
              </a:rPr>
            </a:br>
            <a:r>
              <a:rPr lang="en-GB" sz="700">
                <a:highlight>
                  <a:srgbClr val="00FFFF"/>
                </a:highlight>
                <a:latin typeface="PT Sans"/>
                <a:ea typeface="PT Sans"/>
                <a:cs typeface="PT Sans"/>
                <a:sym typeface="PT Sans"/>
              </a:rPr>
              <a:t>502486</a:t>
            </a: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3 главных интереса: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Автомобильный спорт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Дизайн и графические решения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65100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Менеджмент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3 ключевых навыка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Планирование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Творческий подход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Работа с сетями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1955950" y="1664975"/>
            <a:ext cx="1817400" cy="2984100"/>
          </a:xfrm>
          <a:prstGeom prst="rect">
            <a:avLst/>
          </a:prstGeom>
          <a:solidFill>
            <a:srgbClr val="FFF2CC"/>
          </a:solidFill>
          <a:ln>
            <a:noFill/>
          </a:ln>
          <a:effectLst>
            <a:outerShdw blurRad="71438" dist="571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latin typeface="PT Sans"/>
                <a:ea typeface="PT Sans"/>
                <a:cs typeface="PT Sans"/>
                <a:sym typeface="PT Sans"/>
              </a:rPr>
              <a:t>Хоцкина Ольга</a:t>
            </a: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</a:t>
            </a:r>
            <a:br>
              <a:rPr lang="en-GB" sz="1100">
                <a:latin typeface="PT Sans"/>
                <a:ea typeface="PT Sans"/>
                <a:cs typeface="PT Sans"/>
                <a:sym typeface="PT Sans"/>
              </a:rPr>
            </a:br>
            <a:r>
              <a:rPr lang="en-GB" sz="700">
                <a:highlight>
                  <a:srgbClr val="00FFFF"/>
                </a:highlight>
                <a:latin typeface="PT Sans"/>
                <a:ea typeface="PT Sans"/>
                <a:cs typeface="PT Sans"/>
                <a:sym typeface="PT Sans"/>
              </a:rPr>
              <a:t>307212</a:t>
            </a: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3 главных интереса: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250825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Решение технологических и экологических вызовов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55575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Гуманитарии на службе народа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lvl="0" indent="-155575" algn="l" rtl="0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Междисциплинарность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3 ключевых навыка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Международные связи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Иностранные языки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179999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Преподавание любой сложности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7286200" y="1696775"/>
            <a:ext cx="1729200" cy="2952300"/>
          </a:xfrm>
          <a:prstGeom prst="rect">
            <a:avLst/>
          </a:prstGeom>
          <a:solidFill>
            <a:srgbClr val="FFF2CC"/>
          </a:solidFill>
          <a:ln>
            <a:noFill/>
          </a:ln>
          <a:effectLst>
            <a:outerShdw blurRad="71438" dist="571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1100" b="1" dirty="0" err="1">
                <a:latin typeface="PT Sans"/>
                <a:ea typeface="PT Sans"/>
                <a:cs typeface="PT Sans"/>
                <a:sym typeface="PT Sans"/>
              </a:rPr>
              <a:t>Серых</a:t>
            </a:r>
            <a:r>
              <a:rPr lang="en-GB" sz="11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b="1" dirty="0" err="1">
                <a:latin typeface="PT Sans"/>
                <a:ea typeface="PT Sans"/>
                <a:cs typeface="PT Sans"/>
                <a:sym typeface="PT Sans"/>
              </a:rPr>
              <a:t>Сергей</a:t>
            </a:r>
            <a:br>
              <a:rPr lang="en-GB" sz="1100" dirty="0">
                <a:latin typeface="PT Sans"/>
                <a:ea typeface="PT Sans"/>
                <a:cs typeface="PT Sans"/>
              </a:rPr>
            </a:br>
            <a:r>
              <a:rPr lang="en-GB" sz="700" dirty="0">
                <a:highlight>
                  <a:srgbClr val="00FFFF"/>
                </a:highlight>
                <a:latin typeface="PT Sans"/>
                <a:ea typeface="PT Sans"/>
                <a:cs typeface="PT Sans"/>
                <a:sym typeface="PT Sans"/>
              </a:rPr>
              <a:t>1573621</a:t>
            </a:r>
            <a:endParaRPr sz="700" dirty="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latin typeface="PT Sans"/>
                <a:ea typeface="PT Sans"/>
                <a:cs typeface="PT Sans"/>
                <a:sym typeface="PT Sans"/>
              </a:rPr>
              <a:t>3 </a:t>
            </a:r>
            <a:r>
              <a:rPr lang="en-GB" sz="1100" dirty="0" err="1">
                <a:latin typeface="PT Sans"/>
                <a:ea typeface="PT Sans"/>
                <a:cs typeface="PT Sans"/>
                <a:sym typeface="PT Sans"/>
              </a:rPr>
              <a:t>главных</a:t>
            </a:r>
            <a:r>
              <a:rPr lang="en-GB" sz="11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dirty="0" err="1">
                <a:latin typeface="PT Sans"/>
                <a:ea typeface="PT Sans"/>
                <a:cs typeface="PT Sans"/>
                <a:sym typeface="PT Sans"/>
              </a:rPr>
              <a:t>интереса</a:t>
            </a:r>
            <a:r>
              <a:rPr lang="en-GB" sz="1100" dirty="0">
                <a:latin typeface="PT Sans"/>
                <a:ea typeface="PT Sans"/>
                <a:cs typeface="PT Sans"/>
                <a:sym typeface="PT Sans"/>
              </a:rPr>
              <a:t>:</a:t>
            </a:r>
            <a:endParaRPr sz="1100" dirty="0">
              <a:latin typeface="PT Sans"/>
              <a:ea typeface="PT Sans"/>
              <a:cs typeface="PT Sans"/>
              <a:sym typeface="PT Sans"/>
            </a:endParaRPr>
          </a:p>
          <a:p>
            <a:pPr marL="179705" indent="-165100">
              <a:buSzPts val="1100"/>
              <a:buFont typeface="PT Sans"/>
              <a:buChar char="-"/>
            </a:pPr>
            <a:r>
              <a:rPr lang="en-GB" sz="1100" dirty="0" err="1">
                <a:ea typeface="PT Sans"/>
                <a:sym typeface="PT Sans"/>
              </a:rPr>
              <a:t>Китайский</a:t>
            </a:r>
            <a:r>
              <a:rPr lang="en-GB" sz="1100" dirty="0">
                <a:ea typeface="PT Sans"/>
                <a:sym typeface="PT Sans"/>
              </a:rPr>
              <a:t> </a:t>
            </a:r>
            <a:r>
              <a:rPr lang="en-GB" sz="1100" dirty="0" err="1">
                <a:ea typeface="PT Sans"/>
                <a:sym typeface="PT Sans"/>
              </a:rPr>
              <a:t>язык</a:t>
            </a:r>
            <a:endParaRPr sz="1100" dirty="0" err="1">
              <a:latin typeface="PT Sans"/>
              <a:ea typeface="PT Sans"/>
              <a:cs typeface="PT Sans"/>
            </a:endParaRPr>
          </a:p>
          <a:p>
            <a:pPr marL="179705" indent="-165100">
              <a:buSzPts val="1100"/>
              <a:buFont typeface="PT Sans"/>
              <a:buChar char="-"/>
            </a:pPr>
            <a:r>
              <a:rPr lang="en-GB" sz="1100" dirty="0" err="1">
                <a:ea typeface="PT Sans"/>
                <a:sym typeface="PT Sans"/>
              </a:rPr>
              <a:t>Анализ</a:t>
            </a:r>
            <a:r>
              <a:rPr lang="en-GB" sz="1100" dirty="0">
                <a:ea typeface="PT Sans"/>
                <a:sym typeface="PT Sans"/>
              </a:rPr>
              <a:t> </a:t>
            </a:r>
            <a:r>
              <a:rPr lang="en-GB" sz="1100" dirty="0" err="1">
                <a:ea typeface="PT Sans"/>
                <a:sym typeface="PT Sans"/>
              </a:rPr>
              <a:t>данных</a:t>
            </a:r>
            <a:endParaRPr lang="en-GB" sz="1100" dirty="0" err="1">
              <a:ea typeface="PT Sans"/>
            </a:endParaRPr>
          </a:p>
          <a:p>
            <a:pPr marL="179705" indent="-165100">
              <a:buSzPts val="1100"/>
              <a:buFont typeface="PT Sans"/>
              <a:buChar char="-"/>
            </a:pPr>
            <a:r>
              <a:rPr lang="en-GB" sz="1100" dirty="0" err="1">
                <a:ea typeface="PT Sans"/>
              </a:rPr>
              <a:t>Экономика</a:t>
            </a:r>
          </a:p>
          <a:p>
            <a:endParaRPr lang="en-GB" sz="1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latin typeface="PT Sans"/>
                <a:ea typeface="PT Sans"/>
                <a:cs typeface="PT Sans"/>
                <a:sym typeface="PT Sans"/>
              </a:rPr>
              <a:t>3 </a:t>
            </a:r>
            <a:r>
              <a:rPr lang="en-GB" sz="1100" dirty="0" err="1">
                <a:latin typeface="PT Sans"/>
                <a:ea typeface="PT Sans"/>
                <a:cs typeface="PT Sans"/>
                <a:sym typeface="PT Sans"/>
              </a:rPr>
              <a:t>ключевых</a:t>
            </a:r>
            <a:r>
              <a:rPr lang="en-GB" sz="11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100" dirty="0" err="1">
                <a:latin typeface="PT Sans"/>
                <a:ea typeface="PT Sans"/>
                <a:cs typeface="PT Sans"/>
                <a:sym typeface="PT Sans"/>
              </a:rPr>
              <a:t>навыка</a:t>
            </a:r>
            <a:endParaRPr sz="1100" dirty="0" err="1">
              <a:latin typeface="PT Sans"/>
              <a:ea typeface="PT Sans"/>
              <a:cs typeface="PT Sans"/>
              <a:sym typeface="PT Sans"/>
            </a:endParaRPr>
          </a:p>
          <a:p>
            <a:pPr marL="179705" indent="-155575">
              <a:buClr>
                <a:schemeClr val="dk1"/>
              </a:buClr>
              <a:buSzPts val="1100"/>
              <a:buFont typeface="PT Sans"/>
              <a:buChar char="-"/>
            </a:pPr>
            <a:r>
              <a:rPr lang="en-GB" sz="1100">
                <a:solidFill>
                  <a:schemeClr val="dk1"/>
                </a:solidFill>
                <a:latin typeface="PT Sans"/>
                <a:ea typeface="PT Sans"/>
                <a:cs typeface="PT Sans"/>
              </a:rPr>
              <a:t>Стратегическое мышление</a:t>
            </a:r>
          </a:p>
          <a:p>
            <a:pPr marL="179705" lvl="0" indent="-1555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T Sans"/>
              <a:buChar char="-"/>
            </a:pPr>
            <a:endParaRPr sz="1100">
              <a:solidFill>
                <a:schemeClr val="dk1"/>
              </a:solidFill>
              <a:latin typeface="PT Sans"/>
              <a:ea typeface="PT Sans"/>
              <a:cs typeface="PT Sans"/>
            </a:endParaRPr>
          </a:p>
          <a:p>
            <a:pPr marL="179705" indent="-155575">
              <a:buClr>
                <a:schemeClr val="dk1"/>
              </a:buClr>
              <a:buSzPts val="1100"/>
              <a:buFont typeface="PT Sans"/>
              <a:buChar char="-"/>
            </a:pPr>
            <a:r>
              <a:rPr lang="en-GB" sz="1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Творческий подход</a:t>
            </a:r>
            <a:endParaRPr sz="1100">
              <a:solidFill>
                <a:schemeClr val="dk1"/>
              </a:solidFill>
              <a:latin typeface="PT Sans"/>
              <a:ea typeface="PT Sans"/>
              <a:cs typeface="P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75" y="66925"/>
            <a:ext cx="2955600" cy="96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500">
                <a:latin typeface="PT Sans"/>
                <a:ea typeface="PT Sans"/>
                <a:cs typeface="PT Sans"/>
                <a:sym typeface="PT Sans"/>
              </a:rPr>
              <a:t>Матрица идей, или  каким бы проектом заняться?</a:t>
            </a:r>
            <a:endParaRPr sz="25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013175" y="66925"/>
            <a:ext cx="6130800" cy="96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Как лучше совместить ваши навыки и интересы? Выпишите ключевые навыки в строки, а общие интересы в столбцы этой матрицы (таблицы). На пересечении навыков и интересов можно записать проектные идеи: как применить ваши навыки в интересной для вас области. Кстати, в одну ячейку матрицы можно положить больше одной идеи.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cxnSp>
        <p:nvCxnSpPr>
          <p:cNvPr id="74" name="Google Shape;74;p15"/>
          <p:cNvCxnSpPr/>
          <p:nvPr/>
        </p:nvCxnSpPr>
        <p:spPr>
          <a:xfrm>
            <a:off x="1620575" y="1799700"/>
            <a:ext cx="7394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5" name="Google Shape;75;p15"/>
          <p:cNvCxnSpPr/>
          <p:nvPr/>
        </p:nvCxnSpPr>
        <p:spPr>
          <a:xfrm>
            <a:off x="1620575" y="4279625"/>
            <a:ext cx="7394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6" name="Google Shape;76;p15"/>
          <p:cNvCxnSpPr/>
          <p:nvPr/>
        </p:nvCxnSpPr>
        <p:spPr>
          <a:xfrm>
            <a:off x="1620575" y="2409569"/>
            <a:ext cx="7394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" name="Google Shape;77;p15"/>
          <p:cNvCxnSpPr/>
          <p:nvPr/>
        </p:nvCxnSpPr>
        <p:spPr>
          <a:xfrm>
            <a:off x="1620575" y="3048013"/>
            <a:ext cx="7394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8" name="Google Shape;78;p15"/>
          <p:cNvCxnSpPr/>
          <p:nvPr/>
        </p:nvCxnSpPr>
        <p:spPr>
          <a:xfrm>
            <a:off x="1620575" y="3667406"/>
            <a:ext cx="7394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" name="Google Shape;79;p15"/>
          <p:cNvCxnSpPr/>
          <p:nvPr/>
        </p:nvCxnSpPr>
        <p:spPr>
          <a:xfrm>
            <a:off x="3520200" y="1363025"/>
            <a:ext cx="0" cy="3648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" name="Google Shape;80;p15"/>
          <p:cNvCxnSpPr/>
          <p:nvPr/>
        </p:nvCxnSpPr>
        <p:spPr>
          <a:xfrm>
            <a:off x="4837069" y="1363025"/>
            <a:ext cx="0" cy="3648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1" name="Google Shape;81;p15"/>
          <p:cNvCxnSpPr/>
          <p:nvPr/>
        </p:nvCxnSpPr>
        <p:spPr>
          <a:xfrm>
            <a:off x="6153938" y="1363025"/>
            <a:ext cx="0" cy="3648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" name="Google Shape;82;p15"/>
          <p:cNvCxnSpPr/>
          <p:nvPr/>
        </p:nvCxnSpPr>
        <p:spPr>
          <a:xfrm>
            <a:off x="7470806" y="1363025"/>
            <a:ext cx="0" cy="3648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3" name="Google Shape;83;p15"/>
          <p:cNvCxnSpPr/>
          <p:nvPr/>
        </p:nvCxnSpPr>
        <p:spPr>
          <a:xfrm>
            <a:off x="8787675" y="1363025"/>
            <a:ext cx="0" cy="3648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4" name="Google Shape;84;p15"/>
          <p:cNvSpPr txBox="1"/>
          <p:nvPr/>
        </p:nvSpPr>
        <p:spPr>
          <a:xfrm>
            <a:off x="5247038" y="936838"/>
            <a:ext cx="1813800" cy="3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PT Sans"/>
                <a:ea typeface="PT Sans"/>
                <a:cs typeface="PT Sans"/>
                <a:sym typeface="PT Sans"/>
              </a:rPr>
              <a:t>Интересы</a:t>
            </a:r>
            <a:endParaRPr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 rot="-5400000">
            <a:off x="134338" y="3159513"/>
            <a:ext cx="1813800" cy="3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PT Sans"/>
                <a:ea typeface="PT Sans"/>
                <a:cs typeface="PT Sans"/>
                <a:sym typeface="PT Sans"/>
              </a:rPr>
              <a:t>Навыки</a:t>
            </a:r>
            <a:endParaRPr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620575" y="1837113"/>
            <a:ext cx="18996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Наукоемкие производства</a:t>
            </a:r>
            <a:endParaRPr sz="1200"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1620575" y="2510218"/>
            <a:ext cx="18996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latin typeface="PT Sans"/>
                <a:ea typeface="PT Sans"/>
                <a:cs typeface="PT Sans"/>
                <a:sym typeface="PT Sans"/>
              </a:rPr>
              <a:t>Иностранные языки</a:t>
            </a:r>
            <a:endParaRPr sz="1200"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1620575" y="3134033"/>
            <a:ext cx="18996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latin typeface="PT Sans"/>
                <a:ea typeface="PT Sans"/>
                <a:cs typeface="PT Sans"/>
                <a:sym typeface="PT Sans"/>
              </a:rPr>
              <a:t>Анализ технологических данных</a:t>
            </a:r>
            <a:endParaRPr sz="1200"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1620575" y="3735017"/>
            <a:ext cx="18996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latin typeface="PT Sans"/>
                <a:ea typeface="PT Sans"/>
                <a:cs typeface="PT Sans"/>
                <a:sym typeface="PT Sans"/>
              </a:rPr>
              <a:t>Программирование</a:t>
            </a:r>
            <a:endParaRPr sz="1200"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3520175" y="1281075"/>
            <a:ext cx="13170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latin typeface="PT Sans"/>
                <a:ea typeface="PT Sans"/>
                <a:cs typeface="PT Sans"/>
                <a:sym typeface="PT Sans"/>
              </a:rPr>
              <a:t>Химия</a:t>
            </a:r>
            <a:endParaRPr sz="1200"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4837000" y="1281075"/>
            <a:ext cx="13170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latin typeface="PT Sans"/>
                <a:ea typeface="PT Sans"/>
                <a:cs typeface="PT Sans"/>
                <a:sym typeface="PT Sans"/>
              </a:rPr>
              <a:t>Мобильные приложения</a:t>
            </a:r>
            <a:endParaRPr sz="1200"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6153875" y="1281075"/>
            <a:ext cx="13170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latin typeface="PT Sans"/>
                <a:ea typeface="PT Sans"/>
                <a:cs typeface="PT Sans"/>
                <a:sym typeface="PT Sans"/>
              </a:rPr>
              <a:t>Междисципли-</a:t>
            </a:r>
            <a:endParaRPr sz="1200" b="1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latin typeface="PT Sans"/>
                <a:ea typeface="PT Sans"/>
                <a:cs typeface="PT Sans"/>
                <a:sym typeface="PT Sans"/>
              </a:rPr>
              <a:t>нарность</a:t>
            </a:r>
            <a:endParaRPr sz="1200"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7470800" y="1281075"/>
            <a:ext cx="13170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latin typeface="PT Sans"/>
                <a:ea typeface="PT Sans"/>
                <a:cs typeface="PT Sans"/>
                <a:sym typeface="PT Sans"/>
              </a:rPr>
              <a:t>Математическое моделирование</a:t>
            </a:r>
            <a:endParaRPr sz="1200"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3483125" y="1793325"/>
            <a:ext cx="13875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Высокотехнологичное химическое производство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4836992" y="1793313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Социальная сеть для ученых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6153871" y="1793313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Коллектив на производстве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7470825" y="1793313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Математическая модель производства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3520150" y="2436984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PT Sans"/>
                <a:ea typeface="PT Sans"/>
                <a:cs typeface="PT Sans"/>
                <a:sym typeface="PT Sans"/>
              </a:rPr>
              <a:t>Словарь тривиальных названий соединений</a:t>
            </a:r>
            <a:endParaRPr sz="10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9" name="Google Shape;99;p15"/>
          <p:cNvSpPr txBox="1"/>
          <p:nvPr/>
        </p:nvSpPr>
        <p:spPr>
          <a:xfrm>
            <a:off x="4836917" y="2436984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Интерактивный словарь</a:t>
            </a:r>
            <a:endParaRPr sz="12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3520150" y="3059451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Составление “карты” производства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3520150" y="3686567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Химический калькулятор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6153871" y="2436984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Сходства естественных и искусственных языков</a:t>
            </a:r>
            <a:endParaRPr sz="10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7470825" y="2436984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Статистика наиболее используемых слов</a:t>
            </a:r>
            <a:endParaRPr sz="10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4785325" y="3059450"/>
            <a:ext cx="14391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Монитор технологического процесса</a:t>
            </a:r>
            <a:endParaRPr sz="1200"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6153871" y="3059440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Написание руководств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7470825" y="3059440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Модель с постоянно растущей сходимостью</a:t>
            </a:r>
            <a:endParaRPr sz="8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4836917" y="3686567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Мобильная платформа для разработки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6153871" y="3686567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Большие данные в лингвистике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7470825" y="3686567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Калькулятор высшей математики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3519900" y="4313689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Сборник инноваций по химии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1620575" y="4362139"/>
            <a:ext cx="18996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latin typeface="PT Sans"/>
                <a:ea typeface="PT Sans"/>
                <a:cs typeface="PT Sans"/>
                <a:sym typeface="PT Sans"/>
              </a:rPr>
              <a:t>Международные связи</a:t>
            </a:r>
            <a:endParaRPr sz="1200"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4837242" y="4313689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Самообучаемый переводчик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6154196" y="4313689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Культура общения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7471150" y="4313689"/>
            <a:ext cx="13170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Расчет перспектив для сотрудничества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3224400" cy="96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T Sans"/>
                <a:ea typeface="PT Sans"/>
                <a:cs typeface="PT Sans"/>
                <a:sym typeface="PT Sans"/>
              </a:rPr>
              <a:t>Какую идею проекта выберем?</a:t>
            </a:r>
            <a:endParaRPr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Написание программного обеспечения для дистанционного мониторинга технологических процессов (на примере химического производства) - Industrial Pocket Monitor</a:t>
            </a:r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body" idx="1"/>
          </p:nvPr>
        </p:nvSpPr>
        <p:spPr>
          <a:xfrm>
            <a:off x="3224400" y="0"/>
            <a:ext cx="5698800" cy="96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300">
                <a:latin typeface="PT Sans"/>
                <a:ea typeface="PT Sans"/>
                <a:cs typeface="PT Sans"/>
                <a:sym typeface="PT Sans"/>
              </a:rPr>
              <a:t>Обсудите, какой проект можно было бы сделать: такой, чтобы он был и интересен вам, и «по зубам»  — чтобы навыков примерно хватало и не нужно было осваивать новую профессию</a:t>
            </a:r>
            <a:endParaRPr sz="1300"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>
            <a:spLocks noGrp="1"/>
          </p:cNvSpPr>
          <p:nvPr>
            <p:ph type="title"/>
          </p:nvPr>
        </p:nvSpPr>
        <p:spPr>
          <a:xfrm>
            <a:off x="311700" y="23217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T Sans"/>
                <a:ea typeface="PT Sans"/>
                <a:cs typeface="PT Sans"/>
                <a:sym typeface="PT Sans"/>
              </a:rPr>
              <a:t>Краткий паспорт проекта</a:t>
            </a:r>
            <a:endParaRPr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7" name="Google Shape;127;p17"/>
          <p:cNvSpPr/>
          <p:nvPr/>
        </p:nvSpPr>
        <p:spPr>
          <a:xfrm>
            <a:off x="1343075" y="2147400"/>
            <a:ext cx="1830000" cy="435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Стадия А</a:t>
            </a:r>
            <a:endParaRPr/>
          </a:p>
        </p:txBody>
      </p:sp>
      <p:sp>
        <p:nvSpPr>
          <p:cNvPr id="128" name="Google Shape;128;p17"/>
          <p:cNvSpPr/>
          <p:nvPr/>
        </p:nvSpPr>
        <p:spPr>
          <a:xfrm>
            <a:off x="1343075" y="2837400"/>
            <a:ext cx="1830000" cy="435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Стадия Б</a:t>
            </a:r>
            <a:endParaRPr/>
          </a:p>
        </p:txBody>
      </p:sp>
      <p:sp>
        <p:nvSpPr>
          <p:cNvPr id="129" name="Google Shape;129;p17"/>
          <p:cNvSpPr/>
          <p:nvPr/>
        </p:nvSpPr>
        <p:spPr>
          <a:xfrm>
            <a:off x="1343075" y="3527400"/>
            <a:ext cx="1830000" cy="435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Стадия В</a:t>
            </a:r>
            <a:endParaRPr/>
          </a:p>
        </p:txBody>
      </p:sp>
      <p:sp>
        <p:nvSpPr>
          <p:cNvPr id="130" name="Google Shape;130;p17"/>
          <p:cNvSpPr txBox="1"/>
          <p:nvPr/>
        </p:nvSpPr>
        <p:spPr>
          <a:xfrm>
            <a:off x="405875" y="1073975"/>
            <a:ext cx="2700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Технологический процесс:</a:t>
            </a:r>
            <a:endParaRPr/>
          </a:p>
        </p:txBody>
      </p:sp>
      <p:sp>
        <p:nvSpPr>
          <p:cNvPr id="131" name="Google Shape;131;p17"/>
          <p:cNvSpPr/>
          <p:nvPr/>
        </p:nvSpPr>
        <p:spPr>
          <a:xfrm>
            <a:off x="661575" y="1552497"/>
            <a:ext cx="1830000" cy="3402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i="1"/>
              <a:t>Сырье</a:t>
            </a:r>
            <a:endParaRPr i="1"/>
          </a:p>
        </p:txBody>
      </p:sp>
      <p:sp>
        <p:nvSpPr>
          <p:cNvPr id="132" name="Google Shape;132;p17"/>
          <p:cNvSpPr/>
          <p:nvPr/>
        </p:nvSpPr>
        <p:spPr>
          <a:xfrm>
            <a:off x="2075850" y="4217397"/>
            <a:ext cx="1830000" cy="340200"/>
          </a:xfrm>
          <a:prstGeom prst="rect">
            <a:avLst/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i="1"/>
              <a:t>Продукт</a:t>
            </a:r>
            <a:endParaRPr i="1"/>
          </a:p>
        </p:txBody>
      </p:sp>
      <p:cxnSp>
        <p:nvCxnSpPr>
          <p:cNvPr id="133" name="Google Shape;133;p17"/>
          <p:cNvCxnSpPr>
            <a:stCxn id="131" idx="2"/>
            <a:endCxn id="127" idx="0"/>
          </p:cNvCxnSpPr>
          <p:nvPr/>
        </p:nvCxnSpPr>
        <p:spPr>
          <a:xfrm>
            <a:off x="1576575" y="1892697"/>
            <a:ext cx="681600" cy="254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4" name="Google Shape;134;p17"/>
          <p:cNvCxnSpPr>
            <a:stCxn id="127" idx="2"/>
            <a:endCxn id="128" idx="0"/>
          </p:cNvCxnSpPr>
          <p:nvPr/>
        </p:nvCxnSpPr>
        <p:spPr>
          <a:xfrm>
            <a:off x="2258075" y="2582700"/>
            <a:ext cx="0" cy="254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5" name="Google Shape;135;p17"/>
          <p:cNvCxnSpPr>
            <a:endCxn id="129" idx="0"/>
          </p:cNvCxnSpPr>
          <p:nvPr/>
        </p:nvCxnSpPr>
        <p:spPr>
          <a:xfrm>
            <a:off x="2258075" y="3272700"/>
            <a:ext cx="0" cy="254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6" name="Google Shape;136;p17"/>
          <p:cNvCxnSpPr>
            <a:stCxn id="129" idx="2"/>
            <a:endCxn id="132" idx="0"/>
          </p:cNvCxnSpPr>
          <p:nvPr/>
        </p:nvCxnSpPr>
        <p:spPr>
          <a:xfrm>
            <a:off x="2258075" y="3962700"/>
            <a:ext cx="732900" cy="254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7" name="Google Shape;137;p17"/>
          <p:cNvCxnSpPr>
            <a:endCxn id="127" idx="3"/>
          </p:cNvCxnSpPr>
          <p:nvPr/>
        </p:nvCxnSpPr>
        <p:spPr>
          <a:xfrm flipH="1">
            <a:off x="3173075" y="2036850"/>
            <a:ext cx="597900" cy="328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138" name="Google Shape;138;p17"/>
          <p:cNvCxnSpPr/>
          <p:nvPr/>
        </p:nvCxnSpPr>
        <p:spPr>
          <a:xfrm flipH="1">
            <a:off x="3173025" y="2029350"/>
            <a:ext cx="597900" cy="1034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139" name="Google Shape;139;p17"/>
          <p:cNvCxnSpPr/>
          <p:nvPr/>
        </p:nvCxnSpPr>
        <p:spPr>
          <a:xfrm flipH="1">
            <a:off x="3173025" y="2044125"/>
            <a:ext cx="597900" cy="176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triangle" w="med" len="med"/>
          </a:ln>
        </p:spPr>
      </p:cxnSp>
      <p:sp>
        <p:nvSpPr>
          <p:cNvPr id="140" name="Google Shape;140;p17"/>
          <p:cNvSpPr/>
          <p:nvPr/>
        </p:nvSpPr>
        <p:spPr>
          <a:xfrm>
            <a:off x="3623325" y="1709700"/>
            <a:ext cx="1081500" cy="10725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Датчики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(давление, температура, концентрация, плотность и т.д.)</a:t>
            </a:r>
            <a:endParaRPr sz="800"/>
          </a:p>
        </p:txBody>
      </p:sp>
      <p:cxnSp>
        <p:nvCxnSpPr>
          <p:cNvPr id="141" name="Google Shape;141;p17"/>
          <p:cNvCxnSpPr>
            <a:stCxn id="140" idx="3"/>
          </p:cNvCxnSpPr>
          <p:nvPr/>
        </p:nvCxnSpPr>
        <p:spPr>
          <a:xfrm>
            <a:off x="4704825" y="2245950"/>
            <a:ext cx="1309500" cy="12963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2" name="Google Shape;142;p17"/>
          <p:cNvSpPr/>
          <p:nvPr/>
        </p:nvSpPr>
        <p:spPr>
          <a:xfrm>
            <a:off x="5662800" y="2905100"/>
            <a:ext cx="789600" cy="67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7"/>
          <p:cNvSpPr/>
          <p:nvPr/>
        </p:nvSpPr>
        <p:spPr>
          <a:xfrm>
            <a:off x="5721825" y="2971525"/>
            <a:ext cx="681600" cy="5388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ПУ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5522575" y="3635675"/>
            <a:ext cx="1081500" cy="254700"/>
          </a:xfrm>
          <a:prstGeom prst="trapezoid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45" name="Google Shape;145;p17"/>
          <p:cNvCxnSpPr/>
          <p:nvPr/>
        </p:nvCxnSpPr>
        <p:spPr>
          <a:xfrm>
            <a:off x="5554363" y="3821250"/>
            <a:ext cx="10179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6" name="Google Shape;146;p17"/>
          <p:cNvSpPr/>
          <p:nvPr/>
        </p:nvSpPr>
        <p:spPr>
          <a:xfrm>
            <a:off x="6604075" y="2830775"/>
            <a:ext cx="401700" cy="8418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7"/>
          <p:cNvSpPr/>
          <p:nvPr/>
        </p:nvSpPr>
        <p:spPr>
          <a:xfrm>
            <a:off x="6895175" y="3237200"/>
            <a:ext cx="73800" cy="813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7"/>
          <p:cNvSpPr/>
          <p:nvPr/>
        </p:nvSpPr>
        <p:spPr>
          <a:xfrm>
            <a:off x="6909925" y="3370025"/>
            <a:ext cx="36900" cy="444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49" name="Google Shape;149;p17"/>
          <p:cNvCxnSpPr/>
          <p:nvPr/>
        </p:nvCxnSpPr>
        <p:spPr>
          <a:xfrm>
            <a:off x="6614750" y="3052700"/>
            <a:ext cx="398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0" name="Google Shape;150;p17"/>
          <p:cNvCxnSpPr/>
          <p:nvPr/>
        </p:nvCxnSpPr>
        <p:spPr>
          <a:xfrm>
            <a:off x="6614750" y="2978850"/>
            <a:ext cx="398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1" name="Google Shape;151;p17"/>
          <p:cNvCxnSpPr/>
          <p:nvPr/>
        </p:nvCxnSpPr>
        <p:spPr>
          <a:xfrm>
            <a:off x="7121200" y="1215200"/>
            <a:ext cx="0" cy="1653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2" name="Google Shape;152;p17"/>
          <p:cNvCxnSpPr/>
          <p:nvPr/>
        </p:nvCxnSpPr>
        <p:spPr>
          <a:xfrm rot="10800000">
            <a:off x="7121150" y="1222575"/>
            <a:ext cx="1329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3" name="Google Shape;153;p17"/>
          <p:cNvCxnSpPr/>
          <p:nvPr/>
        </p:nvCxnSpPr>
        <p:spPr>
          <a:xfrm rot="10800000">
            <a:off x="7121200" y="2868200"/>
            <a:ext cx="1329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4" name="Google Shape;154;p17"/>
          <p:cNvCxnSpPr/>
          <p:nvPr/>
        </p:nvCxnSpPr>
        <p:spPr>
          <a:xfrm rot="10800000">
            <a:off x="8493800" y="1215200"/>
            <a:ext cx="0" cy="1653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5" name="Google Shape;155;p17"/>
          <p:cNvCxnSpPr/>
          <p:nvPr/>
        </p:nvCxnSpPr>
        <p:spPr>
          <a:xfrm>
            <a:off x="8360950" y="2860825"/>
            <a:ext cx="1329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6" name="Google Shape;156;p17"/>
          <p:cNvCxnSpPr/>
          <p:nvPr/>
        </p:nvCxnSpPr>
        <p:spPr>
          <a:xfrm>
            <a:off x="8360900" y="1215200"/>
            <a:ext cx="1329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7" name="Google Shape;15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8551" y="1383792"/>
            <a:ext cx="1017901" cy="1315807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/>
          <p:nvPr/>
        </p:nvSpPr>
        <p:spPr>
          <a:xfrm>
            <a:off x="7620225" y="1863250"/>
            <a:ext cx="368100" cy="6789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7"/>
          <p:cNvSpPr txBox="1"/>
          <p:nvPr/>
        </p:nvSpPr>
        <p:spPr>
          <a:xfrm>
            <a:off x="6162850" y="874350"/>
            <a:ext cx="204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Смартфон технолога:</a:t>
            </a:r>
            <a:endParaRPr/>
          </a:p>
        </p:txBody>
      </p:sp>
      <p:sp>
        <p:nvSpPr>
          <p:cNvPr id="160" name="Google Shape;160;p17"/>
          <p:cNvSpPr/>
          <p:nvPr/>
        </p:nvSpPr>
        <p:spPr>
          <a:xfrm>
            <a:off x="4213054" y="1302579"/>
            <a:ext cx="926700" cy="926700"/>
          </a:xfrm>
          <a:prstGeom prst="arc">
            <a:avLst>
              <a:gd name="adj1" fmla="val 16200000"/>
              <a:gd name="adj2" fmla="val 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7"/>
          <p:cNvSpPr/>
          <p:nvPr/>
        </p:nvSpPr>
        <p:spPr>
          <a:xfrm>
            <a:off x="4372949" y="1471574"/>
            <a:ext cx="597900" cy="597900"/>
          </a:xfrm>
          <a:prstGeom prst="arc">
            <a:avLst>
              <a:gd name="adj1" fmla="val 16200000"/>
              <a:gd name="adj2" fmla="val 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"/>
          <p:cNvSpPr/>
          <p:nvPr/>
        </p:nvSpPr>
        <p:spPr>
          <a:xfrm>
            <a:off x="4495799" y="1623974"/>
            <a:ext cx="322800" cy="340200"/>
          </a:xfrm>
          <a:prstGeom prst="arc">
            <a:avLst>
              <a:gd name="adj1" fmla="val 16200000"/>
              <a:gd name="adj2" fmla="val 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7"/>
          <p:cNvSpPr txBox="1"/>
          <p:nvPr/>
        </p:nvSpPr>
        <p:spPr>
          <a:xfrm>
            <a:off x="4572000" y="4015725"/>
            <a:ext cx="41751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Приложение позволит технологу мониторить параметры производственного процесса online, на своем смартфоне, для оперативного контроля качества продукта</a:t>
            </a:r>
            <a:endParaRPr/>
          </a:p>
        </p:txBody>
      </p:sp>
      <p:cxnSp>
        <p:nvCxnSpPr>
          <p:cNvPr id="164" name="Google Shape;164;p17"/>
          <p:cNvCxnSpPr/>
          <p:nvPr/>
        </p:nvCxnSpPr>
        <p:spPr>
          <a:xfrm>
            <a:off x="4506450" y="4162025"/>
            <a:ext cx="0" cy="782100"/>
          </a:xfrm>
          <a:prstGeom prst="straightConnector1">
            <a:avLst/>
          </a:prstGeom>
          <a:noFill/>
          <a:ln w="19050" cap="flat" cmpd="sng">
            <a:solidFill>
              <a:srgbClr val="C9DAF8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" name="Google Shape;169;p18"/>
          <p:cNvGraphicFramePr/>
          <p:nvPr/>
        </p:nvGraphicFramePr>
        <p:xfrm>
          <a:off x="2747263" y="1455000"/>
          <a:ext cx="2491775" cy="2428385"/>
        </p:xfrm>
        <a:graphic>
          <a:graphicData uri="http://schemas.openxmlformats.org/drawingml/2006/table">
            <a:tbl>
              <a:tblPr>
                <a:noFill/>
                <a:tableStyleId>{6C52526D-43B0-4902-9C5F-FAF07DC421A7}</a:tableStyleId>
              </a:tblPr>
              <a:tblGrid>
                <a:gridCol w="100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Для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Сотрудников предприятия, надзорных органов 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наше</a:t>
                      </a:r>
                      <a:endParaRPr sz="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Приложение</a:t>
                      </a:r>
                      <a:endParaRPr sz="800" b="1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выполнит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Функцию мониторинга технологических параметров процесса (давление, температура, рН, концентрация и т.д.) на смартфоне</a:t>
                      </a:r>
                      <a:endParaRPr sz="800" b="1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и в отличие от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Информации с пульта управления и отчетной документации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будет иметь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Преимущество в виде доступности и своевременности предоставления данных 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Google Shape;170;p18"/>
          <p:cNvSpPr txBox="1"/>
          <p:nvPr/>
        </p:nvSpPr>
        <p:spPr>
          <a:xfrm>
            <a:off x="169775" y="3739575"/>
            <a:ext cx="4884900" cy="11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latin typeface="PT Sans"/>
                <a:ea typeface="PT Sans"/>
                <a:cs typeface="PT Sans"/>
                <a:sym typeface="PT Sans"/>
              </a:rPr>
              <a:t>Образ быстрого результата</a:t>
            </a:r>
            <a:endParaRPr sz="1000" b="1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i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К концу июля мы хотим добиться создания прототипа мобильной программы и развить идею для ее реализации. </a:t>
            </a:r>
            <a:endParaRPr sz="900" i="1">
              <a:solidFill>
                <a:srgbClr val="666666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>
              <a:solidFill>
                <a:srgbClr val="666666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i="1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В дальнейшем планируем предложить сотрудничество крупным химическим и металлургическим предприятиям в России и мире.</a:t>
            </a:r>
            <a:endParaRPr sz="900" i="1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9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71" name="Google Shape;171;p18"/>
          <p:cNvSpPr txBox="1"/>
          <p:nvPr/>
        </p:nvSpPr>
        <p:spPr>
          <a:xfrm>
            <a:off x="2655700" y="1053075"/>
            <a:ext cx="25236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latin typeface="PT Sans"/>
                <a:ea typeface="PT Sans"/>
                <a:cs typeface="PT Sans"/>
                <a:sym typeface="PT Sans"/>
              </a:rPr>
              <a:t>Какое решение предлагаем</a:t>
            </a:r>
            <a:r>
              <a:rPr lang="en-GB" sz="1000" b="1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800">
              <a:solidFill>
                <a:srgbClr val="595959"/>
              </a:solidFill>
            </a:endParaRPr>
          </a:p>
        </p:txBody>
      </p:sp>
      <p:sp>
        <p:nvSpPr>
          <p:cNvPr id="172" name="Google Shape;172;p18"/>
          <p:cNvSpPr txBox="1"/>
          <p:nvPr/>
        </p:nvSpPr>
        <p:spPr>
          <a:xfrm>
            <a:off x="169775" y="110350"/>
            <a:ext cx="48060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500" b="1">
                <a:latin typeface="PT Sans"/>
                <a:ea typeface="PT Sans"/>
                <a:cs typeface="PT Sans"/>
                <a:sym typeface="PT Sans"/>
              </a:rPr>
              <a:t>Industrial </a:t>
            </a:r>
            <a:r>
              <a:rPr lang="en-GB" sz="2500" b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Pocket</a:t>
            </a:r>
            <a:r>
              <a:rPr lang="en-GB" sz="2500" b="1">
                <a:latin typeface="PT Sans"/>
                <a:ea typeface="PT Sans"/>
                <a:cs typeface="PT Sans"/>
                <a:sym typeface="PT Sans"/>
              </a:rPr>
              <a:t> Monitor (IPM)</a:t>
            </a:r>
            <a:endParaRPr sz="25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73" name="Google Shape;173;p18"/>
          <p:cNvSpPr txBox="1"/>
          <p:nvPr/>
        </p:nvSpPr>
        <p:spPr>
          <a:xfrm>
            <a:off x="169775" y="1053075"/>
            <a:ext cx="16455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latin typeface="PT Sans"/>
                <a:ea typeface="PT Sans"/>
                <a:cs typeface="PT Sans"/>
                <a:sym typeface="PT Sans"/>
              </a:rPr>
              <a:t>Какую п</a:t>
            </a:r>
            <a:r>
              <a:rPr lang="en-GB" sz="1000" b="1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роблем</a:t>
            </a:r>
            <a:r>
              <a:rPr lang="en-GB" sz="1000" b="1">
                <a:latin typeface="PT Sans"/>
                <a:ea typeface="PT Sans"/>
                <a:cs typeface="PT Sans"/>
                <a:sym typeface="PT Sans"/>
              </a:rPr>
              <a:t>у решаем</a:t>
            </a:r>
            <a:r>
              <a:rPr lang="en-GB" sz="1000" b="1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800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74" name="Google Shape;174;p18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75" name="Google Shape;175;p18"/>
          <p:cNvSpPr txBox="1"/>
          <p:nvPr/>
        </p:nvSpPr>
        <p:spPr>
          <a:xfrm>
            <a:off x="169775" y="480363"/>
            <a:ext cx="451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i="1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Опишите свою идею развернуто: чью проблему вы будете решать, и какое решение (продукт) вы хотите сделать.</a:t>
            </a:r>
            <a:endParaRPr sz="1100" i="1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76" name="Google Shape;176;p18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8"/>
          <p:cNvSpPr txBox="1"/>
          <p:nvPr/>
        </p:nvSpPr>
        <p:spPr>
          <a:xfrm>
            <a:off x="5356600" y="585925"/>
            <a:ext cx="3299400" cy="2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 err="1">
                <a:latin typeface="PT Sans"/>
                <a:ea typeface="PT Sans"/>
                <a:cs typeface="PT Sans"/>
                <a:sym typeface="PT Sans"/>
              </a:rPr>
              <a:t>Состав</a:t>
            </a:r>
            <a:r>
              <a:rPr lang="en-GB" sz="12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b="1" dirty="0" err="1">
                <a:latin typeface="PT Sans"/>
                <a:ea typeface="PT Sans"/>
                <a:cs typeface="PT Sans"/>
                <a:sym typeface="PT Sans"/>
              </a:rPr>
              <a:t>команды</a:t>
            </a:r>
            <a:r>
              <a:rPr lang="en-GB" sz="1200" b="1" dirty="0">
                <a:latin typeface="PT Sans"/>
                <a:ea typeface="PT Sans"/>
                <a:cs typeface="PT Sans"/>
                <a:sym typeface="PT Sans"/>
              </a:rPr>
              <a:t>:</a:t>
            </a:r>
            <a:endParaRPr sz="1200" b="1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i="1" dirty="0" err="1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Запишитесь</a:t>
            </a:r>
            <a:r>
              <a:rPr lang="en-GB" sz="1000" i="1" dirty="0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 в </a:t>
            </a:r>
            <a:r>
              <a:rPr lang="en-GB" sz="1000" i="1" dirty="0" err="1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команду</a:t>
            </a:r>
            <a:r>
              <a:rPr lang="en-GB" sz="1000" i="1" dirty="0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000" i="1" dirty="0" err="1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здесь</a:t>
            </a:r>
            <a:r>
              <a:rPr lang="en-GB" sz="1000" i="1" dirty="0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 (ФИО / leader-id):</a:t>
            </a:r>
            <a:endParaRPr sz="1000" i="1" dirty="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Хасанов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Михаил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Шавкатович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/ 463561 /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Главный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технолог</a:t>
            </a:r>
            <a:endParaRPr sz="1200" dirty="0" err="1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Хоцкина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Ольга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Валерьевна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/ 307212 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/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Специалист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по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коммуникации</a:t>
            </a:r>
            <a:endParaRPr sz="1200" dirty="0" err="1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indent="-304800">
              <a:buSzPts val="1200"/>
              <a:buAutoNum type="arabicPeriod"/>
            </a:pP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Андреев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Дуня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/ 429447 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/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Разработчик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мобильных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приложений</a:t>
            </a:r>
            <a:endParaRPr sz="1200" dirty="0" err="1">
              <a:solidFill>
                <a:schemeClr val="dk1"/>
              </a:solidFill>
              <a:latin typeface="PT Sans"/>
              <a:ea typeface="PT Sans"/>
              <a:cs typeface="PT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Румянцев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Арсений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Алексеевич / 502486 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/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Дизайнер</a:t>
            </a:r>
            <a:endParaRPr sz="1200" dirty="0" err="1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indent="-304800">
              <a:buClr>
                <a:schemeClr val="dk1"/>
              </a:buClr>
              <a:buSzPts val="1200"/>
              <a:buAutoNum type="arabicPeriod"/>
            </a:pP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Серых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Сергей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/ 1263275 /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Инженер-программист</a:t>
            </a:r>
            <a:endParaRPr sz="1200" dirty="0" err="1">
              <a:solidFill>
                <a:schemeClr val="dk1"/>
              </a:solidFill>
              <a:latin typeface="PT Sans"/>
              <a:ea typeface="PT Sans"/>
              <a:cs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78" name="Google Shape;178;p18"/>
          <p:cNvSpPr txBox="1"/>
          <p:nvPr/>
        </p:nvSpPr>
        <p:spPr>
          <a:xfrm>
            <a:off x="5356600" y="3017500"/>
            <a:ext cx="3299400" cy="17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 err="1">
                <a:latin typeface="PT Sans"/>
                <a:ea typeface="PT Sans"/>
                <a:cs typeface="PT Sans"/>
                <a:sym typeface="PT Sans"/>
              </a:rPr>
              <a:t>Ваканси</a:t>
            </a:r>
            <a:r>
              <a:rPr lang="en-GB" sz="1200" b="1" dirty="0">
                <a:latin typeface="PT Sans"/>
                <a:ea typeface="PT Sans"/>
                <a:cs typeface="PT Sans"/>
                <a:sym typeface="PT Sans"/>
              </a:rPr>
              <a:t>:</a:t>
            </a:r>
            <a:endParaRPr sz="1200" b="1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i="1" dirty="0" err="1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Кого</a:t>
            </a:r>
            <a:r>
              <a:rPr lang="en-GB" sz="1000" i="1" dirty="0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000" i="1" dirty="0" err="1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ищем</a:t>
            </a:r>
            <a:r>
              <a:rPr lang="en-GB" sz="1000" i="1" dirty="0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 в </a:t>
            </a:r>
            <a:r>
              <a:rPr lang="en-GB" sz="1000" i="1" dirty="0" err="1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команду</a:t>
            </a:r>
            <a:r>
              <a:rPr lang="en-GB" sz="1000" i="1" dirty="0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?</a:t>
            </a:r>
            <a:endParaRPr sz="1000" i="1" dirty="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AutoNum type="arabicPeriod"/>
            </a:pP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Разработчик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мобильных</a:t>
            </a:r>
            <a:r>
              <a:rPr lang="en-GB" sz="12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приложений</a:t>
            </a:r>
            <a:endParaRPr sz="1200" dirty="0" err="1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Специалист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по</a:t>
            </a:r>
            <a:r>
              <a:rPr lang="en-GB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  <a:sym typeface="PT Sans"/>
              </a:rPr>
              <a:t>рекламе</a:t>
            </a:r>
            <a:endParaRPr sz="1200" dirty="0" err="1">
              <a:latin typeface="PT Sans"/>
              <a:ea typeface="PT Sans"/>
              <a:cs typeface="PT Sans"/>
              <a:sym typeface="PT Sans"/>
            </a:endParaRPr>
          </a:p>
          <a:p>
            <a:pPr marL="457200" indent="-304800">
              <a:buSzPts val="1200"/>
              <a:buAutoNum type="arabicPeriod"/>
            </a:pPr>
            <a:r>
              <a:rPr lang="en-GB" sz="1200" dirty="0" err="1">
                <a:latin typeface="PT Sans"/>
                <a:ea typeface="PT Sans"/>
                <a:cs typeface="PT Sans"/>
              </a:rPr>
              <a:t>Аналитик</a:t>
            </a:r>
            <a:r>
              <a:rPr lang="en-GB" sz="1200" dirty="0">
                <a:latin typeface="PT Sans"/>
                <a:ea typeface="PT Sans"/>
                <a:cs typeface="PT Sans"/>
              </a:rPr>
              <a:t> </a:t>
            </a:r>
            <a:r>
              <a:rPr lang="en-GB" sz="1200" dirty="0" err="1">
                <a:latin typeface="PT Sans"/>
                <a:ea typeface="PT Sans"/>
                <a:cs typeface="PT Sans"/>
              </a:rPr>
              <a:t>данных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T Sans"/>
              <a:ea typeface="PT Sans"/>
              <a:cs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595959"/>
              </a:solidFill>
              <a:latin typeface="PT Sans"/>
              <a:ea typeface="PT Sans"/>
              <a:cs typeface="PT Sans"/>
            </a:endParaRPr>
          </a:p>
          <a:p>
            <a:endParaRPr lang="ru-RU" sz="1200">
              <a:latin typeface="PT Sans"/>
              <a:ea typeface="PT Sans"/>
              <a:cs typeface="PT Sans"/>
            </a:endParaRPr>
          </a:p>
        </p:txBody>
      </p:sp>
      <p:sp>
        <p:nvSpPr>
          <p:cNvPr id="179" name="Google Shape;179;p18"/>
          <p:cNvSpPr txBox="1"/>
          <p:nvPr/>
        </p:nvSpPr>
        <p:spPr>
          <a:xfrm>
            <a:off x="5356600" y="110350"/>
            <a:ext cx="34839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1800" b="1">
                <a:latin typeface="PT Sans"/>
                <a:ea typeface="PT Sans"/>
                <a:cs typeface="PT Sans"/>
                <a:sym typeface="PT Sans"/>
              </a:rPr>
              <a:t>CoNi</a:t>
            </a:r>
            <a:endParaRPr sz="18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180" name="Google Shape;180;p18"/>
          <p:cNvGraphicFramePr/>
          <p:nvPr/>
        </p:nvGraphicFramePr>
        <p:xfrm>
          <a:off x="255500" y="1442950"/>
          <a:ext cx="2491775" cy="2339435"/>
        </p:xfrm>
        <a:graphic>
          <a:graphicData uri="http://schemas.openxmlformats.org/drawingml/2006/table">
            <a:tbl>
              <a:tblPr>
                <a:noFill/>
                <a:tableStyleId>{6C52526D-43B0-4902-9C5F-FAF07DC421A7}</a:tableStyleId>
              </a:tblPr>
              <a:tblGrid>
                <a:gridCol w="128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Наш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Специалист на предприятии непрерывного цикла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хочет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отслеживать основные показатели производственного процесса у себя в смартфоне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875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но не может, потому что 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ему мешает</a:t>
                      </a:r>
                      <a:endParaRPr sz="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Отсутствие </a:t>
                      </a:r>
                      <a:r>
                        <a:rPr lang="en-GB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ретрансляции данных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а существующие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Стационарные пульты управления 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Не могут передавать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Информацию на мобильные устройства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50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и потому не позволяют эти барьеры преодолеть.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181" name="Google Shape;181;p18"/>
          <p:cNvCxnSpPr/>
          <p:nvPr/>
        </p:nvCxnSpPr>
        <p:spPr>
          <a:xfrm>
            <a:off x="118075" y="450150"/>
            <a:ext cx="4405500" cy="0"/>
          </a:xfrm>
          <a:prstGeom prst="straightConnector1">
            <a:avLst/>
          </a:prstGeom>
          <a:noFill/>
          <a:ln w="9525" cap="flat" cmpd="sng">
            <a:solidFill>
              <a:srgbClr val="C9DAF8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9"/>
          <p:cNvSpPr txBox="1">
            <a:spLocks noGrp="1"/>
          </p:cNvSpPr>
          <p:nvPr>
            <p:ph type="ctrTitle"/>
          </p:nvPr>
        </p:nvSpPr>
        <p:spPr>
          <a:xfrm>
            <a:off x="311700" y="304800"/>
            <a:ext cx="8520600" cy="455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PT Sans"/>
                <a:ea typeface="PT Sans"/>
                <a:cs typeface="PT Sans"/>
                <a:sym typeface="PT Sans"/>
              </a:rPr>
              <a:t>Ура! Вы справились!</a:t>
            </a:r>
            <a:endParaRPr sz="30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PT Sans"/>
                <a:ea typeface="PT Sans"/>
                <a:cs typeface="PT Sans"/>
                <a:sym typeface="PT Sans"/>
              </a:rPr>
              <a:t>Теперь заполните гугл-форму и  приложите ссылку на вашу презентацию: </a:t>
            </a:r>
            <a:r>
              <a:rPr lang="en-GB" sz="3000" u="sng">
                <a:solidFill>
                  <a:schemeClr val="hlink"/>
                </a:solidFill>
                <a:latin typeface="PT Sans"/>
                <a:ea typeface="PT Sans"/>
                <a:cs typeface="PT Sans"/>
                <a:sym typeface="PT Sans"/>
                <a:hlinkClick r:id="rId3"/>
              </a:rPr>
              <a:t>Описание проектной идеи (google.com)</a:t>
            </a:r>
            <a:r>
              <a:rPr lang="en-GB" sz="3000">
                <a:latin typeface="PT Sans"/>
                <a:ea typeface="PT Sans"/>
                <a:cs typeface="PT Sans"/>
                <a:sym typeface="PT Sans"/>
              </a:rPr>
              <a:t>  </a:t>
            </a:r>
            <a:endParaRPr sz="3000"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Экран (16:9)</PresentationFormat>
  <Slides>7</Slides>
  <Notes>7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Simple Light</vt:lpstr>
      <vt:lpstr>СoNi</vt:lpstr>
      <vt:lpstr>Кто вы?</vt:lpstr>
      <vt:lpstr>Матрица идей, или  каким бы проектом заняться?</vt:lpstr>
      <vt:lpstr>Какую идею проекта выберем?</vt:lpstr>
      <vt:lpstr>Краткий паспорт проекта</vt:lpstr>
      <vt:lpstr>Презентация PowerPoint</vt:lpstr>
      <vt:lpstr> Ура! Вы справились!  Теперь заполните гугл-форму и  приложите ссылку на вашу презентацию: Описание проектной идеи (google.com) 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СoNi</dc:title>
  <cp:revision>25</cp:revision>
  <dcterms:modified xsi:type="dcterms:W3CDTF">2021-06-19T10:39:09Z</dcterms:modified>
</cp:coreProperties>
</file>