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4"/>
  </p:notesMasterIdLst>
  <p:sldIdLst>
    <p:sldId id="256" r:id="rId2"/>
    <p:sldId id="264" r:id="rId3"/>
    <p:sldId id="257" r:id="rId4"/>
    <p:sldId id="258" r:id="rId5"/>
    <p:sldId id="259" r:id="rId6"/>
    <p:sldId id="261" r:id="rId7"/>
    <p:sldId id="266" r:id="rId8"/>
    <p:sldId id="268" r:id="rId9"/>
    <p:sldId id="262" r:id="rId10"/>
    <p:sldId id="263" r:id="rId11"/>
    <p:sldId id="265" r:id="rId12"/>
    <p:sldId id="267" r:id="rId13"/>
  </p:sldIdLst>
  <p:sldSz cx="14630400" cy="8229600"/>
  <p:notesSz cx="8229600" cy="14630400"/>
  <p:embeddedFontLst>
    <p:embeddedFont>
      <p:font typeface="Dela Gothic One" panose="020B0604020202020204" charset="-128"/>
      <p:regular r:id="rId15"/>
    </p:embeddedFont>
    <p:embeddedFont>
      <p:font typeface="Calibri" panose="020F0502020204030204" pitchFamily="34" charset="0"/>
      <p:regular r:id="rId16"/>
      <p:bold r:id="rId17"/>
      <p:italic r:id="rId18"/>
      <p:boldItalic r:id="rId19"/>
    </p:embeddedFont>
    <p:embeddedFont>
      <p:font typeface="Calibri Light" panose="020F0302020204030204" pitchFamily="34" charset="0"/>
      <p:regular r:id="rId20"/>
      <p:italic r:id="rId21"/>
    </p:embeddedFont>
    <p:embeddedFont>
      <p:font typeface="DM Sans" panose="020B0604020202020204" charset="0"/>
      <p:regular r:id="rId2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E5E5"/>
    <a:srgbClr val="740B0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7CE84F3-28C3-443E-9E96-99CF82512B78}" styleName="Темный стиль 1 — акцент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471" autoAdjust="0"/>
    <p:restoredTop sz="83528" autoAdjust="0"/>
  </p:normalViewPr>
  <p:slideViewPr>
    <p:cSldViewPr snapToGrid="0" snapToObjects="1">
      <p:cViewPr varScale="1">
        <p:scale>
          <a:sx n="33" d="100"/>
          <a:sy n="33" d="100"/>
        </p:scale>
        <p:origin x="48" y="224"/>
      </p:cViewPr>
      <p:guideLst/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7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font" Target="fonts/font8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547900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>
                <a:solidFill>
                  <a:srgbClr val="FFE5E5"/>
                </a:solidFill>
                <a:latin typeface="Times New Roman" panose="02020603050405020304" pitchFamily="18" charset="0"/>
                <a:ea typeface="DM Sans" pitchFamily="34" charset="-122"/>
                <a:cs typeface="Times New Roman" panose="02020603050405020304" pitchFamily="18" charset="0"/>
              </a:rPr>
              <a:t>Электролитно-плазменная обработка воды использует уникальное сочетание факторов, возникающих в плазменном разряде. За счет температуры, УФ-излучения, эффектов флотации и коагуляции, а также воздействия активных частиц удается добиться разложения даже трудно устранимых органических загрязнителей.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A0A0A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A0A0A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A0A0A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A0A0A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A0A0A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A0A0A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A0A0A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A0A0A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.gif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4.png"/><Relationship Id="rId4" Type="http://schemas.openxmlformats.org/officeDocument/2006/relationships/image" Target="../media/image1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microsoft.com/office/2007/relationships/media" Target="../media/media1.mp4"/><Relationship Id="rId1" Type="http://schemas.openxmlformats.org/officeDocument/2006/relationships/video" Target="NULL" TargetMode="External"/><Relationship Id="rId6" Type="http://schemas.openxmlformats.org/officeDocument/2006/relationships/image" Target="../media/image15.png"/><Relationship Id="rId5" Type="http://schemas.openxmlformats.org/officeDocument/2006/relationships/image" Target="../media/image4.png"/><Relationship Id="rId4" Type="http://schemas.openxmlformats.org/officeDocument/2006/relationships/notesSlide" Target="../notesSlides/notesSlide5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4.png"/><Relationship Id="rId4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3" Type="http://schemas.openxmlformats.org/officeDocument/2006/relationships/image" Target="../media/image23.png"/><Relationship Id="rId7" Type="http://schemas.openxmlformats.org/officeDocument/2006/relationships/image" Target="../media/image4.pn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6.jpe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58309" y="1217345"/>
            <a:ext cx="7627382" cy="285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5600"/>
              </a:lnSpc>
              <a:buNone/>
            </a:pPr>
            <a:r>
              <a:rPr lang="ru-RU" sz="4450" dirty="0">
                <a:solidFill>
                  <a:srgbClr val="FAEBEB"/>
                </a:solidFill>
                <a:latin typeface="Dela Gothic One" pitchFamily="34" charset="0"/>
                <a:ea typeface="Dela Gothic One" pitchFamily="34" charset="-122"/>
                <a:cs typeface="Dela Gothic One" pitchFamily="34" charset="-120"/>
              </a:rPr>
              <a:t>Система электролитно-плазменной очистки воды от органических загрязнителей</a:t>
            </a:r>
            <a:endParaRPr lang="en-US" sz="4450" dirty="0"/>
          </a:p>
        </p:txBody>
      </p:sp>
      <p:sp>
        <p:nvSpPr>
          <p:cNvPr id="7" name="Text 3"/>
          <p:cNvSpPr/>
          <p:nvPr/>
        </p:nvSpPr>
        <p:spPr>
          <a:xfrm>
            <a:off x="1070253" y="5987220"/>
            <a:ext cx="2773918" cy="3792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50"/>
              </a:lnSpc>
              <a:buNone/>
            </a:pPr>
            <a:r>
              <a:rPr lang="en-US" sz="2100" b="1" dirty="0">
                <a:solidFill>
                  <a:srgbClr val="FFE5E5"/>
                </a:solidFill>
                <a:latin typeface="DM Sans Bold"/>
                <a:ea typeface="DM Sans Bold" pitchFamily="34" charset="-122"/>
                <a:cs typeface="DM Sans Bold" pitchFamily="34" charset="-120"/>
              </a:rPr>
              <a:t>Василий Иванов</a:t>
            </a:r>
            <a:endParaRPr lang="ru-RU" sz="2100" b="1" dirty="0">
              <a:solidFill>
                <a:srgbClr val="FFE5E5"/>
              </a:solidFill>
              <a:latin typeface="DM Sans Bold" pitchFamily="34" charset="0"/>
              <a:ea typeface="DM Sans Bold" pitchFamily="34" charset="-122"/>
              <a:cs typeface="DM Sans Bold" pitchFamily="34" charset="-120"/>
            </a:endParaRPr>
          </a:p>
          <a:p>
            <a:pPr marL="0" indent="0" algn="l">
              <a:lnSpc>
                <a:spcPts val="2950"/>
              </a:lnSpc>
              <a:buNone/>
            </a:pPr>
            <a:r>
              <a:rPr lang="ru-RU" sz="2100" b="1" dirty="0">
                <a:solidFill>
                  <a:srgbClr val="FFE5E5"/>
                </a:solidFill>
                <a:ea typeface="DM Sans Bold" pitchFamily="34" charset="-122"/>
              </a:rPr>
              <a:t>ООО «ПЛАЗМЭЛТЕХ» </a:t>
            </a:r>
          </a:p>
          <a:p>
            <a:pPr marL="0" indent="0" algn="l">
              <a:lnSpc>
                <a:spcPts val="2950"/>
              </a:lnSpc>
              <a:buNone/>
            </a:pPr>
            <a:r>
              <a:rPr lang="en-US" sz="2100" b="1" dirty="0">
                <a:solidFill>
                  <a:srgbClr val="FFE5E5"/>
                </a:solidFill>
                <a:ea typeface="DM Sans Bold" pitchFamily="34" charset="-122"/>
              </a:rPr>
              <a:t>plasmeltech@yandex.ru</a:t>
            </a:r>
            <a:endParaRPr lang="ru-RU" sz="2100" b="1" dirty="0">
              <a:solidFill>
                <a:srgbClr val="FFE5E5"/>
              </a:solidFill>
              <a:ea typeface="DM Sans Bold" pitchFamily="34" charset="-122"/>
            </a:endParaRPr>
          </a:p>
          <a:p>
            <a:pPr marL="0" indent="0" algn="l">
              <a:lnSpc>
                <a:spcPts val="2950"/>
              </a:lnSpc>
              <a:buNone/>
            </a:pPr>
            <a:r>
              <a:rPr lang="ru-RU" sz="2100" b="1" dirty="0">
                <a:solidFill>
                  <a:srgbClr val="FFE5E5"/>
                </a:solidFill>
                <a:ea typeface="DM Sans Bold" pitchFamily="34" charset="-122"/>
              </a:rPr>
              <a:t>Ст-509417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B46F9275-800B-4FDD-A43E-C476AFA16610}"/>
              </a:ext>
            </a:extLst>
          </p:cNvPr>
          <p:cNvSpPr/>
          <p:nvPr/>
        </p:nvSpPr>
        <p:spPr>
          <a:xfrm>
            <a:off x="758309" y="330854"/>
            <a:ext cx="13113782" cy="14254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5600"/>
              </a:lnSpc>
              <a:buNone/>
            </a:pPr>
            <a:r>
              <a:rPr lang="ru-RU" sz="4450" dirty="0">
                <a:solidFill>
                  <a:srgbClr val="FAEBEB"/>
                </a:solidFill>
                <a:latin typeface="Dela Gothic One" pitchFamily="34" charset="0"/>
                <a:ea typeface="Dela Gothic One" pitchFamily="34" charset="-122"/>
                <a:cs typeface="Dela Gothic One" pitchFamily="34" charset="-120"/>
              </a:rPr>
              <a:t>Актуальность</a:t>
            </a:r>
            <a:endParaRPr lang="en-US" sz="445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F3FF98B-EF9A-4698-A37F-0647ACCE42FA}"/>
              </a:ext>
            </a:extLst>
          </p:cNvPr>
          <p:cNvSpPr txBox="1"/>
          <p:nvPr/>
        </p:nvSpPr>
        <p:spPr>
          <a:xfrm>
            <a:off x="351573" y="7473577"/>
            <a:ext cx="960916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0" i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Указ Президента Российской Федерации от 07.05.2024 № 309 "О национальных целях развития Российской Федерации на период до 2030 года и на перспективу до 2036 года"</a:t>
            </a:r>
            <a:endParaRPr lang="en-US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4589E678-7D32-46CA-ACE7-E10CFBF3BC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61591" y="7788897"/>
            <a:ext cx="1763270" cy="342948"/>
          </a:xfrm>
          <a:prstGeom prst="rect">
            <a:avLst/>
          </a:prstGeom>
        </p:spPr>
      </p:pic>
      <p:sp>
        <p:nvSpPr>
          <p:cNvPr id="7" name="Shape 1">
            <a:extLst>
              <a:ext uri="{FF2B5EF4-FFF2-40B4-BE49-F238E27FC236}">
                <a16:creationId xmlns:a16="http://schemas.microsoft.com/office/drawing/2014/main" id="{B3D43144-4104-4B88-9A24-F5A24A2544B9}"/>
              </a:ext>
            </a:extLst>
          </p:cNvPr>
          <p:cNvSpPr/>
          <p:nvPr/>
        </p:nvSpPr>
        <p:spPr>
          <a:xfrm>
            <a:off x="6865977" y="3322441"/>
            <a:ext cx="3664863" cy="2032754"/>
          </a:xfrm>
          <a:prstGeom prst="roundRect">
            <a:avLst>
              <a:gd name="adj" fmla="val 1674"/>
            </a:avLst>
          </a:prstGeom>
          <a:solidFill>
            <a:srgbClr val="740B0B"/>
          </a:solidFill>
          <a:ln/>
        </p:spPr>
      </p:sp>
      <p:sp>
        <p:nvSpPr>
          <p:cNvPr id="8" name="Text 2">
            <a:extLst>
              <a:ext uri="{FF2B5EF4-FFF2-40B4-BE49-F238E27FC236}">
                <a16:creationId xmlns:a16="http://schemas.microsoft.com/office/drawing/2014/main" id="{EFAE241C-342B-4880-B89C-84678038AA7B}"/>
              </a:ext>
            </a:extLst>
          </p:cNvPr>
          <p:cNvSpPr/>
          <p:nvPr/>
        </p:nvSpPr>
        <p:spPr>
          <a:xfrm>
            <a:off x="7092791" y="3549255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ru-RU" sz="2200" dirty="0">
                <a:solidFill>
                  <a:schemeClr val="bg1"/>
                </a:solidFill>
                <a:latin typeface="DM Sans Bold"/>
              </a:rPr>
              <a:t>Сельское хозяйство</a:t>
            </a:r>
            <a:endParaRPr lang="en-US" sz="2200" dirty="0">
              <a:solidFill>
                <a:schemeClr val="bg1"/>
              </a:solidFill>
              <a:latin typeface="DM Sans Bold"/>
            </a:endParaRPr>
          </a:p>
        </p:txBody>
      </p:sp>
      <p:sp>
        <p:nvSpPr>
          <p:cNvPr id="9" name="Text 3">
            <a:extLst>
              <a:ext uri="{FF2B5EF4-FFF2-40B4-BE49-F238E27FC236}">
                <a16:creationId xmlns:a16="http://schemas.microsoft.com/office/drawing/2014/main" id="{1C2A03C8-4280-4184-898A-DD77BBEEC5DB}"/>
              </a:ext>
            </a:extLst>
          </p:cNvPr>
          <p:cNvSpPr/>
          <p:nvPr/>
        </p:nvSpPr>
        <p:spPr>
          <a:xfrm>
            <a:off x="7092791" y="4039674"/>
            <a:ext cx="3211235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ru-RU" sz="1750" dirty="0">
                <a:solidFill>
                  <a:schemeClr val="bg1"/>
                </a:solidFill>
                <a:latin typeface="DM Sans Bold"/>
                <a:ea typeface="Source Sans Pro" pitchFamily="34" charset="-122"/>
                <a:cs typeface="Source Sans Pro" pitchFamily="34" charset="-120"/>
              </a:rPr>
              <a:t>Очистка стоков от остатков кормов и биологических отходов</a:t>
            </a:r>
            <a:endParaRPr lang="en-US" sz="1750" dirty="0">
              <a:solidFill>
                <a:schemeClr val="bg1"/>
              </a:solidFill>
              <a:latin typeface="DM Sans Bold"/>
            </a:endParaRPr>
          </a:p>
        </p:txBody>
      </p:sp>
      <p:sp>
        <p:nvSpPr>
          <p:cNvPr id="10" name="Shape 4">
            <a:extLst>
              <a:ext uri="{FF2B5EF4-FFF2-40B4-BE49-F238E27FC236}">
                <a16:creationId xmlns:a16="http://schemas.microsoft.com/office/drawing/2014/main" id="{31E20803-CA56-48C3-9730-C663F8AEF163}"/>
              </a:ext>
            </a:extLst>
          </p:cNvPr>
          <p:cNvSpPr/>
          <p:nvPr/>
        </p:nvSpPr>
        <p:spPr>
          <a:xfrm>
            <a:off x="10757654" y="3322441"/>
            <a:ext cx="3664863" cy="2032754"/>
          </a:xfrm>
          <a:prstGeom prst="roundRect">
            <a:avLst>
              <a:gd name="adj" fmla="val 1674"/>
            </a:avLst>
          </a:prstGeom>
          <a:solidFill>
            <a:srgbClr val="740B0B"/>
          </a:solidFill>
          <a:ln/>
        </p:spPr>
      </p:sp>
      <p:sp>
        <p:nvSpPr>
          <p:cNvPr id="11" name="Text 5">
            <a:extLst>
              <a:ext uri="{FF2B5EF4-FFF2-40B4-BE49-F238E27FC236}">
                <a16:creationId xmlns:a16="http://schemas.microsoft.com/office/drawing/2014/main" id="{B3DE7904-8ABE-4FC2-A46E-896D533E2335}"/>
              </a:ext>
            </a:extLst>
          </p:cNvPr>
          <p:cNvSpPr/>
          <p:nvPr/>
        </p:nvSpPr>
        <p:spPr>
          <a:xfrm>
            <a:off x="10984468" y="3549255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ru-RU" sz="2200" dirty="0">
                <a:solidFill>
                  <a:schemeClr val="bg1"/>
                </a:solidFill>
                <a:latin typeface="DM Sans Bold"/>
                <a:ea typeface="MuseoModerno Medium" pitchFamily="34" charset="-122"/>
                <a:cs typeface="MuseoModerno Medium" pitchFamily="34" charset="-120"/>
              </a:rPr>
              <a:t>Химпром</a:t>
            </a:r>
            <a:endParaRPr lang="en-US" sz="2200" dirty="0">
              <a:solidFill>
                <a:schemeClr val="bg1"/>
              </a:solidFill>
              <a:latin typeface="DM Sans Bold"/>
            </a:endParaRPr>
          </a:p>
        </p:txBody>
      </p:sp>
      <p:sp>
        <p:nvSpPr>
          <p:cNvPr id="12" name="Text 6">
            <a:extLst>
              <a:ext uri="{FF2B5EF4-FFF2-40B4-BE49-F238E27FC236}">
                <a16:creationId xmlns:a16="http://schemas.microsoft.com/office/drawing/2014/main" id="{85B52AC8-C69D-47C2-A90C-DC1FEDF62575}"/>
              </a:ext>
            </a:extLst>
          </p:cNvPr>
          <p:cNvSpPr/>
          <p:nvPr/>
        </p:nvSpPr>
        <p:spPr>
          <a:xfrm>
            <a:off x="10984468" y="4039674"/>
            <a:ext cx="3211235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ru-RU" sz="1750" dirty="0">
                <a:solidFill>
                  <a:schemeClr val="bg1"/>
                </a:solidFill>
                <a:latin typeface="DM Sans Bold"/>
                <a:ea typeface="Source Sans Pro" pitchFamily="34" charset="-122"/>
                <a:cs typeface="Source Sans Pro" pitchFamily="34" charset="-120"/>
              </a:rPr>
              <a:t>Очистка промышленных стоков от растворителей и побочных продуктов реакций</a:t>
            </a:r>
            <a:endParaRPr lang="en-US" sz="1750" dirty="0">
              <a:solidFill>
                <a:schemeClr val="bg1"/>
              </a:solidFill>
              <a:latin typeface="DM Sans Bold"/>
            </a:endParaRPr>
          </a:p>
        </p:txBody>
      </p:sp>
      <p:sp>
        <p:nvSpPr>
          <p:cNvPr id="13" name="Shape 7">
            <a:extLst>
              <a:ext uri="{FF2B5EF4-FFF2-40B4-BE49-F238E27FC236}">
                <a16:creationId xmlns:a16="http://schemas.microsoft.com/office/drawing/2014/main" id="{1346CC7E-4955-401E-AFC0-A6D35C0CC5EA}"/>
              </a:ext>
            </a:extLst>
          </p:cNvPr>
          <p:cNvSpPr/>
          <p:nvPr/>
        </p:nvSpPr>
        <p:spPr>
          <a:xfrm>
            <a:off x="6865977" y="5582009"/>
            <a:ext cx="3664863" cy="1669852"/>
          </a:xfrm>
          <a:prstGeom prst="roundRect">
            <a:avLst>
              <a:gd name="adj" fmla="val 2038"/>
            </a:avLst>
          </a:prstGeom>
          <a:solidFill>
            <a:srgbClr val="740B0B"/>
          </a:solidFill>
          <a:ln/>
        </p:spPr>
      </p:sp>
      <p:sp>
        <p:nvSpPr>
          <p:cNvPr id="14" name="Text 8">
            <a:extLst>
              <a:ext uri="{FF2B5EF4-FFF2-40B4-BE49-F238E27FC236}">
                <a16:creationId xmlns:a16="http://schemas.microsoft.com/office/drawing/2014/main" id="{561A847A-4E32-4DEE-A360-42C2C552268E}"/>
              </a:ext>
            </a:extLst>
          </p:cNvPr>
          <p:cNvSpPr/>
          <p:nvPr/>
        </p:nvSpPr>
        <p:spPr>
          <a:xfrm>
            <a:off x="7092791" y="5808823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ru-RU" sz="2200" dirty="0">
                <a:solidFill>
                  <a:schemeClr val="bg1"/>
                </a:solidFill>
                <a:latin typeface="DM Sans Bold"/>
                <a:ea typeface="MuseoModerno Medium" pitchFamily="34" charset="-122"/>
                <a:cs typeface="MuseoModerno Medium" pitchFamily="34" charset="-120"/>
              </a:rPr>
              <a:t>Частные хозяйства</a:t>
            </a:r>
            <a:endParaRPr lang="en-US" sz="2200" dirty="0">
              <a:solidFill>
                <a:schemeClr val="bg1"/>
              </a:solidFill>
              <a:latin typeface="DM Sans Bold"/>
            </a:endParaRPr>
          </a:p>
        </p:txBody>
      </p:sp>
      <p:sp>
        <p:nvSpPr>
          <p:cNvPr id="15" name="Text 9">
            <a:extLst>
              <a:ext uri="{FF2B5EF4-FFF2-40B4-BE49-F238E27FC236}">
                <a16:creationId xmlns:a16="http://schemas.microsoft.com/office/drawing/2014/main" id="{4278ACBD-7EFB-49B8-9ECE-0F1425707176}"/>
              </a:ext>
            </a:extLst>
          </p:cNvPr>
          <p:cNvSpPr/>
          <p:nvPr/>
        </p:nvSpPr>
        <p:spPr>
          <a:xfrm>
            <a:off x="7092791" y="6271226"/>
            <a:ext cx="3211235" cy="781836"/>
          </a:xfrm>
          <a:prstGeom prst="rect">
            <a:avLst/>
          </a:prstGeom>
          <a:noFill/>
          <a:ln/>
        </p:spPr>
        <p:txBody>
          <a:bodyPr wrap="square" lIns="0" tIns="0" rIns="0" bIns="0" rtlCol="0" anchor="ctr" anchorCtr="1">
            <a:noAutofit/>
          </a:bodyPr>
          <a:lstStyle/>
          <a:p>
            <a:pPr marL="0" indent="0" algn="just">
              <a:lnSpc>
                <a:spcPts val="2850"/>
              </a:lnSpc>
              <a:buNone/>
            </a:pPr>
            <a:r>
              <a:rPr lang="ru-RU" sz="1750" dirty="0">
                <a:solidFill>
                  <a:schemeClr val="bg1"/>
                </a:solidFill>
                <a:latin typeface="DM Sans Bold"/>
                <a:ea typeface="Source Sans Pro" pitchFamily="34" charset="-122"/>
              </a:rPr>
              <a:t>Удаление септиков и моющих средств из бытовых стоков</a:t>
            </a:r>
            <a:endParaRPr lang="en-US" sz="1750" dirty="0">
              <a:solidFill>
                <a:schemeClr val="bg1"/>
              </a:solidFill>
              <a:latin typeface="DM Sans Bold"/>
            </a:endParaRPr>
          </a:p>
        </p:txBody>
      </p:sp>
      <p:sp>
        <p:nvSpPr>
          <p:cNvPr id="16" name="Shape 10">
            <a:extLst>
              <a:ext uri="{FF2B5EF4-FFF2-40B4-BE49-F238E27FC236}">
                <a16:creationId xmlns:a16="http://schemas.microsoft.com/office/drawing/2014/main" id="{FB12FEC7-B33D-4279-AB2D-DB77C36DBD66}"/>
              </a:ext>
            </a:extLst>
          </p:cNvPr>
          <p:cNvSpPr/>
          <p:nvPr/>
        </p:nvSpPr>
        <p:spPr>
          <a:xfrm>
            <a:off x="10757654" y="5582009"/>
            <a:ext cx="3664863" cy="1669852"/>
          </a:xfrm>
          <a:prstGeom prst="roundRect">
            <a:avLst>
              <a:gd name="adj" fmla="val 2038"/>
            </a:avLst>
          </a:prstGeom>
          <a:solidFill>
            <a:srgbClr val="740B0B"/>
          </a:solidFill>
          <a:ln/>
        </p:spPr>
      </p:sp>
      <p:sp>
        <p:nvSpPr>
          <p:cNvPr id="17" name="Text 11">
            <a:extLst>
              <a:ext uri="{FF2B5EF4-FFF2-40B4-BE49-F238E27FC236}">
                <a16:creationId xmlns:a16="http://schemas.microsoft.com/office/drawing/2014/main" id="{182C6A0C-731B-4D4E-B91E-CD8A28283CF2}"/>
              </a:ext>
            </a:extLst>
          </p:cNvPr>
          <p:cNvSpPr/>
          <p:nvPr/>
        </p:nvSpPr>
        <p:spPr>
          <a:xfrm>
            <a:off x="10984468" y="5808823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ru-RU" sz="2200" dirty="0">
                <a:solidFill>
                  <a:schemeClr val="bg1"/>
                </a:solidFill>
                <a:latin typeface="DM Sans Bold"/>
                <a:ea typeface="MuseoModerno Medium" pitchFamily="34" charset="-122"/>
              </a:rPr>
              <a:t>Сервисные предприятия</a:t>
            </a:r>
            <a:endParaRPr lang="en-US" sz="2200" dirty="0">
              <a:solidFill>
                <a:schemeClr val="bg1"/>
              </a:solidFill>
              <a:latin typeface="DM Sans Bold"/>
            </a:endParaRPr>
          </a:p>
        </p:txBody>
      </p:sp>
      <p:sp>
        <p:nvSpPr>
          <p:cNvPr id="18" name="Text 12">
            <a:extLst>
              <a:ext uri="{FF2B5EF4-FFF2-40B4-BE49-F238E27FC236}">
                <a16:creationId xmlns:a16="http://schemas.microsoft.com/office/drawing/2014/main" id="{3B81F336-DA85-4690-A4C6-9BCEBC6682A7}"/>
              </a:ext>
            </a:extLst>
          </p:cNvPr>
          <p:cNvSpPr/>
          <p:nvPr/>
        </p:nvSpPr>
        <p:spPr>
          <a:xfrm>
            <a:off x="10984468" y="6299242"/>
            <a:ext cx="3211235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chemeClr val="bg1"/>
                </a:solidFill>
                <a:latin typeface="DM Sans Bold"/>
                <a:ea typeface="Source Sans Pro" pitchFamily="34" charset="-122"/>
                <a:cs typeface="Source Sans Pro" pitchFamily="34" charset="-120"/>
              </a:rPr>
              <a:t>Очистка сточных </a:t>
            </a:r>
            <a:r>
              <a:rPr lang="en-US" sz="1750" dirty="0" err="1">
                <a:solidFill>
                  <a:schemeClr val="bg1"/>
                </a:solidFill>
                <a:latin typeface="DM Sans Bold"/>
                <a:ea typeface="Source Sans Pro" pitchFamily="34" charset="-122"/>
                <a:cs typeface="Source Sans Pro" pitchFamily="34" charset="-120"/>
              </a:rPr>
              <a:t>вод</a:t>
            </a:r>
            <a:r>
              <a:rPr lang="en-US" sz="1750" dirty="0">
                <a:solidFill>
                  <a:schemeClr val="bg1"/>
                </a:solidFill>
                <a:latin typeface="DM Sans Bold"/>
                <a:ea typeface="Source Sans Pro" pitchFamily="34" charset="-122"/>
                <a:cs typeface="Source Sans Pro" pitchFamily="34" charset="-120"/>
              </a:rPr>
              <a:t> </a:t>
            </a:r>
            <a:r>
              <a:rPr lang="ru-RU" sz="1750" dirty="0">
                <a:solidFill>
                  <a:schemeClr val="bg1"/>
                </a:solidFill>
                <a:latin typeface="DM Sans Bold"/>
                <a:ea typeface="Source Sans Pro" pitchFamily="34" charset="-122"/>
                <a:cs typeface="Source Sans Pro" pitchFamily="34" charset="-120"/>
              </a:rPr>
              <a:t>автомоек от ПАВ, автохимии</a:t>
            </a:r>
            <a:endParaRPr lang="en-US" sz="1750" dirty="0">
              <a:solidFill>
                <a:schemeClr val="bg1"/>
              </a:solidFill>
              <a:latin typeface="DM Sans Bold"/>
            </a:endParaRPr>
          </a:p>
        </p:txBody>
      </p:sp>
      <p:sp>
        <p:nvSpPr>
          <p:cNvPr id="19" name="Shape 1">
            <a:extLst>
              <a:ext uri="{FF2B5EF4-FFF2-40B4-BE49-F238E27FC236}">
                <a16:creationId xmlns:a16="http://schemas.microsoft.com/office/drawing/2014/main" id="{BE0AA190-9060-414A-85FB-D11B855C2137}"/>
              </a:ext>
            </a:extLst>
          </p:cNvPr>
          <p:cNvSpPr/>
          <p:nvPr/>
        </p:nvSpPr>
        <p:spPr>
          <a:xfrm>
            <a:off x="6865977" y="1062873"/>
            <a:ext cx="3664863" cy="2032754"/>
          </a:xfrm>
          <a:prstGeom prst="roundRect">
            <a:avLst>
              <a:gd name="adj" fmla="val 1674"/>
            </a:avLst>
          </a:prstGeom>
          <a:solidFill>
            <a:srgbClr val="740B0B"/>
          </a:solidFill>
          <a:ln/>
        </p:spPr>
      </p:sp>
      <p:sp>
        <p:nvSpPr>
          <p:cNvPr id="20" name="Text 2">
            <a:extLst>
              <a:ext uri="{FF2B5EF4-FFF2-40B4-BE49-F238E27FC236}">
                <a16:creationId xmlns:a16="http://schemas.microsoft.com/office/drawing/2014/main" id="{CA8A4E8B-5781-47BA-9619-F10211888148}"/>
              </a:ext>
            </a:extLst>
          </p:cNvPr>
          <p:cNvSpPr/>
          <p:nvPr/>
        </p:nvSpPr>
        <p:spPr>
          <a:xfrm>
            <a:off x="7092791" y="1289687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200" dirty="0">
                <a:solidFill>
                  <a:schemeClr val="bg1"/>
                </a:solidFill>
                <a:latin typeface="DM Sans Bold"/>
                <a:ea typeface="MuseoModerno Medium" pitchFamily="34" charset="-122"/>
                <a:cs typeface="MuseoModerno Medium" pitchFamily="34" charset="-120"/>
              </a:rPr>
              <a:t>Нефтехимия</a:t>
            </a:r>
            <a:endParaRPr lang="en-US" sz="2200" dirty="0">
              <a:solidFill>
                <a:schemeClr val="bg1"/>
              </a:solidFill>
              <a:latin typeface="DM Sans Bold"/>
            </a:endParaRPr>
          </a:p>
        </p:txBody>
      </p:sp>
      <p:sp>
        <p:nvSpPr>
          <p:cNvPr id="21" name="Text 3">
            <a:extLst>
              <a:ext uri="{FF2B5EF4-FFF2-40B4-BE49-F238E27FC236}">
                <a16:creationId xmlns:a16="http://schemas.microsoft.com/office/drawing/2014/main" id="{8C66CC31-4668-4144-B5C6-3E5AB08B808A}"/>
              </a:ext>
            </a:extLst>
          </p:cNvPr>
          <p:cNvSpPr/>
          <p:nvPr/>
        </p:nvSpPr>
        <p:spPr>
          <a:xfrm>
            <a:off x="7092791" y="1780106"/>
            <a:ext cx="3211235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chemeClr val="bg1"/>
                </a:solidFill>
                <a:latin typeface="DM Sans Bold"/>
                <a:ea typeface="Source Sans Pro" pitchFamily="34" charset="-122"/>
                <a:cs typeface="Source Sans Pro" pitchFamily="34" charset="-120"/>
              </a:rPr>
              <a:t>Очистка сточных вод на </a:t>
            </a:r>
            <a:r>
              <a:rPr lang="en-US" sz="1750" dirty="0" err="1">
                <a:solidFill>
                  <a:schemeClr val="bg1"/>
                </a:solidFill>
                <a:latin typeface="DM Sans Bold"/>
                <a:ea typeface="Source Sans Pro" pitchFamily="34" charset="-122"/>
                <a:cs typeface="Source Sans Pro" pitchFamily="34" charset="-120"/>
              </a:rPr>
              <a:t>нефтеперерабатывающих</a:t>
            </a:r>
            <a:r>
              <a:rPr lang="en-US" sz="1750" dirty="0">
                <a:solidFill>
                  <a:schemeClr val="bg1"/>
                </a:solidFill>
                <a:latin typeface="DM Sans Bold"/>
                <a:ea typeface="Source Sans Pro" pitchFamily="34" charset="-122"/>
                <a:cs typeface="Source Sans Pro" pitchFamily="34" charset="-120"/>
              </a:rPr>
              <a:t> </a:t>
            </a:r>
            <a:r>
              <a:rPr lang="ru-RU" sz="1750" dirty="0">
                <a:solidFill>
                  <a:schemeClr val="bg1"/>
                </a:solidFill>
                <a:latin typeface="DM Sans Bold"/>
                <a:ea typeface="Source Sans Pro" pitchFamily="34" charset="-122"/>
                <a:cs typeface="Source Sans Pro" pitchFamily="34" charset="-120"/>
              </a:rPr>
              <a:t>предприятиях</a:t>
            </a:r>
            <a:endParaRPr lang="en-US" sz="1750" dirty="0">
              <a:solidFill>
                <a:schemeClr val="bg1"/>
              </a:solidFill>
              <a:latin typeface="DM Sans Bold"/>
            </a:endParaRPr>
          </a:p>
        </p:txBody>
      </p:sp>
      <p:sp>
        <p:nvSpPr>
          <p:cNvPr id="22" name="Shape 4">
            <a:extLst>
              <a:ext uri="{FF2B5EF4-FFF2-40B4-BE49-F238E27FC236}">
                <a16:creationId xmlns:a16="http://schemas.microsoft.com/office/drawing/2014/main" id="{0D15C3D4-BB57-444B-8EAE-AA63DCE1386F}"/>
              </a:ext>
            </a:extLst>
          </p:cNvPr>
          <p:cNvSpPr/>
          <p:nvPr/>
        </p:nvSpPr>
        <p:spPr>
          <a:xfrm>
            <a:off x="10757654" y="1062873"/>
            <a:ext cx="3664863" cy="2032754"/>
          </a:xfrm>
          <a:prstGeom prst="roundRect">
            <a:avLst>
              <a:gd name="adj" fmla="val 1674"/>
            </a:avLst>
          </a:prstGeom>
          <a:solidFill>
            <a:srgbClr val="740B0B"/>
          </a:solidFill>
          <a:ln/>
        </p:spPr>
      </p:sp>
      <p:sp>
        <p:nvSpPr>
          <p:cNvPr id="23" name="Text 5">
            <a:extLst>
              <a:ext uri="{FF2B5EF4-FFF2-40B4-BE49-F238E27FC236}">
                <a16:creationId xmlns:a16="http://schemas.microsoft.com/office/drawing/2014/main" id="{47750CDD-88CB-47D9-BB6A-53AF64D95CE7}"/>
              </a:ext>
            </a:extLst>
          </p:cNvPr>
          <p:cNvSpPr/>
          <p:nvPr/>
        </p:nvSpPr>
        <p:spPr>
          <a:xfrm>
            <a:off x="10984468" y="1289687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ru-RU" sz="2200" dirty="0">
                <a:solidFill>
                  <a:schemeClr val="bg1"/>
                </a:solidFill>
                <a:latin typeface="DM Sans Bold"/>
              </a:rPr>
              <a:t>Транспорт</a:t>
            </a:r>
            <a:endParaRPr lang="en-US" sz="2200" dirty="0">
              <a:solidFill>
                <a:schemeClr val="bg1"/>
              </a:solidFill>
              <a:latin typeface="DM Sans Bold"/>
            </a:endParaRPr>
          </a:p>
        </p:txBody>
      </p:sp>
      <p:sp>
        <p:nvSpPr>
          <p:cNvPr id="24" name="Text 6">
            <a:extLst>
              <a:ext uri="{FF2B5EF4-FFF2-40B4-BE49-F238E27FC236}">
                <a16:creationId xmlns:a16="http://schemas.microsoft.com/office/drawing/2014/main" id="{E18F00E8-C11E-4736-B4B4-5B69F68406DC}"/>
              </a:ext>
            </a:extLst>
          </p:cNvPr>
          <p:cNvSpPr/>
          <p:nvPr/>
        </p:nvSpPr>
        <p:spPr>
          <a:xfrm>
            <a:off x="10984468" y="1780106"/>
            <a:ext cx="3368119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ru-RU" sz="1750" dirty="0">
                <a:solidFill>
                  <a:schemeClr val="bg1"/>
                </a:solidFill>
                <a:latin typeface="DM Sans Bold"/>
                <a:ea typeface="Source Sans Pro" pitchFamily="34" charset="-122"/>
                <a:cs typeface="Source Sans Pro" pitchFamily="34" charset="-120"/>
              </a:rPr>
              <a:t>Очистка сточных вод аэропортов от ПОЖ, масел, спиртов</a:t>
            </a:r>
            <a:endParaRPr lang="en-US" sz="1750" dirty="0">
              <a:solidFill>
                <a:schemeClr val="bg1"/>
              </a:solidFill>
              <a:latin typeface="DM Sans Bold"/>
            </a:endParaRPr>
          </a:p>
        </p:txBody>
      </p:sp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ADE87D63-84B5-4138-9FC8-39E5EA6F47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4325" y="1175133"/>
            <a:ext cx="6581775" cy="6086475"/>
          </a:xfrm>
          <a:prstGeom prst="rect">
            <a:avLst/>
          </a:prstGeom>
        </p:spPr>
      </p:pic>
      <p:sp>
        <p:nvSpPr>
          <p:cNvPr id="25" name="Text 0">
            <a:extLst>
              <a:ext uri="{FF2B5EF4-FFF2-40B4-BE49-F238E27FC236}">
                <a16:creationId xmlns:a16="http://schemas.microsoft.com/office/drawing/2014/main" id="{0A11BA80-8692-444F-9566-C55752604427}"/>
              </a:ext>
            </a:extLst>
          </p:cNvPr>
          <p:cNvSpPr/>
          <p:nvPr/>
        </p:nvSpPr>
        <p:spPr>
          <a:xfrm>
            <a:off x="13875796" y="7422778"/>
            <a:ext cx="681024" cy="637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5600"/>
              </a:lnSpc>
              <a:buNone/>
            </a:pPr>
            <a:r>
              <a:rPr lang="ru-RU" sz="4450" dirty="0">
                <a:solidFill>
                  <a:srgbClr val="FAEBEB"/>
                </a:solidFill>
                <a:latin typeface="Dela Gothic One" pitchFamily="34" charset="0"/>
                <a:ea typeface="Dela Gothic One" pitchFamily="34" charset="-122"/>
                <a:cs typeface="Dela Gothic One" pitchFamily="34" charset="-120"/>
              </a:rPr>
              <a:t>2</a:t>
            </a:r>
            <a:endParaRPr lang="en-US" sz="4450" dirty="0"/>
          </a:p>
        </p:txBody>
      </p:sp>
    </p:spTree>
    <p:extLst>
      <p:ext uri="{BB962C8B-B14F-4D97-AF65-F5344CB8AC3E}">
        <p14:creationId xmlns:p14="http://schemas.microsoft.com/office/powerpoint/2010/main" val="28513972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58309" y="330854"/>
            <a:ext cx="13113782" cy="14254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5600"/>
              </a:lnSpc>
              <a:buNone/>
            </a:pPr>
            <a:r>
              <a:rPr lang="ru-RU" sz="4450" dirty="0">
                <a:solidFill>
                  <a:srgbClr val="FFE5E5"/>
                </a:solidFill>
                <a:latin typeface="Dela Gothic One" pitchFamily="34" charset="0"/>
                <a:ea typeface="Dela Gothic One" pitchFamily="34" charset="-122"/>
                <a:cs typeface="Dela Gothic One" pitchFamily="34" charset="-120"/>
              </a:rPr>
              <a:t>Введение</a:t>
            </a:r>
            <a:r>
              <a:rPr lang="ru-RU" sz="4450" dirty="0">
                <a:solidFill>
                  <a:srgbClr val="FAEBEB"/>
                </a:solidFill>
                <a:latin typeface="Dela Gothic One" pitchFamily="34" charset="0"/>
                <a:ea typeface="Dela Gothic One" pitchFamily="34" charset="-122"/>
                <a:cs typeface="Dela Gothic One" pitchFamily="34" charset="-120"/>
              </a:rPr>
              <a:t> в электролитно-плазменную технологию очистки воды</a:t>
            </a:r>
            <a:endParaRPr lang="en-US" sz="4450" dirty="0"/>
          </a:p>
        </p:txBody>
      </p:sp>
      <p:sp>
        <p:nvSpPr>
          <p:cNvPr id="4" name="Text 2"/>
          <p:cNvSpPr/>
          <p:nvPr/>
        </p:nvSpPr>
        <p:spPr>
          <a:xfrm>
            <a:off x="466071" y="5516692"/>
            <a:ext cx="5624412" cy="104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lnSpc>
                <a:spcPts val="2700"/>
              </a:lnSpc>
              <a:buNone/>
            </a:pPr>
            <a:r>
              <a:rPr lang="ru-RU" sz="2400" dirty="0">
                <a:solidFill>
                  <a:srgbClr val="FFE5E5"/>
                </a:solidFill>
                <a:latin typeface="Times New Roman" panose="02020603050405020304" pitchFamily="18" charset="0"/>
                <a:ea typeface="DM Sans" pitchFamily="34" charset="-122"/>
                <a:cs typeface="Times New Roman" panose="02020603050405020304" pitchFamily="18" charset="0"/>
              </a:rPr>
              <a:t>Данный процесс показывает наглядные результаты на модельных системах с органическими красителями. За 15 минут раствор Родамина Ж с концентрацией </a:t>
            </a:r>
            <a:br>
              <a:rPr lang="ru-RU" sz="2400" dirty="0">
                <a:solidFill>
                  <a:srgbClr val="FFE5E5"/>
                </a:solidFill>
                <a:latin typeface="Times New Roman" panose="02020603050405020304" pitchFamily="18" charset="0"/>
                <a:ea typeface="DM Sans" pitchFamily="34" charset="-122"/>
                <a:cs typeface="Times New Roman" panose="02020603050405020304" pitchFamily="18" charset="0"/>
              </a:rPr>
            </a:br>
            <a:r>
              <a:rPr lang="ru-RU" sz="2400" dirty="0">
                <a:solidFill>
                  <a:srgbClr val="FFE5E5"/>
                </a:solidFill>
                <a:latin typeface="Times New Roman" panose="02020603050405020304" pitchFamily="18" charset="0"/>
                <a:ea typeface="DM Sans" pitchFamily="34" charset="-122"/>
                <a:cs typeface="Times New Roman" panose="02020603050405020304" pitchFamily="18" charset="0"/>
              </a:rPr>
              <a:t>0,2 г/л практически полностью обесцвечивается. 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 3"/>
          <p:cNvSpPr/>
          <p:nvPr/>
        </p:nvSpPr>
        <p:spPr>
          <a:xfrm>
            <a:off x="14988073" y="5892507"/>
            <a:ext cx="4277320" cy="3562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800"/>
              </a:lnSpc>
              <a:buNone/>
            </a:pPr>
            <a:r>
              <a:rPr lang="ru-RU" sz="2200" dirty="0">
                <a:solidFill>
                  <a:srgbClr val="FAEBEB"/>
                </a:solidFill>
                <a:latin typeface="Dela Gothic One" pitchFamily="34" charset="0"/>
                <a:ea typeface="Dela Gothic One" pitchFamily="34" charset="-122"/>
                <a:cs typeface="Dela Gothic One" pitchFamily="34" charset="-120"/>
              </a:rPr>
              <a:t>Реактивные формы плазмы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14988073" y="6465316"/>
            <a:ext cx="6292572" cy="104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700"/>
              </a:lnSpc>
              <a:buNone/>
            </a:pPr>
            <a:r>
              <a:rPr lang="ru-RU" sz="1700" dirty="0">
                <a:solidFill>
                  <a:srgbClr val="FFE5E5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Плазма взаимодействует с молекулами воды, образуя реактивные формы, такие как гидроксильные радикалы и озон, которые эффективно разрушают органические загрязнения.</a:t>
            </a:r>
            <a:endParaRPr lang="en-US" sz="1700" dirty="0"/>
          </a:p>
        </p:txBody>
      </p:sp>
      <p:pic>
        <p:nvPicPr>
          <p:cNvPr id="18" name="Picture 2">
            <a:extLst>
              <a:ext uri="{FF2B5EF4-FFF2-40B4-BE49-F238E27FC236}">
                <a16:creationId xmlns:a16="http://schemas.microsoft.com/office/drawing/2014/main" id="{EF03CA33-5383-406F-B8CA-51F639F7122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2460" t="3057" r="33424" b="4630"/>
          <a:stretch/>
        </p:blipFill>
        <p:spPr>
          <a:xfrm>
            <a:off x="554974" y="2664108"/>
            <a:ext cx="1308904" cy="1674627"/>
          </a:xfrm>
          <a:prstGeom prst="rect">
            <a:avLst/>
          </a:prstGeom>
        </p:spPr>
      </p:pic>
      <p:pic>
        <p:nvPicPr>
          <p:cNvPr id="20" name="Picture 4">
            <a:extLst>
              <a:ext uri="{FF2B5EF4-FFF2-40B4-BE49-F238E27FC236}">
                <a16:creationId xmlns:a16="http://schemas.microsoft.com/office/drawing/2014/main" id="{444F8E42-6038-41B2-B11D-781FAE8A076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0469" r="35235" b="21651"/>
          <a:stretch/>
        </p:blipFill>
        <p:spPr>
          <a:xfrm>
            <a:off x="3559499" y="2664108"/>
            <a:ext cx="1262371" cy="1674627"/>
          </a:xfrm>
          <a:prstGeom prst="rect">
            <a:avLst/>
          </a:prstGeom>
        </p:spPr>
      </p:pic>
      <p:pic>
        <p:nvPicPr>
          <p:cNvPr id="21" name="Picture 5">
            <a:extLst>
              <a:ext uri="{FF2B5EF4-FFF2-40B4-BE49-F238E27FC236}">
                <a16:creationId xmlns:a16="http://schemas.microsoft.com/office/drawing/2014/main" id="{3553F70F-E3E0-42D7-8D16-A1D894B06D2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2831" t="23225" r="45275" b="18500"/>
          <a:stretch/>
        </p:blipFill>
        <p:spPr>
          <a:xfrm>
            <a:off x="5004791" y="2664108"/>
            <a:ext cx="1222025" cy="1674627"/>
          </a:xfrm>
          <a:prstGeom prst="rect">
            <a:avLst/>
          </a:prstGeom>
        </p:spPr>
      </p:pic>
      <p:sp>
        <p:nvSpPr>
          <p:cNvPr id="22" name="Right Arrow 6">
            <a:extLst>
              <a:ext uri="{FF2B5EF4-FFF2-40B4-BE49-F238E27FC236}">
                <a16:creationId xmlns:a16="http://schemas.microsoft.com/office/drawing/2014/main" id="{FB1FAFB0-E522-4EE0-94B8-09190B006A65}"/>
              </a:ext>
            </a:extLst>
          </p:cNvPr>
          <p:cNvSpPr/>
          <p:nvPr/>
        </p:nvSpPr>
        <p:spPr>
          <a:xfrm>
            <a:off x="554974" y="2042852"/>
            <a:ext cx="5671842" cy="472516"/>
          </a:xfrm>
          <a:prstGeom prst="rightArrow">
            <a:avLst/>
          </a:prstGeom>
          <a:solidFill>
            <a:srgbClr val="740B0B"/>
          </a:solidFill>
          <a:ln>
            <a:solidFill>
              <a:srgbClr val="740B0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000">
              <a:latin typeface="DM Sans Bold"/>
              <a:cs typeface="Times New Roman" panose="02020603050405020304" pitchFamily="18" charset="0"/>
            </a:endParaRPr>
          </a:p>
        </p:txBody>
      </p:sp>
      <p:sp>
        <p:nvSpPr>
          <p:cNvPr id="23" name="Прямоугольник 2">
            <a:extLst>
              <a:ext uri="{FF2B5EF4-FFF2-40B4-BE49-F238E27FC236}">
                <a16:creationId xmlns:a16="http://schemas.microsoft.com/office/drawing/2014/main" id="{C3BF230B-CAFB-47A5-B81B-104648C40109}"/>
              </a:ext>
            </a:extLst>
          </p:cNvPr>
          <p:cNvSpPr/>
          <p:nvPr/>
        </p:nvSpPr>
        <p:spPr>
          <a:xfrm>
            <a:off x="709046" y="4388740"/>
            <a:ext cx="100075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solidFill>
                  <a:srgbClr val="FFE5E5"/>
                </a:solidFill>
                <a:latin typeface="DM Sans Bold"/>
                <a:cs typeface="Times New Roman" panose="02020603050405020304" pitchFamily="18" charset="0"/>
              </a:rPr>
              <a:t>0 минут</a:t>
            </a:r>
          </a:p>
        </p:txBody>
      </p:sp>
      <p:sp>
        <p:nvSpPr>
          <p:cNvPr id="24" name="Прямоугольник 2">
            <a:extLst>
              <a:ext uri="{FF2B5EF4-FFF2-40B4-BE49-F238E27FC236}">
                <a16:creationId xmlns:a16="http://schemas.microsoft.com/office/drawing/2014/main" id="{0AF3110A-C3A1-49DA-95B2-B3783DCA002E}"/>
              </a:ext>
            </a:extLst>
          </p:cNvPr>
          <p:cNvSpPr/>
          <p:nvPr/>
        </p:nvSpPr>
        <p:spPr>
          <a:xfrm>
            <a:off x="5141123" y="4398636"/>
            <a:ext cx="94936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solidFill>
                  <a:srgbClr val="FFE5E5"/>
                </a:solidFill>
                <a:latin typeface="DM Sans Bold"/>
                <a:cs typeface="Times New Roman" panose="02020603050405020304" pitchFamily="18" charset="0"/>
              </a:rPr>
              <a:t>15 минут</a:t>
            </a:r>
          </a:p>
        </p:txBody>
      </p:sp>
      <p:sp>
        <p:nvSpPr>
          <p:cNvPr id="25" name="Прямоугольник 2">
            <a:extLst>
              <a:ext uri="{FF2B5EF4-FFF2-40B4-BE49-F238E27FC236}">
                <a16:creationId xmlns:a16="http://schemas.microsoft.com/office/drawing/2014/main" id="{109C49B4-717D-4642-9E37-5144C0867248}"/>
              </a:ext>
            </a:extLst>
          </p:cNvPr>
          <p:cNvSpPr/>
          <p:nvPr/>
        </p:nvSpPr>
        <p:spPr>
          <a:xfrm>
            <a:off x="3664008" y="4388740"/>
            <a:ext cx="105335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solidFill>
                  <a:srgbClr val="FFE5E5"/>
                </a:solidFill>
                <a:latin typeface="DM Sans Bold"/>
                <a:cs typeface="Times New Roman" panose="02020603050405020304" pitchFamily="18" charset="0"/>
              </a:rPr>
              <a:t>10</a:t>
            </a:r>
            <a:r>
              <a:rPr lang="ru-RU" sz="2000" dirty="0">
                <a:solidFill>
                  <a:schemeClr val="bg1"/>
                </a:solidFill>
                <a:latin typeface="DM Sans Bold"/>
                <a:cs typeface="Times New Roman" panose="02020603050405020304" pitchFamily="18" charset="0"/>
              </a:rPr>
              <a:t> </a:t>
            </a:r>
            <a:r>
              <a:rPr lang="ru-RU" sz="2000" dirty="0">
                <a:solidFill>
                  <a:srgbClr val="FFE5E5"/>
                </a:solidFill>
                <a:latin typeface="DM Sans Bold"/>
                <a:cs typeface="Times New Roman" panose="02020603050405020304" pitchFamily="18" charset="0"/>
              </a:rPr>
              <a:t>минут</a:t>
            </a:r>
          </a:p>
        </p:txBody>
      </p:sp>
      <p:sp>
        <p:nvSpPr>
          <p:cNvPr id="26" name="Прямоугольник 2">
            <a:extLst>
              <a:ext uri="{FF2B5EF4-FFF2-40B4-BE49-F238E27FC236}">
                <a16:creationId xmlns:a16="http://schemas.microsoft.com/office/drawing/2014/main" id="{40B34C78-9AFC-4740-ACD3-55F9EFB19EC8}"/>
              </a:ext>
            </a:extLst>
          </p:cNvPr>
          <p:cNvSpPr/>
          <p:nvPr/>
        </p:nvSpPr>
        <p:spPr>
          <a:xfrm>
            <a:off x="2203301" y="4398636"/>
            <a:ext cx="100075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solidFill>
                  <a:srgbClr val="FFE5E5"/>
                </a:solidFill>
                <a:latin typeface="DM Sans Bold"/>
                <a:cs typeface="Times New Roman" panose="02020603050405020304" pitchFamily="18" charset="0"/>
              </a:rPr>
              <a:t>5 минут</a:t>
            </a:r>
          </a:p>
        </p:txBody>
      </p:sp>
      <p:pic>
        <p:nvPicPr>
          <p:cNvPr id="46" name="Рисунок 45">
            <a:extLst>
              <a:ext uri="{FF2B5EF4-FFF2-40B4-BE49-F238E27FC236}">
                <a16:creationId xmlns:a16="http://schemas.microsoft.com/office/drawing/2014/main" id="{A0666D03-7376-4ED7-87BE-E7E310ED58C0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878" b="8847"/>
          <a:stretch/>
        </p:blipFill>
        <p:spPr>
          <a:xfrm>
            <a:off x="2012443" y="2655641"/>
            <a:ext cx="1393525" cy="1683094"/>
          </a:xfrm>
          <a:prstGeom prst="rect">
            <a:avLst/>
          </a:prstGeom>
        </p:spPr>
      </p:pic>
      <p:grpSp>
        <p:nvGrpSpPr>
          <p:cNvPr id="13" name="Группа 12">
            <a:extLst>
              <a:ext uri="{FF2B5EF4-FFF2-40B4-BE49-F238E27FC236}">
                <a16:creationId xmlns:a16="http://schemas.microsoft.com/office/drawing/2014/main" id="{D5955A02-8A6F-4E8F-ABCA-0F4F839CD20D}"/>
              </a:ext>
            </a:extLst>
          </p:cNvPr>
          <p:cNvGrpSpPr/>
          <p:nvPr/>
        </p:nvGrpSpPr>
        <p:grpSpPr>
          <a:xfrm>
            <a:off x="6108639" y="2806077"/>
            <a:ext cx="8618384" cy="4419672"/>
            <a:chOff x="5718826" y="-3975728"/>
            <a:chExt cx="8982797" cy="4419672"/>
          </a:xfrm>
        </p:grpSpPr>
        <p:grpSp>
          <p:nvGrpSpPr>
            <p:cNvPr id="47" name="Группа 46">
              <a:extLst>
                <a:ext uri="{FF2B5EF4-FFF2-40B4-BE49-F238E27FC236}">
                  <a16:creationId xmlns:a16="http://schemas.microsoft.com/office/drawing/2014/main" id="{9751E005-845D-4161-ADBF-DDAC36768A53}"/>
                </a:ext>
              </a:extLst>
            </p:cNvPr>
            <p:cNvGrpSpPr/>
            <p:nvPr/>
          </p:nvGrpSpPr>
          <p:grpSpPr>
            <a:xfrm>
              <a:off x="5718826" y="-3975728"/>
              <a:ext cx="8982797" cy="4419672"/>
              <a:chOff x="-191021" y="1083059"/>
              <a:chExt cx="9729639" cy="4419672"/>
            </a:xfrm>
          </p:grpSpPr>
          <p:grpSp>
            <p:nvGrpSpPr>
              <p:cNvPr id="48" name="Группа 47">
                <a:extLst>
                  <a:ext uri="{FF2B5EF4-FFF2-40B4-BE49-F238E27FC236}">
                    <a16:creationId xmlns:a16="http://schemas.microsoft.com/office/drawing/2014/main" id="{CF8429BD-7AA3-46C3-A5F2-73B4CB74B29E}"/>
                  </a:ext>
                </a:extLst>
              </p:cNvPr>
              <p:cNvGrpSpPr/>
              <p:nvPr/>
            </p:nvGrpSpPr>
            <p:grpSpPr>
              <a:xfrm>
                <a:off x="-191021" y="1083059"/>
                <a:ext cx="9729639" cy="4419672"/>
                <a:chOff x="-191021" y="1083059"/>
                <a:chExt cx="9729639" cy="4419672"/>
              </a:xfrm>
            </p:grpSpPr>
            <p:pic>
              <p:nvPicPr>
                <p:cNvPr id="51" name="Рисунок 50">
                  <a:extLst>
                    <a:ext uri="{FF2B5EF4-FFF2-40B4-BE49-F238E27FC236}">
                      <a16:creationId xmlns:a16="http://schemas.microsoft.com/office/drawing/2014/main" id="{8BB565AC-2237-4153-92C3-6223F2E20FD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6255" t="4323" r="21274" b="76147"/>
                <a:stretch/>
              </p:blipFill>
              <p:spPr>
                <a:xfrm>
                  <a:off x="309998" y="1083059"/>
                  <a:ext cx="8297643" cy="2236138"/>
                </a:xfrm>
                <a:prstGeom prst="rect">
                  <a:avLst/>
                </a:prstGeom>
              </p:spPr>
            </p:pic>
            <p:pic>
              <p:nvPicPr>
                <p:cNvPr id="52" name="Рисунок 51">
                  <a:extLst>
                    <a:ext uri="{FF2B5EF4-FFF2-40B4-BE49-F238E27FC236}">
                      <a16:creationId xmlns:a16="http://schemas.microsoft.com/office/drawing/2014/main" id="{AD79C641-D4BC-4F5F-81FC-8B1CC67A829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1770" t="29853" r="6603" b="51917"/>
                <a:stretch/>
              </p:blipFill>
              <p:spPr>
                <a:xfrm>
                  <a:off x="302682" y="3440071"/>
                  <a:ext cx="9235936" cy="2062660"/>
                </a:xfrm>
                <a:prstGeom prst="rect">
                  <a:avLst/>
                </a:prstGeom>
              </p:spPr>
            </p:pic>
            <p:sp>
              <p:nvSpPr>
                <p:cNvPr id="53" name="TextBox 52">
                  <a:extLst>
                    <a:ext uri="{FF2B5EF4-FFF2-40B4-BE49-F238E27FC236}">
                      <a16:creationId xmlns:a16="http://schemas.microsoft.com/office/drawing/2014/main" id="{4D1727C9-C835-4629-8155-9033B8F3E015}"/>
                    </a:ext>
                  </a:extLst>
                </p:cNvPr>
                <p:cNvSpPr txBox="1"/>
                <p:nvPr/>
              </p:nvSpPr>
              <p:spPr>
                <a:xfrm rot="16200000">
                  <a:off x="323335" y="1960436"/>
                  <a:ext cx="996555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ru-RU" sz="2400" b="1" dirty="0">
                      <a:solidFill>
                        <a:schemeClr val="bg1"/>
                      </a:solidFill>
                      <a:latin typeface="+mj-lt"/>
                    </a:rPr>
                    <a:t>Катод</a:t>
                  </a:r>
                  <a:endParaRPr lang="en-US" sz="2400" b="1" dirty="0">
                    <a:solidFill>
                      <a:schemeClr val="bg1"/>
                    </a:solidFill>
                    <a:latin typeface="+mj-lt"/>
                  </a:endParaRPr>
                </a:p>
              </p:txBody>
            </p:sp>
            <p:sp>
              <p:nvSpPr>
                <p:cNvPr id="54" name="TextBox 53">
                  <a:extLst>
                    <a:ext uri="{FF2B5EF4-FFF2-40B4-BE49-F238E27FC236}">
                      <a16:creationId xmlns:a16="http://schemas.microsoft.com/office/drawing/2014/main" id="{FAF473B9-62C3-4BF5-A480-61C65118C591}"/>
                    </a:ext>
                  </a:extLst>
                </p:cNvPr>
                <p:cNvSpPr txBox="1"/>
                <p:nvPr/>
              </p:nvSpPr>
              <p:spPr>
                <a:xfrm rot="5400000">
                  <a:off x="1741738" y="1970295"/>
                  <a:ext cx="881973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ru-RU" sz="2400" b="1" dirty="0">
                      <a:solidFill>
                        <a:schemeClr val="bg1"/>
                      </a:solidFill>
                      <a:latin typeface="+mj-lt"/>
                    </a:rPr>
                    <a:t>Анод</a:t>
                  </a:r>
                  <a:endParaRPr lang="en-US" sz="2400" b="1" dirty="0">
                    <a:solidFill>
                      <a:schemeClr val="bg1"/>
                    </a:solidFill>
                    <a:latin typeface="+mj-lt"/>
                  </a:endParaRPr>
                </a:p>
              </p:txBody>
            </p:sp>
            <p:sp>
              <p:nvSpPr>
                <p:cNvPr id="55" name="TextBox 54">
                  <a:extLst>
                    <a:ext uri="{FF2B5EF4-FFF2-40B4-BE49-F238E27FC236}">
                      <a16:creationId xmlns:a16="http://schemas.microsoft.com/office/drawing/2014/main" id="{D4F50954-93B4-41FE-87B3-C2CBFE5BF26A}"/>
                    </a:ext>
                  </a:extLst>
                </p:cNvPr>
                <p:cNvSpPr txBox="1"/>
                <p:nvPr/>
              </p:nvSpPr>
              <p:spPr>
                <a:xfrm>
                  <a:off x="2250051" y="2266221"/>
                  <a:ext cx="1455356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ru-RU" b="1" dirty="0">
                      <a:solidFill>
                        <a:schemeClr val="bg1"/>
                      </a:solidFill>
                      <a:latin typeface="+mj-lt"/>
                    </a:rPr>
                    <a:t>Электролиз</a:t>
                  </a:r>
                  <a:endParaRPr lang="en-US" sz="1750" b="1" dirty="0">
                    <a:solidFill>
                      <a:schemeClr val="bg1"/>
                    </a:solidFill>
                    <a:latin typeface="+mj-lt"/>
                  </a:endParaRPr>
                </a:p>
              </p:txBody>
            </p:sp>
            <p:sp>
              <p:nvSpPr>
                <p:cNvPr id="56" name="TextBox 55">
                  <a:extLst>
                    <a:ext uri="{FF2B5EF4-FFF2-40B4-BE49-F238E27FC236}">
                      <a16:creationId xmlns:a16="http://schemas.microsoft.com/office/drawing/2014/main" id="{B904A840-BA1C-419A-9504-A7BA91C56B9E}"/>
                    </a:ext>
                  </a:extLst>
                </p:cNvPr>
                <p:cNvSpPr txBox="1"/>
                <p:nvPr/>
              </p:nvSpPr>
              <p:spPr>
                <a:xfrm>
                  <a:off x="-191021" y="4673074"/>
                  <a:ext cx="2083320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ru-RU" b="1" dirty="0">
                      <a:solidFill>
                        <a:schemeClr val="bg1"/>
                      </a:solidFill>
                      <a:latin typeface="+mj-lt"/>
                    </a:rPr>
                    <a:t>Перенапряжение</a:t>
                  </a:r>
                  <a:endParaRPr lang="en-US" b="1" dirty="0">
                    <a:solidFill>
                      <a:schemeClr val="bg1"/>
                    </a:solidFill>
                    <a:latin typeface="+mj-lt"/>
                  </a:endParaRPr>
                </a:p>
              </p:txBody>
            </p:sp>
            <p:sp>
              <p:nvSpPr>
                <p:cNvPr id="57" name="TextBox 56">
                  <a:extLst>
                    <a:ext uri="{FF2B5EF4-FFF2-40B4-BE49-F238E27FC236}">
                      <a16:creationId xmlns:a16="http://schemas.microsoft.com/office/drawing/2014/main" id="{9E8D825E-41D6-4DA8-B5CE-B8715BD925CC}"/>
                    </a:ext>
                  </a:extLst>
                </p:cNvPr>
                <p:cNvSpPr txBox="1"/>
                <p:nvPr/>
              </p:nvSpPr>
              <p:spPr>
                <a:xfrm>
                  <a:off x="990341" y="1868173"/>
                  <a:ext cx="1037335" cy="64633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ru-RU" b="1" dirty="0">
                      <a:latin typeface="+mj-lt"/>
                    </a:rPr>
                    <a:t>Грязная</a:t>
                  </a:r>
                </a:p>
                <a:p>
                  <a:pPr algn="ctr"/>
                  <a:r>
                    <a:rPr lang="ru-RU" b="1" dirty="0">
                      <a:latin typeface="+mj-lt"/>
                    </a:rPr>
                    <a:t>вода</a:t>
                  </a:r>
                  <a:endParaRPr lang="en-US" b="1" dirty="0">
                    <a:latin typeface="+mj-lt"/>
                  </a:endParaRPr>
                </a:p>
              </p:txBody>
            </p:sp>
            <p:sp>
              <p:nvSpPr>
                <p:cNvPr id="58" name="TextBox 57">
                  <a:extLst>
                    <a:ext uri="{FF2B5EF4-FFF2-40B4-BE49-F238E27FC236}">
                      <a16:creationId xmlns:a16="http://schemas.microsoft.com/office/drawing/2014/main" id="{EBA90FDF-094F-4AF0-9FF3-55F1D4DB42B0}"/>
                    </a:ext>
                  </a:extLst>
                </p:cNvPr>
                <p:cNvSpPr txBox="1"/>
                <p:nvPr/>
              </p:nvSpPr>
              <p:spPr>
                <a:xfrm>
                  <a:off x="7990069" y="4298768"/>
                  <a:ext cx="947311" cy="64633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ru-RU" b="1" dirty="0">
                      <a:latin typeface="+mj-lt"/>
                    </a:rPr>
                    <a:t>Чистая</a:t>
                  </a:r>
                </a:p>
                <a:p>
                  <a:pPr algn="ctr"/>
                  <a:r>
                    <a:rPr lang="ru-RU" b="1" dirty="0">
                      <a:latin typeface="+mj-lt"/>
                    </a:rPr>
                    <a:t>вода</a:t>
                  </a:r>
                  <a:endParaRPr lang="en-US" b="1" dirty="0">
                    <a:latin typeface="+mj-lt"/>
                  </a:endParaRPr>
                </a:p>
              </p:txBody>
            </p:sp>
            <p:cxnSp>
              <p:nvCxnSpPr>
                <p:cNvPr id="59" name="Прямая со стрелкой 58">
                  <a:extLst>
                    <a:ext uri="{FF2B5EF4-FFF2-40B4-BE49-F238E27FC236}">
                      <a16:creationId xmlns:a16="http://schemas.microsoft.com/office/drawing/2014/main" id="{40434FF0-D6AF-4E59-B46B-819B676592A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4025778" y="1815039"/>
                  <a:ext cx="258356" cy="0"/>
                </a:xfrm>
                <a:prstGeom prst="straightConnector1">
                  <a:avLst/>
                </a:prstGeom>
                <a:ln w="28575">
                  <a:solidFill>
                    <a:schemeClr val="bg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60" name="TextBox 59">
                  <a:extLst>
                    <a:ext uri="{FF2B5EF4-FFF2-40B4-BE49-F238E27FC236}">
                      <a16:creationId xmlns:a16="http://schemas.microsoft.com/office/drawing/2014/main" id="{08980D02-5304-4D63-A86F-A98C106C5F00}"/>
                    </a:ext>
                  </a:extLst>
                </p:cNvPr>
                <p:cNvSpPr txBox="1"/>
                <p:nvPr/>
              </p:nvSpPr>
              <p:spPr>
                <a:xfrm>
                  <a:off x="3629937" y="1590300"/>
                  <a:ext cx="526106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400" b="1" dirty="0">
                      <a:solidFill>
                        <a:schemeClr val="bg1"/>
                      </a:solidFill>
                      <a:latin typeface="+mj-lt"/>
                    </a:rPr>
                    <a:t>H</a:t>
                  </a:r>
                  <a:r>
                    <a:rPr lang="en-US" sz="2400" b="1" baseline="-25000" dirty="0">
                      <a:solidFill>
                        <a:schemeClr val="bg1"/>
                      </a:solidFill>
                      <a:latin typeface="+mj-lt"/>
                    </a:rPr>
                    <a:t>2</a:t>
                  </a:r>
                </a:p>
              </p:txBody>
            </p:sp>
            <p:sp>
              <p:nvSpPr>
                <p:cNvPr id="61" name="TextBox 60">
                  <a:extLst>
                    <a:ext uri="{FF2B5EF4-FFF2-40B4-BE49-F238E27FC236}">
                      <a16:creationId xmlns:a16="http://schemas.microsoft.com/office/drawing/2014/main" id="{233853C1-1419-4519-BEA2-C209DB9A35CF}"/>
                    </a:ext>
                  </a:extLst>
                </p:cNvPr>
                <p:cNvSpPr txBox="1"/>
                <p:nvPr/>
              </p:nvSpPr>
              <p:spPr>
                <a:xfrm>
                  <a:off x="4916471" y="2421368"/>
                  <a:ext cx="526106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400" b="1" dirty="0">
                      <a:solidFill>
                        <a:schemeClr val="bg1"/>
                      </a:solidFill>
                      <a:latin typeface="+mj-lt"/>
                    </a:rPr>
                    <a:t>O</a:t>
                  </a:r>
                  <a:r>
                    <a:rPr lang="en-US" sz="2400" b="1" baseline="-25000" dirty="0">
                      <a:solidFill>
                        <a:schemeClr val="bg1"/>
                      </a:solidFill>
                      <a:latin typeface="+mj-lt"/>
                    </a:rPr>
                    <a:t>2</a:t>
                  </a:r>
                </a:p>
              </p:txBody>
            </p:sp>
            <p:cxnSp>
              <p:nvCxnSpPr>
                <p:cNvPr id="62" name="Прямая со стрелкой 61">
                  <a:extLst>
                    <a:ext uri="{FF2B5EF4-FFF2-40B4-BE49-F238E27FC236}">
                      <a16:creationId xmlns:a16="http://schemas.microsoft.com/office/drawing/2014/main" id="{8AF85CBF-90AA-49AB-85CF-2704313802C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4861560" y="2840900"/>
                  <a:ext cx="243840" cy="0"/>
                </a:xfrm>
                <a:prstGeom prst="straightConnector1">
                  <a:avLst/>
                </a:prstGeom>
                <a:ln w="28575">
                  <a:solidFill>
                    <a:schemeClr val="bg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63" name="TextBox 62">
                  <a:extLst>
                    <a:ext uri="{FF2B5EF4-FFF2-40B4-BE49-F238E27FC236}">
                      <a16:creationId xmlns:a16="http://schemas.microsoft.com/office/drawing/2014/main" id="{90F3E473-12CF-4AB3-9333-2C4A3CC88494}"/>
                    </a:ext>
                  </a:extLst>
                </p:cNvPr>
                <p:cNvSpPr txBox="1"/>
                <p:nvPr/>
              </p:nvSpPr>
              <p:spPr>
                <a:xfrm>
                  <a:off x="4179821" y="1970294"/>
                  <a:ext cx="764953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400" b="1" dirty="0">
                      <a:latin typeface="+mj-lt"/>
                    </a:rPr>
                    <a:t>H</a:t>
                  </a:r>
                  <a:r>
                    <a:rPr lang="en-US" sz="2400" b="1" baseline="-25000" dirty="0">
                      <a:latin typeface="+mj-lt"/>
                    </a:rPr>
                    <a:t>2</a:t>
                  </a:r>
                  <a:r>
                    <a:rPr lang="en-US" sz="2400" b="1" dirty="0">
                      <a:latin typeface="+mj-lt"/>
                    </a:rPr>
                    <a:t>O</a:t>
                  </a:r>
                </a:p>
              </p:txBody>
            </p:sp>
            <p:cxnSp>
              <p:nvCxnSpPr>
                <p:cNvPr id="64" name="Прямая со стрелкой 63">
                  <a:extLst>
                    <a:ext uri="{FF2B5EF4-FFF2-40B4-BE49-F238E27FC236}">
                      <a16:creationId xmlns:a16="http://schemas.microsoft.com/office/drawing/2014/main" id="{0CB3B752-9373-471C-B12D-03D8FE7350F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4127433" y="2201126"/>
                  <a:ext cx="130242" cy="0"/>
                </a:xfrm>
                <a:prstGeom prst="straightConnector1">
                  <a:avLst/>
                </a:prstGeom>
                <a:ln w="28575">
                  <a:solidFill>
                    <a:schemeClr val="tx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5" name="Прямая со стрелкой 64">
                  <a:extLst>
                    <a:ext uri="{FF2B5EF4-FFF2-40B4-BE49-F238E27FC236}">
                      <a16:creationId xmlns:a16="http://schemas.microsoft.com/office/drawing/2014/main" id="{1A4CC8ED-F51C-4D8F-AD12-D177E388ACA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4861560" y="2201126"/>
                  <a:ext cx="121920" cy="0"/>
                </a:xfrm>
                <a:prstGeom prst="straightConnector1">
                  <a:avLst/>
                </a:prstGeom>
                <a:ln w="28575">
                  <a:solidFill>
                    <a:schemeClr val="tx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66" name="TextBox 65">
                  <a:extLst>
                    <a:ext uri="{FF2B5EF4-FFF2-40B4-BE49-F238E27FC236}">
                      <a16:creationId xmlns:a16="http://schemas.microsoft.com/office/drawing/2014/main" id="{93D01984-B4A5-4B0C-872B-4373163D2FBB}"/>
                    </a:ext>
                  </a:extLst>
                </p:cNvPr>
                <p:cNvSpPr txBox="1"/>
                <p:nvPr/>
              </p:nvSpPr>
              <p:spPr>
                <a:xfrm>
                  <a:off x="4966871" y="3812018"/>
                  <a:ext cx="994759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400" b="1" spc="50" dirty="0">
                      <a:ln w="9525" cmpd="sng">
                        <a:noFill/>
                        <a:prstDash val="solid"/>
                      </a:ln>
                      <a:solidFill>
                        <a:schemeClr val="bg1"/>
                      </a:solidFill>
                      <a:effectLst>
                        <a:glow rad="139700">
                          <a:schemeClr val="accent1">
                            <a:satMod val="175000"/>
                            <a:alpha val="40000"/>
                          </a:schemeClr>
                        </a:glow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+mj-lt"/>
                    </a:rPr>
                    <a:t>CO</a:t>
                  </a:r>
                  <a:r>
                    <a:rPr lang="en-US" sz="1400" b="1" spc="50" baseline="-25000" dirty="0">
                      <a:ln w="9525" cmpd="sng">
                        <a:noFill/>
                        <a:prstDash val="solid"/>
                      </a:ln>
                      <a:solidFill>
                        <a:schemeClr val="bg1"/>
                      </a:solidFill>
                      <a:effectLst>
                        <a:glow rad="139700">
                          <a:schemeClr val="accent1">
                            <a:satMod val="175000"/>
                            <a:alpha val="40000"/>
                          </a:schemeClr>
                        </a:glow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+mj-lt"/>
                    </a:rPr>
                    <a:t>2</a:t>
                  </a:r>
                  <a:r>
                    <a:rPr lang="en-US" sz="1400" b="1" spc="50" dirty="0">
                      <a:ln w="9525" cmpd="sng">
                        <a:noFill/>
                        <a:prstDash val="solid"/>
                      </a:ln>
                      <a:solidFill>
                        <a:schemeClr val="bg1"/>
                      </a:solidFill>
                      <a:effectLst>
                        <a:glow rad="139700">
                          <a:schemeClr val="accent1">
                            <a:satMod val="175000"/>
                            <a:alpha val="40000"/>
                          </a:schemeClr>
                        </a:glow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+mj-lt"/>
                    </a:rPr>
                    <a:t>+H</a:t>
                  </a:r>
                  <a:r>
                    <a:rPr lang="en-US" sz="1400" b="1" spc="50" baseline="-25000" dirty="0">
                      <a:ln w="9525" cmpd="sng">
                        <a:noFill/>
                        <a:prstDash val="solid"/>
                      </a:ln>
                      <a:solidFill>
                        <a:schemeClr val="bg1"/>
                      </a:solidFill>
                      <a:effectLst>
                        <a:glow rad="139700">
                          <a:schemeClr val="accent1">
                            <a:satMod val="175000"/>
                            <a:alpha val="40000"/>
                          </a:schemeClr>
                        </a:glow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+mj-lt"/>
                    </a:rPr>
                    <a:t>2</a:t>
                  </a:r>
                  <a:r>
                    <a:rPr lang="en-US" sz="1400" b="1" spc="50" dirty="0">
                      <a:ln w="9525" cmpd="sng">
                        <a:noFill/>
                        <a:prstDash val="solid"/>
                      </a:ln>
                      <a:solidFill>
                        <a:schemeClr val="bg1"/>
                      </a:solidFill>
                      <a:effectLst>
                        <a:glow rad="139700">
                          <a:schemeClr val="accent1">
                            <a:satMod val="175000"/>
                            <a:alpha val="40000"/>
                          </a:schemeClr>
                        </a:glow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+mj-lt"/>
                    </a:rPr>
                    <a:t>O</a:t>
                  </a:r>
                </a:p>
              </p:txBody>
            </p:sp>
          </p:grpSp>
          <p:pic>
            <p:nvPicPr>
              <p:cNvPr id="49" name="Рисунок 48">
                <a:extLst>
                  <a:ext uri="{FF2B5EF4-FFF2-40B4-BE49-F238E27FC236}">
                    <a16:creationId xmlns:a16="http://schemas.microsoft.com/office/drawing/2014/main" id="{BF9F40B6-57E1-4FD3-9BB9-9BD69AB67A7C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7269" t="8185" r="68770" b="85912"/>
              <a:stretch/>
            </p:blipFill>
            <p:spPr>
              <a:xfrm>
                <a:off x="5815513" y="1530212"/>
                <a:ext cx="453535" cy="675921"/>
              </a:xfrm>
              <a:prstGeom prst="rect">
                <a:avLst/>
              </a:prstGeom>
            </p:spPr>
          </p:pic>
          <p:pic>
            <p:nvPicPr>
              <p:cNvPr id="50" name="Рисунок 49">
                <a:extLst>
                  <a:ext uri="{FF2B5EF4-FFF2-40B4-BE49-F238E27FC236}">
                    <a16:creationId xmlns:a16="http://schemas.microsoft.com/office/drawing/2014/main" id="{84AB99F0-924E-4949-80D0-53FC7781190E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7269" t="8185" r="68770" b="85912"/>
              <a:stretch/>
            </p:blipFill>
            <p:spPr>
              <a:xfrm>
                <a:off x="3680578" y="3905004"/>
                <a:ext cx="453535" cy="675921"/>
              </a:xfrm>
              <a:prstGeom prst="rect">
                <a:avLst/>
              </a:prstGeom>
            </p:spPr>
          </p:pic>
        </p:grpSp>
        <p:pic>
          <p:nvPicPr>
            <p:cNvPr id="12" name="Рисунок 11">
              <a:extLst>
                <a:ext uri="{FF2B5EF4-FFF2-40B4-BE49-F238E27FC236}">
                  <a16:creationId xmlns:a16="http://schemas.microsoft.com/office/drawing/2014/main" id="{DC5B52FF-1C71-48A0-80BD-70EB9E3E477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rcRect r="86690" b="84118"/>
            <a:stretch/>
          </p:blipFill>
          <p:spPr>
            <a:xfrm>
              <a:off x="8919048" y="-642922"/>
              <a:ext cx="1205001" cy="377895"/>
            </a:xfrm>
            <a:prstGeom prst="rect">
              <a:avLst/>
            </a:prstGeom>
          </p:spPr>
        </p:pic>
        <p:pic>
          <p:nvPicPr>
            <p:cNvPr id="67" name="Рисунок 66">
              <a:extLst>
                <a:ext uri="{FF2B5EF4-FFF2-40B4-BE49-F238E27FC236}">
                  <a16:creationId xmlns:a16="http://schemas.microsoft.com/office/drawing/2014/main" id="{603AA567-25F4-4C8E-8CF3-1284FBF6E24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rcRect r="86690" b="84118"/>
            <a:stretch/>
          </p:blipFill>
          <p:spPr>
            <a:xfrm>
              <a:off x="6142040" y="-653470"/>
              <a:ext cx="1205001" cy="377895"/>
            </a:xfrm>
            <a:prstGeom prst="rect">
              <a:avLst/>
            </a:prstGeom>
          </p:spPr>
        </p:pic>
        <p:pic>
          <p:nvPicPr>
            <p:cNvPr id="68" name="Рисунок 67">
              <a:extLst>
                <a:ext uri="{FF2B5EF4-FFF2-40B4-BE49-F238E27FC236}">
                  <a16:creationId xmlns:a16="http://schemas.microsoft.com/office/drawing/2014/main" id="{26BAF51A-DC00-4E23-B8F7-09F3F64827F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rcRect r="86690" b="84118"/>
            <a:stretch/>
          </p:blipFill>
          <p:spPr>
            <a:xfrm>
              <a:off x="11679847" y="-579912"/>
              <a:ext cx="1205001" cy="377895"/>
            </a:xfrm>
            <a:prstGeom prst="rect">
              <a:avLst/>
            </a:prstGeom>
          </p:spPr>
        </p:pic>
        <p:pic>
          <p:nvPicPr>
            <p:cNvPr id="69" name="Рисунок 68">
              <a:extLst>
                <a:ext uri="{FF2B5EF4-FFF2-40B4-BE49-F238E27FC236}">
                  <a16:creationId xmlns:a16="http://schemas.microsoft.com/office/drawing/2014/main" id="{2A150DAC-691C-4233-AF36-5D9A675D1E7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rcRect r="86690" b="84118"/>
            <a:stretch/>
          </p:blipFill>
          <p:spPr>
            <a:xfrm>
              <a:off x="10893677" y="-3018303"/>
              <a:ext cx="1205001" cy="377895"/>
            </a:xfrm>
            <a:prstGeom prst="rect">
              <a:avLst/>
            </a:prstGeom>
          </p:spPr>
        </p:pic>
        <p:pic>
          <p:nvPicPr>
            <p:cNvPr id="70" name="Рисунок 69">
              <a:extLst>
                <a:ext uri="{FF2B5EF4-FFF2-40B4-BE49-F238E27FC236}">
                  <a16:creationId xmlns:a16="http://schemas.microsoft.com/office/drawing/2014/main" id="{F431D47E-3DCE-44F7-BFEA-019D2398651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rcRect r="86690" b="84118"/>
            <a:stretch/>
          </p:blipFill>
          <p:spPr>
            <a:xfrm>
              <a:off x="8085065" y="-3014824"/>
              <a:ext cx="1205001" cy="377895"/>
            </a:xfrm>
            <a:prstGeom prst="rect">
              <a:avLst/>
            </a:prstGeom>
          </p:spPr>
        </p:pic>
      </p:grpSp>
      <p:pic>
        <p:nvPicPr>
          <p:cNvPr id="71" name="Рисунок 70">
            <a:extLst>
              <a:ext uri="{FF2B5EF4-FFF2-40B4-BE49-F238E27FC236}">
                <a16:creationId xmlns:a16="http://schemas.microsoft.com/office/drawing/2014/main" id="{0F68C5D3-80DE-44D2-A78A-97CF1F58619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2810068" y="7804125"/>
            <a:ext cx="1763270" cy="342948"/>
          </a:xfrm>
          <a:prstGeom prst="rect">
            <a:avLst/>
          </a:prstGeom>
        </p:spPr>
      </p:pic>
      <p:sp>
        <p:nvSpPr>
          <p:cNvPr id="72" name="Text 1">
            <a:extLst>
              <a:ext uri="{FF2B5EF4-FFF2-40B4-BE49-F238E27FC236}">
                <a16:creationId xmlns:a16="http://schemas.microsoft.com/office/drawing/2014/main" id="{DD96090B-71A2-49E3-A349-7021677620A0}"/>
              </a:ext>
            </a:extLst>
          </p:cNvPr>
          <p:cNvSpPr/>
          <p:nvPr/>
        </p:nvSpPr>
        <p:spPr>
          <a:xfrm>
            <a:off x="6801148" y="2121422"/>
            <a:ext cx="4792477" cy="3668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ru-RU" sz="3200" dirty="0">
                <a:solidFill>
                  <a:srgbClr val="FFE5E5"/>
                </a:solidFill>
                <a:latin typeface="Dela Gothic One" pitchFamily="34" charset="0"/>
                <a:ea typeface="Dela Gothic One" pitchFamily="34" charset="-122"/>
              </a:rPr>
              <a:t>Схема метода очистки воды</a:t>
            </a:r>
          </a:p>
        </p:txBody>
      </p:sp>
      <p:sp>
        <p:nvSpPr>
          <p:cNvPr id="43" name="Text 0">
            <a:extLst>
              <a:ext uri="{FF2B5EF4-FFF2-40B4-BE49-F238E27FC236}">
                <a16:creationId xmlns:a16="http://schemas.microsoft.com/office/drawing/2014/main" id="{CE034214-C712-4E3B-A32F-867EBCDB93CB}"/>
              </a:ext>
            </a:extLst>
          </p:cNvPr>
          <p:cNvSpPr/>
          <p:nvPr/>
        </p:nvSpPr>
        <p:spPr>
          <a:xfrm>
            <a:off x="13875796" y="7422778"/>
            <a:ext cx="681024" cy="637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5600"/>
              </a:lnSpc>
              <a:buNone/>
            </a:pPr>
            <a:r>
              <a:rPr lang="ru-RU" sz="4450" dirty="0">
                <a:solidFill>
                  <a:srgbClr val="FAEBEB"/>
                </a:solidFill>
                <a:latin typeface="Dela Gothic One" pitchFamily="34" charset="0"/>
                <a:ea typeface="Dela Gothic One" pitchFamily="34" charset="-122"/>
              </a:rPr>
              <a:t>3</a:t>
            </a:r>
            <a:endParaRPr lang="en-US" sz="44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58309" y="367532"/>
            <a:ext cx="8257104" cy="21381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5600"/>
              </a:lnSpc>
              <a:buNone/>
            </a:pPr>
            <a:r>
              <a:rPr lang="ru-RU" sz="4450" dirty="0">
                <a:solidFill>
                  <a:srgbClr val="FAEBEB"/>
                </a:solidFill>
                <a:latin typeface="Dela Gothic One" pitchFamily="34" charset="0"/>
                <a:ea typeface="Dela Gothic One" pitchFamily="34" charset="-122"/>
                <a:cs typeface="Dela Gothic One" pitchFamily="34" charset="-120"/>
              </a:rPr>
              <a:t>Механизмы разложения органических загрязнителей</a:t>
            </a:r>
            <a:endParaRPr lang="en-US" sz="4450" dirty="0"/>
          </a:p>
        </p:txBody>
      </p:sp>
      <p:sp>
        <p:nvSpPr>
          <p:cNvPr id="4" name="Shape 1"/>
          <p:cNvSpPr/>
          <p:nvPr/>
        </p:nvSpPr>
        <p:spPr>
          <a:xfrm>
            <a:off x="758309" y="2664893"/>
            <a:ext cx="487442" cy="487442"/>
          </a:xfrm>
          <a:prstGeom prst="roundRect">
            <a:avLst>
              <a:gd name="adj" fmla="val 18669"/>
            </a:avLst>
          </a:prstGeom>
          <a:solidFill>
            <a:srgbClr val="740B0B"/>
          </a:solidFill>
          <a:ln w="7620">
            <a:solidFill>
              <a:srgbClr val="8D2424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901422" y="2737522"/>
            <a:ext cx="201097" cy="34206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50"/>
              </a:lnSpc>
              <a:buNone/>
            </a:pPr>
            <a:r>
              <a:rPr lang="en-US" sz="2650" dirty="0">
                <a:solidFill>
                  <a:srgbClr val="FFE5E5"/>
                </a:solidFill>
                <a:latin typeface="Dela Gothic One" pitchFamily="34" charset="0"/>
                <a:ea typeface="Dela Gothic One" pitchFamily="34" charset="-122"/>
                <a:cs typeface="Dela Gothic One" pitchFamily="34" charset="-120"/>
              </a:rPr>
              <a:t>1</a:t>
            </a:r>
            <a:endParaRPr lang="en-US" sz="2650" dirty="0"/>
          </a:p>
        </p:txBody>
      </p:sp>
      <p:sp>
        <p:nvSpPr>
          <p:cNvPr id="6" name="Text 3"/>
          <p:cNvSpPr/>
          <p:nvPr/>
        </p:nvSpPr>
        <p:spPr>
          <a:xfrm>
            <a:off x="1462326" y="2702993"/>
            <a:ext cx="2850713" cy="3562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800"/>
              </a:lnSpc>
              <a:buNone/>
            </a:pPr>
            <a:r>
              <a:rPr lang="ru-RU" sz="2200" dirty="0">
                <a:solidFill>
                  <a:srgbClr val="FFE5E5"/>
                </a:solidFill>
                <a:latin typeface="Dela Gothic One" pitchFamily="34" charset="0"/>
                <a:ea typeface="Dela Gothic One" pitchFamily="34" charset="-122"/>
              </a:rPr>
              <a:t>Пиролиз</a:t>
            </a:r>
            <a:endParaRPr lang="en-US" sz="2200" dirty="0"/>
          </a:p>
        </p:txBody>
      </p:sp>
      <p:sp>
        <p:nvSpPr>
          <p:cNvPr id="7" name="Text 4"/>
          <p:cNvSpPr/>
          <p:nvPr/>
        </p:nvSpPr>
        <p:spPr>
          <a:xfrm>
            <a:off x="1462326" y="3151026"/>
            <a:ext cx="3001447" cy="1733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just">
              <a:lnSpc>
                <a:spcPts val="2700"/>
              </a:lnSpc>
            </a:pPr>
            <a:r>
              <a:rPr lang="ru-RU" dirty="0">
                <a:solidFill>
                  <a:srgbClr val="FFE5E5"/>
                </a:solidFill>
                <a:latin typeface="DM Sans Bold"/>
                <a:ea typeface="DM Sans" pitchFamily="34" charset="-122"/>
                <a:cs typeface="DM Sans" pitchFamily="34" charset="-120"/>
              </a:rPr>
              <a:t>Высокотемпературный пиролиз приводит к разложению органических загрязнителей, эффективно снижая их токсичность и концентрацию в воде.</a:t>
            </a:r>
            <a:endParaRPr lang="en-US" dirty="0"/>
          </a:p>
        </p:txBody>
      </p:sp>
      <p:sp>
        <p:nvSpPr>
          <p:cNvPr id="8" name="Shape 5"/>
          <p:cNvSpPr/>
          <p:nvPr/>
        </p:nvSpPr>
        <p:spPr>
          <a:xfrm>
            <a:off x="4680347" y="2664893"/>
            <a:ext cx="487442" cy="487442"/>
          </a:xfrm>
          <a:prstGeom prst="roundRect">
            <a:avLst>
              <a:gd name="adj" fmla="val 18669"/>
            </a:avLst>
          </a:prstGeom>
          <a:solidFill>
            <a:srgbClr val="740B0B"/>
          </a:solidFill>
          <a:ln w="7620">
            <a:solidFill>
              <a:srgbClr val="8D2424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4781193" y="2737522"/>
            <a:ext cx="285631" cy="34206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50"/>
              </a:lnSpc>
              <a:buNone/>
            </a:pPr>
            <a:r>
              <a:rPr lang="en-US" sz="2650" dirty="0">
                <a:solidFill>
                  <a:srgbClr val="FFE5E5"/>
                </a:solidFill>
                <a:latin typeface="Dela Gothic One" pitchFamily="34" charset="0"/>
                <a:ea typeface="Dela Gothic One" pitchFamily="34" charset="-122"/>
                <a:cs typeface="Dela Gothic One" pitchFamily="34" charset="-120"/>
              </a:rPr>
              <a:t>2</a:t>
            </a:r>
            <a:endParaRPr lang="en-US" sz="2650" dirty="0"/>
          </a:p>
        </p:txBody>
      </p:sp>
      <p:sp>
        <p:nvSpPr>
          <p:cNvPr id="10" name="Text 7"/>
          <p:cNvSpPr/>
          <p:nvPr/>
        </p:nvSpPr>
        <p:spPr>
          <a:xfrm>
            <a:off x="5384363" y="2715693"/>
            <a:ext cx="2850713" cy="3562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800"/>
              </a:lnSpc>
            </a:pPr>
            <a:r>
              <a:rPr lang="ru-RU" sz="2200" dirty="0">
                <a:solidFill>
                  <a:srgbClr val="FFE5E5"/>
                </a:solidFill>
                <a:latin typeface="Dela Gothic One" pitchFamily="34" charset="0"/>
                <a:ea typeface="Dela Gothic One" pitchFamily="34" charset="-122"/>
                <a:cs typeface="Dela Gothic One" pitchFamily="34" charset="-120"/>
              </a:rPr>
              <a:t>Окисление</a:t>
            </a:r>
            <a:endParaRPr lang="en-US" sz="2200" dirty="0"/>
          </a:p>
          <a:p>
            <a:pPr marL="0" indent="0">
              <a:lnSpc>
                <a:spcPts val="2800"/>
              </a:lnSpc>
              <a:buNone/>
            </a:pPr>
            <a:endParaRPr lang="en-US" sz="2200" dirty="0"/>
          </a:p>
        </p:txBody>
      </p:sp>
      <p:sp>
        <p:nvSpPr>
          <p:cNvPr id="11" name="Text 8"/>
          <p:cNvSpPr/>
          <p:nvPr/>
        </p:nvSpPr>
        <p:spPr>
          <a:xfrm>
            <a:off x="5384362" y="3151026"/>
            <a:ext cx="3390669" cy="1733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just">
              <a:lnSpc>
                <a:spcPts val="2700"/>
              </a:lnSpc>
            </a:pPr>
            <a:r>
              <a:rPr lang="ru-RU" dirty="0">
                <a:solidFill>
                  <a:srgbClr val="FFE5E5"/>
                </a:solidFill>
                <a:latin typeface="DM Sans Bold"/>
                <a:ea typeface="DM Sans" pitchFamily="34" charset="-122"/>
                <a:cs typeface="DM Sans" pitchFamily="34" charset="-120"/>
              </a:rPr>
              <a:t>Процесс окисления активными частицами, образовавшимися в плазме, приводит к переходу органических соединений в простые </a:t>
            </a:r>
            <a:r>
              <a:rPr lang="ru-RU" dirty="0" err="1">
                <a:solidFill>
                  <a:srgbClr val="FFE5E5"/>
                </a:solidFill>
                <a:latin typeface="DM Sans Bold"/>
                <a:ea typeface="DM Sans" pitchFamily="34" charset="-122"/>
                <a:cs typeface="DM Sans" pitchFamily="34" charset="-120"/>
              </a:rPr>
              <a:t>газы</a:t>
            </a:r>
            <a:r>
              <a:rPr lang="ru-RU" dirty="0">
                <a:solidFill>
                  <a:srgbClr val="FFE5E5"/>
                </a:solidFill>
                <a:latin typeface="DM Sans Bold"/>
                <a:ea typeface="DM Sans" pitchFamily="34" charset="-122"/>
                <a:cs typeface="DM Sans" pitchFamily="34" charset="-120"/>
              </a:rPr>
              <a:t> и твердые вещества.</a:t>
            </a:r>
            <a:endParaRPr lang="en-US" dirty="0"/>
          </a:p>
        </p:txBody>
      </p:sp>
      <p:sp>
        <p:nvSpPr>
          <p:cNvPr id="12" name="Shape 9"/>
          <p:cNvSpPr/>
          <p:nvPr/>
        </p:nvSpPr>
        <p:spPr>
          <a:xfrm>
            <a:off x="758309" y="5394335"/>
            <a:ext cx="487442" cy="487442"/>
          </a:xfrm>
          <a:prstGeom prst="roundRect">
            <a:avLst>
              <a:gd name="adj" fmla="val 18669"/>
            </a:avLst>
          </a:prstGeom>
          <a:solidFill>
            <a:srgbClr val="740B0B"/>
          </a:solidFill>
          <a:ln w="7620">
            <a:solidFill>
              <a:srgbClr val="8D2424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851297" y="5466963"/>
            <a:ext cx="301347" cy="34206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50"/>
              </a:lnSpc>
              <a:buNone/>
            </a:pPr>
            <a:r>
              <a:rPr lang="en-US" sz="2650" dirty="0">
                <a:solidFill>
                  <a:srgbClr val="FFE5E5"/>
                </a:solidFill>
                <a:latin typeface="Dela Gothic One" pitchFamily="34" charset="0"/>
                <a:ea typeface="Dela Gothic One" pitchFamily="34" charset="-122"/>
                <a:cs typeface="Dela Gothic One" pitchFamily="34" charset="-120"/>
              </a:rPr>
              <a:t>3</a:t>
            </a:r>
            <a:endParaRPr lang="en-US" sz="2650" dirty="0"/>
          </a:p>
        </p:txBody>
      </p:sp>
      <p:sp>
        <p:nvSpPr>
          <p:cNvPr id="14" name="Text 11"/>
          <p:cNvSpPr/>
          <p:nvPr/>
        </p:nvSpPr>
        <p:spPr>
          <a:xfrm>
            <a:off x="1462326" y="5446723"/>
            <a:ext cx="2850713" cy="3562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800"/>
              </a:lnSpc>
              <a:buNone/>
            </a:pPr>
            <a:r>
              <a:rPr lang="ru-RU" sz="2200" dirty="0">
                <a:solidFill>
                  <a:srgbClr val="FFE5E5"/>
                </a:solidFill>
                <a:latin typeface="Dela Gothic One" pitchFamily="34" charset="0"/>
                <a:ea typeface="Dela Gothic One" pitchFamily="34" charset="-122"/>
              </a:rPr>
              <a:t>Прочие факторы очистки</a:t>
            </a:r>
            <a:endParaRPr lang="en-US" sz="2200" dirty="0"/>
          </a:p>
        </p:txBody>
      </p:sp>
      <p:sp>
        <p:nvSpPr>
          <p:cNvPr id="15" name="Text 12"/>
          <p:cNvSpPr/>
          <p:nvPr/>
        </p:nvSpPr>
        <p:spPr>
          <a:xfrm>
            <a:off x="1462326" y="5896509"/>
            <a:ext cx="7312705" cy="104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lnSpc>
                <a:spcPts val="2700"/>
              </a:lnSpc>
              <a:buNone/>
            </a:pPr>
            <a:r>
              <a:rPr lang="ru-RU" dirty="0">
                <a:solidFill>
                  <a:srgbClr val="FFE5E5"/>
                </a:solidFill>
                <a:latin typeface="DM Sans Bold"/>
                <a:ea typeface="DM Sans" pitchFamily="34" charset="-122"/>
                <a:cs typeface="DM Sans" pitchFamily="34" charset="-120"/>
              </a:rPr>
              <a:t>Электролитно-плазменная обработка воды использует уникальное сочетание факторов, возникающих в плазменном разряде. За счет температуры, УФ-излучения, эффектов флотации и коагуляции, кавитации, а также воздействия активных частиц удается добиться разложения даже трудно устранимых органических загрязнителей и сложных многокомпонентных систем (например, эмульсий).</a:t>
            </a:r>
            <a:endParaRPr lang="en-US" dirty="0"/>
          </a:p>
        </p:txBody>
      </p:sp>
      <p:sp>
        <p:nvSpPr>
          <p:cNvPr id="16" name="Text 0">
            <a:extLst>
              <a:ext uri="{FF2B5EF4-FFF2-40B4-BE49-F238E27FC236}">
                <a16:creationId xmlns:a16="http://schemas.microsoft.com/office/drawing/2014/main" id="{61C7F85E-6306-429E-A4A1-DC5DEBA648B7}"/>
              </a:ext>
            </a:extLst>
          </p:cNvPr>
          <p:cNvSpPr/>
          <p:nvPr/>
        </p:nvSpPr>
        <p:spPr>
          <a:xfrm>
            <a:off x="109019" y="7422778"/>
            <a:ext cx="681024" cy="637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5600"/>
              </a:lnSpc>
              <a:buNone/>
            </a:pPr>
            <a:r>
              <a:rPr lang="ru-RU" sz="4450" dirty="0">
                <a:solidFill>
                  <a:srgbClr val="FAEBEB"/>
                </a:solidFill>
                <a:latin typeface="Dela Gothic One" pitchFamily="34" charset="0"/>
                <a:ea typeface="Dela Gothic One" pitchFamily="34" charset="-122"/>
              </a:rPr>
              <a:t>4</a:t>
            </a:r>
            <a:endParaRPr lang="en-US" sz="44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753427" y="339000"/>
            <a:ext cx="13123545" cy="14161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5550"/>
              </a:lnSpc>
              <a:buNone/>
            </a:pPr>
            <a:r>
              <a:rPr lang="ru-RU" sz="4450" dirty="0">
                <a:solidFill>
                  <a:srgbClr val="FAEBEB"/>
                </a:solidFill>
                <a:latin typeface="Dela Gothic One" pitchFamily="34" charset="0"/>
                <a:ea typeface="Dela Gothic One" pitchFamily="34" charset="-122"/>
                <a:cs typeface="Dela Gothic One" pitchFamily="34" charset="-120"/>
              </a:rPr>
              <a:t>Ключевые параметры конструкции и конфигурация системы</a:t>
            </a:r>
            <a:endParaRPr lang="en-US" sz="4450" dirty="0"/>
          </a:p>
        </p:txBody>
      </p:sp>
      <p:sp>
        <p:nvSpPr>
          <p:cNvPr id="5" name="Text 1"/>
          <p:cNvSpPr/>
          <p:nvPr/>
        </p:nvSpPr>
        <p:spPr>
          <a:xfrm>
            <a:off x="8965718" y="1985534"/>
            <a:ext cx="2832378" cy="3539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ru-RU" sz="2200" dirty="0">
                <a:solidFill>
                  <a:srgbClr val="FFE5E5"/>
                </a:solidFill>
                <a:latin typeface="Dela Gothic One" pitchFamily="34" charset="0"/>
                <a:ea typeface="Dela Gothic One" pitchFamily="34" charset="-122"/>
              </a:rPr>
              <a:t>Устройство реактора</a:t>
            </a:r>
            <a:endParaRPr lang="en-US" sz="2200" dirty="0"/>
          </a:p>
        </p:txBody>
      </p:sp>
      <p:sp>
        <p:nvSpPr>
          <p:cNvPr id="12" name="Text 6"/>
          <p:cNvSpPr/>
          <p:nvPr/>
        </p:nvSpPr>
        <p:spPr>
          <a:xfrm>
            <a:off x="7676723" y="6018573"/>
            <a:ext cx="6423180" cy="10329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just">
              <a:lnSpc>
                <a:spcPts val="2700"/>
              </a:lnSpc>
            </a:pPr>
            <a:r>
              <a:rPr lang="ru-RU" sz="2400" dirty="0">
                <a:solidFill>
                  <a:srgbClr val="FFE5E5"/>
                </a:solidFill>
                <a:latin typeface="DM Sans Bold"/>
                <a:ea typeface="DM Sans" pitchFamily="34" charset="-122"/>
                <a:cs typeface="DM Sans" pitchFamily="34" charset="-120"/>
              </a:rPr>
              <a:t>Конфигурация и материалы реактора, а также электродов специально разработаны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E5E5"/>
                </a:solidFill>
                <a:effectLst/>
                <a:uLnTx/>
                <a:uFillTx/>
                <a:latin typeface="DM Sans Bold"/>
                <a:ea typeface="DM Sans" pitchFamily="34" charset="-122"/>
                <a:cs typeface="DM Sans" pitchFamily="34" charset="-120"/>
              </a:rPr>
              <a:t>для обеспечения максимальной эффективности и стабильной работы системы.</a:t>
            </a:r>
            <a:endParaRPr lang="en-US" sz="2400" dirty="0"/>
          </a:p>
          <a:p>
            <a:pPr marL="0" indent="0" algn="just">
              <a:lnSpc>
                <a:spcPts val="2700"/>
              </a:lnSpc>
              <a:buNone/>
            </a:pPr>
            <a:endParaRPr lang="en-US" sz="2400" dirty="0">
              <a:latin typeface="DM Sans Bold"/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DE0FD14E-81AE-4E84-BF3C-9FEF91E7B1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10068" y="7804125"/>
            <a:ext cx="1763270" cy="342948"/>
          </a:xfrm>
          <a:prstGeom prst="rect">
            <a:avLst/>
          </a:prstGeom>
        </p:spPr>
      </p:pic>
      <p:sp>
        <p:nvSpPr>
          <p:cNvPr id="15" name="Прямоугольник 2">
            <a:extLst>
              <a:ext uri="{FF2B5EF4-FFF2-40B4-BE49-F238E27FC236}">
                <a16:creationId xmlns:a16="http://schemas.microsoft.com/office/drawing/2014/main" id="{5A1FBEE7-B4EE-4E7C-A73D-E2B0B8904D42}"/>
              </a:ext>
            </a:extLst>
          </p:cNvPr>
          <p:cNvSpPr/>
          <p:nvPr/>
        </p:nvSpPr>
        <p:spPr>
          <a:xfrm>
            <a:off x="588327" y="1826569"/>
            <a:ext cx="656177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FFE5E5"/>
                </a:solidFill>
                <a:latin typeface="DM Sans Bold"/>
                <a:cs typeface="Times New Roman" panose="02020603050405020304" pitchFamily="18" charset="0"/>
              </a:rPr>
              <a:t>Принципиальная схема работы модуля системы очистки воды электролитно-плазменным методом: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008732A-D9FC-42F3-8EAA-83F33D3B4B01}"/>
              </a:ext>
            </a:extLst>
          </p:cNvPr>
          <p:cNvSpPr txBox="1"/>
          <p:nvPr/>
        </p:nvSpPr>
        <p:spPr>
          <a:xfrm>
            <a:off x="257085" y="6018573"/>
            <a:ext cx="7149555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2400" dirty="0">
                <a:solidFill>
                  <a:srgbClr val="FFE5E5"/>
                </a:solidFill>
                <a:latin typeface="DM Sans Bold"/>
                <a:cs typeface="Times New Roman" panose="02020603050405020304" pitchFamily="18" charset="0"/>
              </a:rPr>
              <a:t>1 – входящий поток; 2 – чистый поток; 3 – рецикл; 4 – сброс твердых отложений; 5 – отвод газов. </a:t>
            </a:r>
          </a:p>
          <a:p>
            <a:pPr algn="just"/>
            <a:r>
              <a:rPr lang="ru-RU" sz="2400" dirty="0">
                <a:solidFill>
                  <a:srgbClr val="FFE5E5"/>
                </a:solidFill>
                <a:latin typeface="DM Sans Bold"/>
                <a:cs typeface="Times New Roman" panose="02020603050405020304" pitchFamily="18" charset="0"/>
              </a:rPr>
              <a:t>А – камера реактора; Б – насос; В – осмотический модуль.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1D1280F4-1D18-489C-906B-7A0AF271E84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98" r="10863"/>
          <a:stretch/>
        </p:blipFill>
        <p:spPr bwMode="auto">
          <a:xfrm>
            <a:off x="8994643" y="2546992"/>
            <a:ext cx="3787339" cy="32743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D285F1E-120C-41EF-93DF-41A7DF57FEE8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6285"/>
          <a:stretch/>
        </p:blipFill>
        <p:spPr>
          <a:xfrm>
            <a:off x="1415762" y="3026898"/>
            <a:ext cx="4906901" cy="2794403"/>
          </a:xfrm>
          <a:prstGeom prst="rect">
            <a:avLst/>
          </a:prstGeom>
        </p:spPr>
      </p:pic>
      <p:sp>
        <p:nvSpPr>
          <p:cNvPr id="10" name="Text 0">
            <a:extLst>
              <a:ext uri="{FF2B5EF4-FFF2-40B4-BE49-F238E27FC236}">
                <a16:creationId xmlns:a16="http://schemas.microsoft.com/office/drawing/2014/main" id="{0670A9C6-338A-4AFD-98AD-CD7DE2321637}"/>
              </a:ext>
            </a:extLst>
          </p:cNvPr>
          <p:cNvSpPr/>
          <p:nvPr/>
        </p:nvSpPr>
        <p:spPr>
          <a:xfrm>
            <a:off x="13875796" y="7422778"/>
            <a:ext cx="681024" cy="637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5600"/>
              </a:lnSpc>
              <a:buNone/>
            </a:pPr>
            <a:r>
              <a:rPr lang="ru-RU" sz="4450" dirty="0">
                <a:solidFill>
                  <a:srgbClr val="FAEBEB"/>
                </a:solidFill>
                <a:latin typeface="Dela Gothic One" pitchFamily="34" charset="0"/>
                <a:ea typeface="Dela Gothic One" pitchFamily="34" charset="-122"/>
              </a:rPr>
              <a:t>5</a:t>
            </a:r>
            <a:endParaRPr lang="en-US" sz="44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671513" y="343250"/>
            <a:ext cx="13251656" cy="13292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5200"/>
              </a:lnSpc>
              <a:buNone/>
            </a:pPr>
            <a:r>
              <a:rPr lang="ru-RU" sz="4150" dirty="0">
                <a:solidFill>
                  <a:srgbClr val="FAEBEB"/>
                </a:solidFill>
                <a:latin typeface="Dela Gothic One" pitchFamily="34" charset="0"/>
                <a:ea typeface="Dela Gothic One" pitchFamily="34" charset="-122"/>
                <a:cs typeface="Dela Gothic One" pitchFamily="34" charset="-120"/>
              </a:rPr>
              <a:t>Анализ экологической эффективности</a:t>
            </a:r>
            <a:endParaRPr lang="en-US" sz="4150" dirty="0"/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3DA9CEC1-CA28-4567-AD77-E43E254BD0F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810073" y="7785480"/>
            <a:ext cx="1763270" cy="342948"/>
          </a:xfrm>
          <a:prstGeom prst="rect">
            <a:avLst/>
          </a:prstGeom>
        </p:spPr>
      </p:pic>
      <p:graphicFrame>
        <p:nvGraphicFramePr>
          <p:cNvPr id="14" name="Таблица 13">
            <a:extLst>
              <a:ext uri="{FF2B5EF4-FFF2-40B4-BE49-F238E27FC236}">
                <a16:creationId xmlns:a16="http://schemas.microsoft.com/office/drawing/2014/main" id="{6631F88A-390B-43DA-B71D-6DE5B69394A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87043235"/>
              </p:ext>
            </p:extLst>
          </p:nvPr>
        </p:nvGraphicFramePr>
        <p:xfrm>
          <a:off x="366715" y="1537905"/>
          <a:ext cx="6897687" cy="4483231"/>
        </p:xfrm>
        <a:graphic>
          <a:graphicData uri="http://schemas.openxmlformats.org/drawingml/2006/table">
            <a:tbl>
              <a:tblPr firstRow="1" firstCol="1" bandRow="1">
                <a:tableStyleId>{37CE84F3-28C3-443E-9E96-99CF82512B78}</a:tableStyleId>
              </a:tblPr>
              <a:tblGrid>
                <a:gridCol w="2176421">
                  <a:extLst>
                    <a:ext uri="{9D8B030D-6E8A-4147-A177-3AD203B41FA5}">
                      <a16:colId xmlns:a16="http://schemas.microsoft.com/office/drawing/2014/main" val="3327275736"/>
                    </a:ext>
                  </a:extLst>
                </a:gridCol>
                <a:gridCol w="2227970">
                  <a:extLst>
                    <a:ext uri="{9D8B030D-6E8A-4147-A177-3AD203B41FA5}">
                      <a16:colId xmlns:a16="http://schemas.microsoft.com/office/drawing/2014/main" val="1952013201"/>
                    </a:ext>
                  </a:extLst>
                </a:gridCol>
                <a:gridCol w="2493296">
                  <a:extLst>
                    <a:ext uri="{9D8B030D-6E8A-4147-A177-3AD203B41FA5}">
                      <a16:colId xmlns:a16="http://schemas.microsoft.com/office/drawing/2014/main" val="3032114891"/>
                    </a:ext>
                  </a:extLst>
                </a:gridCol>
              </a:tblGrid>
              <a:tr h="86453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200" dirty="0">
                          <a:effectLst/>
                          <a:latin typeface="DM Sans Bold"/>
                        </a:rPr>
                        <a:t>Показатели</a:t>
                      </a:r>
                      <a:endParaRPr lang="en-US" sz="1900" dirty="0">
                        <a:effectLst/>
                        <a:latin typeface="DM Sans 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53" marR="38853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200" dirty="0">
                          <a:effectLst/>
                          <a:latin typeface="DM Sans Bold"/>
                        </a:rPr>
                        <a:t>Содержание в сточных водах аэропорта, мг/л</a:t>
                      </a:r>
                      <a:endParaRPr lang="en-US" sz="1900" dirty="0">
                        <a:effectLst/>
                        <a:latin typeface="DM Sans 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53" marR="38853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200" dirty="0">
                          <a:effectLst/>
                          <a:latin typeface="DM Sans Bold"/>
                        </a:rPr>
                        <a:t>Содержание после очистки, мг/л</a:t>
                      </a:r>
                      <a:endParaRPr lang="en-US" sz="1900" dirty="0">
                        <a:effectLst/>
                        <a:latin typeface="DM Sans 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53" marR="38853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64185034"/>
                  </a:ext>
                </a:extLst>
              </a:tr>
              <a:tr h="74251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200" dirty="0">
                          <a:effectLst/>
                          <a:latin typeface="DM Sans Bold"/>
                        </a:rPr>
                        <a:t>Взвешенные вещества</a:t>
                      </a:r>
                      <a:endParaRPr lang="en-US" sz="1900" dirty="0">
                        <a:effectLst/>
                        <a:latin typeface="DM Sans 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200" dirty="0">
                          <a:effectLst/>
                          <a:latin typeface="DM Sans Bold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87</a:t>
                      </a:r>
                      <a:endParaRPr lang="en-US" sz="1900" dirty="0">
                        <a:effectLst/>
                        <a:latin typeface="DM Sans 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200" dirty="0">
                          <a:effectLst/>
                          <a:latin typeface="DM Sans Bold"/>
                        </a:rPr>
                        <a:t>3</a:t>
                      </a:r>
                      <a:endParaRPr lang="en-US" sz="1900" dirty="0">
                        <a:effectLst/>
                        <a:latin typeface="DM Sans 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6059195"/>
                  </a:ext>
                </a:extLst>
              </a:tr>
              <a:tr h="36487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200" dirty="0">
                          <a:effectLst/>
                          <a:latin typeface="DM Sans Bold"/>
                        </a:rPr>
                        <a:t>БПК</a:t>
                      </a:r>
                      <a:r>
                        <a:rPr lang="ru-RU" sz="2200" baseline="-25000" dirty="0">
                          <a:effectLst/>
                          <a:latin typeface="DM Sans Bold"/>
                        </a:rPr>
                        <a:t>5</a:t>
                      </a:r>
                      <a:endParaRPr lang="en-US" sz="1900" baseline="-25000" dirty="0">
                        <a:effectLst/>
                        <a:latin typeface="DM Sans 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200" dirty="0">
                          <a:effectLst/>
                          <a:latin typeface="DM Sans Bold"/>
                        </a:rPr>
                        <a:t>2354</a:t>
                      </a:r>
                      <a:endParaRPr lang="en-US" sz="1900" dirty="0">
                        <a:effectLst/>
                        <a:latin typeface="DM Sans 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200" dirty="0">
                          <a:effectLst/>
                          <a:latin typeface="DM Sans Bold"/>
                        </a:rPr>
                        <a:t>3</a:t>
                      </a:r>
                      <a:endParaRPr lang="en-US" sz="1900" dirty="0">
                        <a:effectLst/>
                        <a:latin typeface="DM Sans 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22313086"/>
                  </a:ext>
                </a:extLst>
              </a:tr>
              <a:tr h="36487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200" dirty="0">
                          <a:effectLst/>
                          <a:latin typeface="DM Sans Bold"/>
                        </a:rPr>
                        <a:t>ХПК</a:t>
                      </a:r>
                      <a:endParaRPr lang="en-US" sz="1900" dirty="0">
                        <a:effectLst/>
                        <a:latin typeface="DM Sans 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200" dirty="0">
                          <a:effectLst/>
                          <a:latin typeface="DM Sans Bold"/>
                        </a:rPr>
                        <a:t>3617</a:t>
                      </a:r>
                      <a:endParaRPr lang="en-US" sz="1900" dirty="0">
                        <a:effectLst/>
                        <a:latin typeface="DM Sans 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200" dirty="0">
                          <a:effectLst/>
                          <a:latin typeface="DM Sans Bold"/>
                        </a:rPr>
                        <a:t>30</a:t>
                      </a:r>
                      <a:endParaRPr lang="en-US" sz="1900" dirty="0">
                        <a:effectLst/>
                        <a:latin typeface="DM Sans 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95845668"/>
                  </a:ext>
                </a:extLst>
              </a:tr>
              <a:tr h="74251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200" dirty="0">
                          <a:effectLst/>
                          <a:latin typeface="DM Sans Bold"/>
                        </a:rPr>
                        <a:t>Азот аммонийный</a:t>
                      </a:r>
                      <a:endParaRPr lang="en-US" sz="1900" dirty="0">
                        <a:effectLst/>
                        <a:latin typeface="DM Sans 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200" dirty="0">
                          <a:effectLst/>
                          <a:latin typeface="DM Sans Bold"/>
                        </a:rPr>
                        <a:t>132</a:t>
                      </a:r>
                      <a:endParaRPr lang="en-US" sz="1900" dirty="0">
                        <a:effectLst/>
                        <a:latin typeface="DM Sans 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200" dirty="0">
                          <a:effectLst/>
                          <a:latin typeface="DM Sans Bold"/>
                        </a:rPr>
                        <a:t>0,39</a:t>
                      </a:r>
                      <a:endParaRPr lang="en-US" sz="1900" dirty="0">
                        <a:effectLst/>
                        <a:latin typeface="DM Sans 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9295423"/>
                  </a:ext>
                </a:extLst>
              </a:tr>
              <a:tr h="36487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200" dirty="0">
                          <a:effectLst/>
                          <a:latin typeface="DM Sans Bold"/>
                        </a:rPr>
                        <a:t>Нефтепродукты</a:t>
                      </a:r>
                      <a:endParaRPr lang="en-US" sz="1900" dirty="0">
                        <a:effectLst/>
                        <a:latin typeface="DM Sans 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200" dirty="0">
                          <a:effectLst/>
                          <a:latin typeface="DM Sans Bold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33</a:t>
                      </a:r>
                      <a:endParaRPr lang="en-US" sz="1900" dirty="0">
                        <a:effectLst/>
                        <a:latin typeface="DM Sans 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200" dirty="0">
                          <a:effectLst/>
                          <a:latin typeface="DM Sans Bold"/>
                        </a:rPr>
                        <a:t>0,5</a:t>
                      </a:r>
                      <a:endParaRPr lang="en-US" sz="1900" dirty="0">
                        <a:effectLst/>
                        <a:latin typeface="DM Sans 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16871912"/>
                  </a:ext>
                </a:extLst>
              </a:tr>
              <a:tr h="36487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200" dirty="0">
                          <a:effectLst/>
                          <a:latin typeface="DM Sans Bold"/>
                        </a:rPr>
                        <a:t>Этиленгликоль</a:t>
                      </a:r>
                      <a:endParaRPr lang="en-US" sz="1900" dirty="0">
                        <a:effectLst/>
                        <a:latin typeface="DM Sans 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200" dirty="0">
                          <a:effectLst/>
                          <a:latin typeface="DM Sans Bold"/>
                        </a:rPr>
                        <a:t>490</a:t>
                      </a:r>
                      <a:endParaRPr lang="en-US" sz="1900" dirty="0">
                        <a:effectLst/>
                        <a:latin typeface="DM Sans 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200" dirty="0">
                          <a:effectLst/>
                          <a:latin typeface="DM Sans Bold"/>
                        </a:rPr>
                        <a:t>0,25</a:t>
                      </a:r>
                      <a:endParaRPr lang="en-US" sz="1900" dirty="0">
                        <a:effectLst/>
                        <a:latin typeface="DM Sans 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28029980"/>
                  </a:ext>
                </a:extLst>
              </a:tr>
              <a:tr h="36487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200" dirty="0">
                          <a:effectLst/>
                          <a:latin typeface="DM Sans Bold"/>
                        </a:rPr>
                        <a:t>Этанол</a:t>
                      </a:r>
                      <a:endParaRPr lang="en-US" sz="1900" dirty="0">
                        <a:effectLst/>
                        <a:latin typeface="DM Sans 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200" dirty="0">
                          <a:effectLst/>
                          <a:latin typeface="DM Sans Bold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lang="en-US" sz="1900" dirty="0">
                        <a:effectLst/>
                        <a:latin typeface="DM Sans 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200" dirty="0">
                          <a:effectLst/>
                          <a:latin typeface="DM Sans Bold"/>
                        </a:rPr>
                        <a:t>0,3</a:t>
                      </a:r>
                      <a:endParaRPr lang="en-US" sz="1900" dirty="0">
                        <a:effectLst/>
                        <a:latin typeface="DM Sans 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41036875"/>
                  </a:ext>
                </a:extLst>
              </a:tr>
            </a:tbl>
          </a:graphicData>
        </a:graphic>
      </p:graphicFrame>
      <p:sp>
        <p:nvSpPr>
          <p:cNvPr id="16" name="Text 6">
            <a:extLst>
              <a:ext uri="{FF2B5EF4-FFF2-40B4-BE49-F238E27FC236}">
                <a16:creationId xmlns:a16="http://schemas.microsoft.com/office/drawing/2014/main" id="{5D694979-A9A0-4ACF-8439-2239607A3F00}"/>
              </a:ext>
            </a:extLst>
          </p:cNvPr>
          <p:cNvSpPr/>
          <p:nvPr/>
        </p:nvSpPr>
        <p:spPr>
          <a:xfrm>
            <a:off x="512219" y="6403636"/>
            <a:ext cx="13605961" cy="10329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lnSpc>
                <a:spcPts val="2700"/>
              </a:lnSpc>
              <a:buNone/>
            </a:pPr>
            <a:r>
              <a:rPr lang="ru-RU" sz="2400" dirty="0">
                <a:solidFill>
                  <a:srgbClr val="FFE5E5"/>
                </a:solidFill>
                <a:latin typeface="DM Sans Bold"/>
                <a:ea typeface="DM Sans" pitchFamily="34" charset="-122"/>
                <a:cs typeface="DM Sans" pitchFamily="34" charset="-120"/>
              </a:rPr>
              <a:t>Электролитно-плазменная с</a:t>
            </a:r>
            <a:r>
              <a:rPr lang="ru-RU" sz="2400" dirty="0">
                <a:solidFill>
                  <a:srgbClr val="FFE5E5"/>
                </a:solidFill>
                <a:latin typeface="DM Sans Bold"/>
              </a:rPr>
              <a:t>истема показывает высокую эффективность очистки воды (выше 97%) и, исходя из удельных затрат электроэнергии (10 кВт*час/м</a:t>
            </a:r>
            <a:r>
              <a:rPr lang="ru-RU" sz="2400" baseline="30000" dirty="0">
                <a:solidFill>
                  <a:srgbClr val="FFE5E5"/>
                </a:solidFill>
                <a:latin typeface="DM Sans Bold"/>
              </a:rPr>
              <a:t>3</a:t>
            </a:r>
            <a:r>
              <a:rPr lang="ru-RU" sz="2400" dirty="0">
                <a:solidFill>
                  <a:srgbClr val="FFE5E5"/>
                </a:solidFill>
                <a:latin typeface="DM Sans Bold"/>
              </a:rPr>
              <a:t>), на 40% снижается энергопотребление очистных сооружений.</a:t>
            </a:r>
            <a:endParaRPr lang="en-US" sz="2400" dirty="0">
              <a:latin typeface="DM Sans Bold"/>
            </a:endParaRPr>
          </a:p>
        </p:txBody>
      </p:sp>
      <p:pic>
        <p:nvPicPr>
          <p:cNvPr id="10" name="плазма">
            <a:hlinkClick r:id="" action="ppaction://media"/>
            <a:extLst>
              <a:ext uri="{FF2B5EF4-FFF2-40B4-BE49-F238E27FC236}">
                <a16:creationId xmlns:a16="http://schemas.microsoft.com/office/drawing/2014/main" id="{E6E8CC7F-34ED-4647-8F2F-611D700B9A50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1035" end="4707.3666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505032" y="1882656"/>
            <a:ext cx="6897687" cy="3793728"/>
          </a:xfrm>
          <a:prstGeom prst="rect">
            <a:avLst/>
          </a:prstGeom>
        </p:spPr>
      </p:pic>
      <p:sp>
        <p:nvSpPr>
          <p:cNvPr id="7" name="Text 0">
            <a:extLst>
              <a:ext uri="{FF2B5EF4-FFF2-40B4-BE49-F238E27FC236}">
                <a16:creationId xmlns:a16="http://schemas.microsoft.com/office/drawing/2014/main" id="{8572AC86-567B-41B0-A521-881B1A1EEE81}"/>
              </a:ext>
            </a:extLst>
          </p:cNvPr>
          <p:cNvSpPr/>
          <p:nvPr/>
        </p:nvSpPr>
        <p:spPr>
          <a:xfrm>
            <a:off x="13875796" y="7422778"/>
            <a:ext cx="681024" cy="637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5600"/>
              </a:lnSpc>
              <a:buNone/>
            </a:pPr>
            <a:r>
              <a:rPr lang="ru-RU" sz="4450" dirty="0">
                <a:solidFill>
                  <a:srgbClr val="FAEBEB"/>
                </a:solidFill>
                <a:latin typeface="Dela Gothic One" pitchFamily="34" charset="0"/>
                <a:ea typeface="Dela Gothic One" pitchFamily="34" charset="-122"/>
              </a:rPr>
              <a:t>6</a:t>
            </a:r>
            <a:endParaRPr lang="en-US" sz="445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98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video>
              <p:cMediaNode vol="80000" mute="1">
                <p:cTn id="12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C7020EE4-45B2-453C-9EB0-226F357D792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56555598"/>
              </p:ext>
            </p:extLst>
          </p:nvPr>
        </p:nvGraphicFramePr>
        <p:xfrm>
          <a:off x="694606" y="1908929"/>
          <a:ext cx="6372836" cy="4877512"/>
        </p:xfrm>
        <a:graphic>
          <a:graphicData uri="http://schemas.openxmlformats.org/drawingml/2006/table">
            <a:tbl>
              <a:tblPr firstRow="1" firstCol="1" bandRow="1">
                <a:tableStyleId>{37CE84F3-28C3-443E-9E96-99CF82512B78}</a:tableStyleId>
              </a:tblPr>
              <a:tblGrid>
                <a:gridCol w="4025900">
                  <a:extLst>
                    <a:ext uri="{9D8B030D-6E8A-4147-A177-3AD203B41FA5}">
                      <a16:colId xmlns:a16="http://schemas.microsoft.com/office/drawing/2014/main" val="3327275736"/>
                    </a:ext>
                  </a:extLst>
                </a:gridCol>
                <a:gridCol w="2346936">
                  <a:extLst>
                    <a:ext uri="{9D8B030D-6E8A-4147-A177-3AD203B41FA5}">
                      <a16:colId xmlns:a16="http://schemas.microsoft.com/office/drawing/2014/main" val="1952013201"/>
                    </a:ext>
                  </a:extLst>
                </a:gridCol>
              </a:tblGrid>
              <a:tr h="40721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200" dirty="0">
                          <a:effectLst/>
                          <a:latin typeface="DM Sans Bold"/>
                        </a:rPr>
                        <a:t>Показатель</a:t>
                      </a:r>
                      <a:endParaRPr lang="en-US" sz="1900" dirty="0">
                        <a:effectLst/>
                        <a:latin typeface="DM Sans 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53" marR="38853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200" dirty="0">
                          <a:effectLst/>
                          <a:latin typeface="DM Sans Bold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Значение</a:t>
                      </a:r>
                      <a:endParaRPr lang="en-US" sz="1900" dirty="0">
                        <a:effectLst/>
                        <a:latin typeface="DM Sans 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53" marR="38853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64185034"/>
                  </a:ext>
                </a:extLst>
              </a:tr>
              <a:tr h="41131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200" dirty="0">
                          <a:effectLst/>
                          <a:latin typeface="DM Sans Bold"/>
                        </a:rPr>
                        <a:t>Производительность</a:t>
                      </a:r>
                      <a:endParaRPr lang="en-US" sz="2200" dirty="0">
                        <a:effectLst/>
                        <a:latin typeface="DM Sans 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200" dirty="0">
                          <a:effectLst/>
                          <a:latin typeface="DM Sans Bold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 м</a:t>
                      </a:r>
                      <a:r>
                        <a:rPr lang="ru-RU" sz="2200" baseline="30000" dirty="0">
                          <a:effectLst/>
                          <a:latin typeface="DM Sans Bold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ru-RU" sz="2200" dirty="0">
                          <a:effectLst/>
                          <a:latin typeface="DM Sans Bold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/час</a:t>
                      </a:r>
                      <a:endParaRPr lang="en-US" sz="2200" dirty="0">
                        <a:effectLst/>
                        <a:latin typeface="DM Sans 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6059195"/>
                  </a:ext>
                </a:extLst>
              </a:tr>
              <a:tr h="35293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200" dirty="0">
                          <a:effectLst/>
                          <a:latin typeface="DM Sans Bold"/>
                        </a:rPr>
                        <a:t>Мощность</a:t>
                      </a:r>
                      <a:endParaRPr lang="en-US" sz="2200" baseline="-25000" dirty="0">
                        <a:effectLst/>
                        <a:latin typeface="DM Sans 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200" dirty="0">
                          <a:effectLst/>
                          <a:latin typeface="DM Sans Bold"/>
                        </a:rPr>
                        <a:t>10 кВт</a:t>
                      </a:r>
                      <a:endParaRPr lang="en-US" sz="2200" dirty="0">
                        <a:effectLst/>
                        <a:latin typeface="DM Sans 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22313086"/>
                  </a:ext>
                </a:extLst>
              </a:tr>
              <a:tr h="35293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200" dirty="0">
                          <a:effectLst/>
                          <a:latin typeface="DM Sans Bold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Срок работы без ТО</a:t>
                      </a:r>
                      <a:endParaRPr lang="en-US" sz="2200" dirty="0">
                        <a:effectLst/>
                        <a:latin typeface="DM Sans 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200" dirty="0">
                          <a:effectLst/>
                          <a:latin typeface="DM Sans Bold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 год</a:t>
                      </a:r>
                      <a:endParaRPr lang="en-US" sz="2200" dirty="0">
                        <a:effectLst/>
                        <a:latin typeface="DM Sans 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95845668"/>
                  </a:ext>
                </a:extLst>
              </a:tr>
              <a:tr h="35293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200" dirty="0">
                          <a:effectLst/>
                          <a:latin typeface="DM Sans Bold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Себестоимость</a:t>
                      </a:r>
                      <a:endParaRPr lang="en-US" sz="2200" dirty="0">
                        <a:effectLst/>
                        <a:latin typeface="DM Sans 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200" dirty="0">
                          <a:effectLst/>
                          <a:latin typeface="DM Sans Bold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1,2 млн </a:t>
                      </a:r>
                      <a:r>
                        <a:rPr lang="ru-RU" sz="2200" dirty="0" err="1">
                          <a:effectLst/>
                          <a:latin typeface="DM Sans Bold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руб</a:t>
                      </a:r>
                      <a:endParaRPr lang="en-US" sz="2200" dirty="0">
                        <a:effectLst/>
                        <a:latin typeface="DM Sans 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9295423"/>
                  </a:ext>
                </a:extLst>
              </a:tr>
              <a:tr h="35293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200" dirty="0">
                          <a:effectLst/>
                          <a:latin typeface="DM Sans Bold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Возможная рыночная цена</a:t>
                      </a:r>
                      <a:endParaRPr lang="en-US" sz="2200" dirty="0">
                        <a:effectLst/>
                        <a:latin typeface="DM Sans 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200" dirty="0">
                          <a:effectLst/>
                          <a:latin typeface="DM Sans Bold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1,5 млн </a:t>
                      </a:r>
                      <a:r>
                        <a:rPr lang="ru-RU" sz="2200" dirty="0" err="1">
                          <a:effectLst/>
                          <a:latin typeface="DM Sans Bold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руб</a:t>
                      </a:r>
                      <a:endParaRPr lang="en-US" sz="2200" dirty="0">
                        <a:effectLst/>
                        <a:latin typeface="DM Sans 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16871912"/>
                  </a:ext>
                </a:extLst>
              </a:tr>
              <a:tr h="35293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200" dirty="0">
                          <a:effectLst/>
                          <a:latin typeface="DM Sans Bold"/>
                        </a:rPr>
                        <a:t>Затраты на электроэнергию</a:t>
                      </a:r>
                      <a:endParaRPr lang="en-US" sz="2200" dirty="0">
                        <a:effectLst/>
                        <a:latin typeface="DM Sans 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200" dirty="0">
                          <a:effectLst/>
                          <a:latin typeface="DM Sans Bold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90-260 </a:t>
                      </a:r>
                      <a:r>
                        <a:rPr lang="ru-RU" sz="2200" dirty="0" err="1">
                          <a:effectLst/>
                          <a:latin typeface="DM Sans Bold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руб</a:t>
                      </a:r>
                      <a:r>
                        <a:rPr lang="ru-RU" sz="2200" dirty="0">
                          <a:effectLst/>
                          <a:latin typeface="DM Sans Bold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ru-RU" sz="2200" dirty="0" err="1">
                          <a:effectLst/>
                          <a:latin typeface="DM Sans Bold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сут</a:t>
                      </a:r>
                      <a:endParaRPr lang="en-US" sz="2200" dirty="0">
                        <a:effectLst/>
                        <a:latin typeface="DM Sans 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28029980"/>
                  </a:ext>
                </a:extLst>
              </a:tr>
              <a:tr h="35293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200" dirty="0">
                          <a:effectLst/>
                          <a:latin typeface="DM Sans Bold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Амортизация</a:t>
                      </a:r>
                      <a:endParaRPr lang="en-US" sz="2200" dirty="0">
                        <a:effectLst/>
                        <a:latin typeface="DM Sans 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200" dirty="0">
                          <a:effectLst/>
                          <a:latin typeface="DM Sans Bold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50 </a:t>
                      </a:r>
                      <a:r>
                        <a:rPr lang="ru-RU" sz="2200" dirty="0" err="1">
                          <a:effectLst/>
                          <a:latin typeface="DM Sans Bold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руб</a:t>
                      </a:r>
                      <a:r>
                        <a:rPr lang="ru-RU" sz="2200" dirty="0">
                          <a:effectLst/>
                          <a:latin typeface="DM Sans Bold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/м</a:t>
                      </a:r>
                      <a:r>
                        <a:rPr lang="ru-RU" sz="2200" baseline="30000" dirty="0">
                          <a:effectLst/>
                          <a:latin typeface="DM Sans Bold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2200" baseline="30000" dirty="0">
                        <a:effectLst/>
                        <a:latin typeface="DM Sans 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81114715"/>
                  </a:ext>
                </a:extLst>
              </a:tr>
              <a:tr h="72543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200" dirty="0">
                          <a:effectLst/>
                          <a:latin typeface="DM Sans Bold"/>
                        </a:rPr>
                        <a:t>Цена для потребителя чистой воды</a:t>
                      </a:r>
                      <a:endParaRPr lang="en-US" sz="2200" dirty="0">
                        <a:effectLst/>
                        <a:latin typeface="DM Sans 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200" dirty="0">
                          <a:effectLst/>
                          <a:latin typeface="DM Sans Bold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140-310 </a:t>
                      </a:r>
                      <a:r>
                        <a:rPr lang="ru-RU" sz="2200" dirty="0" err="1">
                          <a:effectLst/>
                          <a:latin typeface="DM Sans Bold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руб</a:t>
                      </a:r>
                      <a:r>
                        <a:rPr lang="ru-RU" sz="2200" dirty="0">
                          <a:effectLst/>
                          <a:latin typeface="DM Sans Bold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/м</a:t>
                      </a:r>
                      <a:r>
                        <a:rPr lang="ru-RU" sz="2200" baseline="30000" dirty="0">
                          <a:effectLst/>
                          <a:latin typeface="DM Sans Bold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2200" baseline="30000" dirty="0">
                        <a:effectLst/>
                        <a:latin typeface="DM Sans 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41036875"/>
                  </a:ext>
                </a:extLst>
              </a:tr>
              <a:tr h="72543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200" dirty="0">
                          <a:effectLst/>
                          <a:latin typeface="DM Sans Bold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Стоимость очистки аналогами</a:t>
                      </a:r>
                      <a:endParaRPr lang="en-US" sz="2200" dirty="0">
                        <a:effectLst/>
                        <a:latin typeface="DM Sans 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200" dirty="0">
                          <a:effectLst/>
                          <a:latin typeface="DM Sans Bold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200-2500 </a:t>
                      </a:r>
                      <a:r>
                        <a:rPr lang="ru-RU" sz="2200" dirty="0" err="1">
                          <a:effectLst/>
                          <a:latin typeface="DM Sans Bold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руб</a:t>
                      </a:r>
                      <a:r>
                        <a:rPr lang="ru-RU" sz="2200" dirty="0">
                          <a:effectLst/>
                          <a:latin typeface="DM Sans Bold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/м</a:t>
                      </a:r>
                      <a:r>
                        <a:rPr lang="ru-RU" sz="2200" baseline="30000" dirty="0">
                          <a:effectLst/>
                          <a:latin typeface="DM Sans Bold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2200" baseline="30000" dirty="0">
                        <a:effectLst/>
                        <a:latin typeface="DM Sans 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21504566"/>
                  </a:ext>
                </a:extLst>
              </a:tr>
              <a:tr h="35293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200" dirty="0">
                          <a:effectLst/>
                          <a:latin typeface="DM Sans Bold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Штраф за сброс</a:t>
                      </a:r>
                      <a:endParaRPr lang="en-US" sz="2200" dirty="0">
                        <a:effectLst/>
                        <a:latin typeface="DM Sans 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200" dirty="0">
                          <a:effectLst/>
                          <a:latin typeface="DM Sans Bold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1000 </a:t>
                      </a:r>
                      <a:r>
                        <a:rPr lang="ru-RU" sz="2200" dirty="0" err="1">
                          <a:effectLst/>
                          <a:latin typeface="DM Sans Bold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руб</a:t>
                      </a:r>
                      <a:r>
                        <a:rPr lang="ru-RU" sz="2200" dirty="0">
                          <a:effectLst/>
                          <a:latin typeface="DM Sans Bold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/м</a:t>
                      </a:r>
                      <a:r>
                        <a:rPr lang="ru-RU" sz="2200" baseline="30000" dirty="0">
                          <a:effectLst/>
                          <a:latin typeface="DM Sans Bold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2200" baseline="30000" dirty="0">
                        <a:effectLst/>
                        <a:latin typeface="DM Sans 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77176948"/>
                  </a:ext>
                </a:extLst>
              </a:tr>
            </a:tbl>
          </a:graphicData>
        </a:graphic>
      </p:graphicFrame>
      <p:sp>
        <p:nvSpPr>
          <p:cNvPr id="3" name="Text 6">
            <a:extLst>
              <a:ext uri="{FF2B5EF4-FFF2-40B4-BE49-F238E27FC236}">
                <a16:creationId xmlns:a16="http://schemas.microsoft.com/office/drawing/2014/main" id="{81E5B847-79A0-4009-B2BD-343257494BFB}"/>
              </a:ext>
            </a:extLst>
          </p:cNvPr>
          <p:cNvSpPr/>
          <p:nvPr/>
        </p:nvSpPr>
        <p:spPr>
          <a:xfrm>
            <a:off x="707231" y="1309482"/>
            <a:ext cx="6897687" cy="10329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lnSpc>
                <a:spcPts val="2700"/>
              </a:lnSpc>
              <a:buNone/>
            </a:pPr>
            <a:r>
              <a:rPr lang="ru-RU" sz="2800" b="1" dirty="0">
                <a:solidFill>
                  <a:srgbClr val="FFE5E5"/>
                </a:solidFill>
                <a:latin typeface="DM Sans Bold"/>
                <a:ea typeface="DM Sans" pitchFamily="34" charset="-122"/>
                <a:cs typeface="DM Sans" pitchFamily="34" charset="-120"/>
              </a:rPr>
              <a:t>Технико-экономические показатели</a:t>
            </a:r>
            <a:endParaRPr lang="en-US" sz="2800" b="1" dirty="0">
              <a:latin typeface="DM Sans Bold"/>
            </a:endParaRPr>
          </a:p>
        </p:txBody>
      </p:sp>
      <p:sp>
        <p:nvSpPr>
          <p:cNvPr id="4" name="Text 0">
            <a:extLst>
              <a:ext uri="{FF2B5EF4-FFF2-40B4-BE49-F238E27FC236}">
                <a16:creationId xmlns:a16="http://schemas.microsoft.com/office/drawing/2014/main" id="{BC07C788-A8F8-41C7-AE20-454F8E9DB3F5}"/>
              </a:ext>
            </a:extLst>
          </p:cNvPr>
          <p:cNvSpPr/>
          <p:nvPr/>
        </p:nvSpPr>
        <p:spPr>
          <a:xfrm>
            <a:off x="671513" y="343250"/>
            <a:ext cx="13251656" cy="13292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5200"/>
              </a:lnSpc>
              <a:buNone/>
            </a:pPr>
            <a:r>
              <a:rPr lang="ru-RU" sz="4150" dirty="0">
                <a:solidFill>
                  <a:srgbClr val="FAEBEB"/>
                </a:solidFill>
                <a:latin typeface="Dela Gothic One" pitchFamily="34" charset="0"/>
                <a:ea typeface="Dela Gothic One" pitchFamily="34" charset="-122"/>
                <a:cs typeface="Dela Gothic One" pitchFamily="34" charset="-120"/>
              </a:rPr>
              <a:t>Экономика проекта</a:t>
            </a:r>
            <a:endParaRPr lang="en-US" sz="415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22E0077-961F-49F1-AD9F-50B278BF74B5}"/>
              </a:ext>
            </a:extLst>
          </p:cNvPr>
          <p:cNvSpPr txBox="1"/>
          <p:nvPr/>
        </p:nvSpPr>
        <p:spPr>
          <a:xfrm>
            <a:off x="632602" y="7294050"/>
            <a:ext cx="850620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rgbClr val="FFE5E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Имеется соглашение о сотрудничестве с ООО «ЭЛХИМТЕХ»</a:t>
            </a:r>
            <a:endParaRPr lang="en-US" sz="2400" dirty="0">
              <a:solidFill>
                <a:srgbClr val="FFE5E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 descr="Picture background">
            <a:extLst>
              <a:ext uri="{FF2B5EF4-FFF2-40B4-BE49-F238E27FC236}">
                <a16:creationId xmlns:a16="http://schemas.microsoft.com/office/drawing/2014/main" id="{4CA82346-1036-4392-A458-061A72A00B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0192" y="1815146"/>
            <a:ext cx="5725967" cy="51125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 6">
            <a:extLst>
              <a:ext uri="{FF2B5EF4-FFF2-40B4-BE49-F238E27FC236}">
                <a16:creationId xmlns:a16="http://schemas.microsoft.com/office/drawing/2014/main" id="{9E8A38FC-408E-4DD2-B767-26765E10F933}"/>
              </a:ext>
            </a:extLst>
          </p:cNvPr>
          <p:cNvSpPr/>
          <p:nvPr/>
        </p:nvSpPr>
        <p:spPr>
          <a:xfrm>
            <a:off x="11858371" y="2459576"/>
            <a:ext cx="2772029" cy="289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lnSpc>
                <a:spcPts val="2700"/>
              </a:lnSpc>
              <a:buNone/>
            </a:pPr>
            <a:r>
              <a:rPr lang="ru-RU" sz="2800" dirty="0">
                <a:solidFill>
                  <a:srgbClr val="FFE5E5"/>
                </a:solidFill>
                <a:latin typeface="DM Sans Bold"/>
              </a:rPr>
              <a:t>505 млрд </a:t>
            </a:r>
            <a:r>
              <a:rPr lang="ru-RU" sz="2800" dirty="0" err="1">
                <a:solidFill>
                  <a:srgbClr val="FFE5E5"/>
                </a:solidFill>
                <a:latin typeface="DM Sans Bold"/>
              </a:rPr>
              <a:t>руб</a:t>
            </a:r>
            <a:endParaRPr lang="en-US" sz="2800" dirty="0">
              <a:latin typeface="DM Sans Bold"/>
            </a:endParaRPr>
          </a:p>
        </p:txBody>
      </p:sp>
      <p:sp>
        <p:nvSpPr>
          <p:cNvPr id="10" name="Text 6">
            <a:extLst>
              <a:ext uri="{FF2B5EF4-FFF2-40B4-BE49-F238E27FC236}">
                <a16:creationId xmlns:a16="http://schemas.microsoft.com/office/drawing/2014/main" id="{7784249F-F137-4A56-B92F-2A7CDD9E6E26}"/>
              </a:ext>
            </a:extLst>
          </p:cNvPr>
          <p:cNvSpPr/>
          <p:nvPr/>
        </p:nvSpPr>
        <p:spPr>
          <a:xfrm>
            <a:off x="11858371" y="4415790"/>
            <a:ext cx="2730235" cy="637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lnSpc>
                <a:spcPts val="2700"/>
              </a:lnSpc>
              <a:buNone/>
            </a:pPr>
            <a:r>
              <a:rPr lang="ru-RU" sz="2800" dirty="0">
                <a:solidFill>
                  <a:srgbClr val="FFE5E5"/>
                </a:solidFill>
                <a:latin typeface="DM Sans Bold"/>
              </a:rPr>
              <a:t>900 млн </a:t>
            </a:r>
            <a:r>
              <a:rPr lang="ru-RU" sz="2800" dirty="0" err="1">
                <a:solidFill>
                  <a:srgbClr val="FFE5E5"/>
                </a:solidFill>
                <a:latin typeface="DM Sans Bold"/>
              </a:rPr>
              <a:t>руб</a:t>
            </a:r>
            <a:endParaRPr lang="en-US" sz="2800" dirty="0">
              <a:latin typeface="DM Sans Bold"/>
            </a:endParaRPr>
          </a:p>
        </p:txBody>
      </p:sp>
      <p:sp>
        <p:nvSpPr>
          <p:cNvPr id="11" name="Text 6">
            <a:extLst>
              <a:ext uri="{FF2B5EF4-FFF2-40B4-BE49-F238E27FC236}">
                <a16:creationId xmlns:a16="http://schemas.microsoft.com/office/drawing/2014/main" id="{9C9B49FE-AA06-4DAD-B181-D379E6257F28}"/>
              </a:ext>
            </a:extLst>
          </p:cNvPr>
          <p:cNvSpPr/>
          <p:nvPr/>
        </p:nvSpPr>
        <p:spPr>
          <a:xfrm>
            <a:off x="11858371" y="3442325"/>
            <a:ext cx="2730236" cy="3839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lnSpc>
                <a:spcPts val="2700"/>
              </a:lnSpc>
              <a:buNone/>
            </a:pPr>
            <a:r>
              <a:rPr lang="ru-RU" sz="2800" dirty="0">
                <a:solidFill>
                  <a:srgbClr val="FFE5E5"/>
                </a:solidFill>
                <a:latin typeface="DM Sans Bold"/>
              </a:rPr>
              <a:t>35,4 млрд </a:t>
            </a:r>
            <a:r>
              <a:rPr lang="ru-RU" sz="2800" dirty="0" err="1">
                <a:solidFill>
                  <a:srgbClr val="FFE5E5"/>
                </a:solidFill>
                <a:latin typeface="DM Sans Bold"/>
              </a:rPr>
              <a:t>руб</a:t>
            </a:r>
            <a:endParaRPr lang="en-US" sz="2800" dirty="0">
              <a:latin typeface="DM Sans Bold"/>
            </a:endParaRPr>
          </a:p>
        </p:txBody>
      </p:sp>
      <p:sp>
        <p:nvSpPr>
          <p:cNvPr id="12" name="Text 6">
            <a:extLst>
              <a:ext uri="{FF2B5EF4-FFF2-40B4-BE49-F238E27FC236}">
                <a16:creationId xmlns:a16="http://schemas.microsoft.com/office/drawing/2014/main" id="{493260DF-048D-41AE-A39B-0CC89BD6A744}"/>
              </a:ext>
            </a:extLst>
          </p:cNvPr>
          <p:cNvSpPr/>
          <p:nvPr/>
        </p:nvSpPr>
        <p:spPr>
          <a:xfrm>
            <a:off x="11858371" y="5389674"/>
            <a:ext cx="3041652" cy="637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lnSpc>
                <a:spcPts val="2700"/>
              </a:lnSpc>
              <a:buNone/>
            </a:pPr>
            <a:r>
              <a:rPr lang="ru-RU" sz="2800" dirty="0">
                <a:solidFill>
                  <a:srgbClr val="FFE5E5"/>
                </a:solidFill>
                <a:latin typeface="DM Sans Bold"/>
              </a:rPr>
              <a:t>300 млн </a:t>
            </a:r>
            <a:r>
              <a:rPr lang="ru-RU" sz="2800" dirty="0" err="1">
                <a:solidFill>
                  <a:srgbClr val="FFE5E5"/>
                </a:solidFill>
                <a:latin typeface="DM Sans Bold"/>
              </a:rPr>
              <a:t>руб</a:t>
            </a:r>
            <a:endParaRPr lang="ru-RU" sz="2800" dirty="0">
              <a:solidFill>
                <a:srgbClr val="FFE5E5"/>
              </a:solidFill>
              <a:latin typeface="DM Sans Bold"/>
            </a:endParaRPr>
          </a:p>
          <a:p>
            <a:pPr marL="0" indent="0" algn="just">
              <a:lnSpc>
                <a:spcPts val="2700"/>
              </a:lnSpc>
              <a:buNone/>
            </a:pPr>
            <a:endParaRPr lang="en-US" sz="2800" dirty="0">
              <a:latin typeface="DM Sans Bold"/>
            </a:endParaRPr>
          </a:p>
        </p:txBody>
      </p:sp>
      <p:sp>
        <p:nvSpPr>
          <p:cNvPr id="13" name="Text 6">
            <a:extLst>
              <a:ext uri="{FF2B5EF4-FFF2-40B4-BE49-F238E27FC236}">
                <a16:creationId xmlns:a16="http://schemas.microsoft.com/office/drawing/2014/main" id="{C5E5B0B1-94D6-49EE-86A8-8920BC6EEEEA}"/>
              </a:ext>
            </a:extLst>
          </p:cNvPr>
          <p:cNvSpPr/>
          <p:nvPr/>
        </p:nvSpPr>
        <p:spPr>
          <a:xfrm>
            <a:off x="7320361" y="1307732"/>
            <a:ext cx="6897687" cy="10329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lnSpc>
                <a:spcPts val="2700"/>
              </a:lnSpc>
              <a:buNone/>
            </a:pPr>
            <a:r>
              <a:rPr lang="ru-RU" sz="2800" b="1" dirty="0">
                <a:solidFill>
                  <a:srgbClr val="FFE5E5"/>
                </a:solidFill>
                <a:latin typeface="DM Sans Bold"/>
                <a:ea typeface="DM Sans" pitchFamily="34" charset="-122"/>
                <a:cs typeface="DM Sans" pitchFamily="34" charset="-120"/>
              </a:rPr>
              <a:t>Объем рынка водоподготовки</a:t>
            </a:r>
            <a:endParaRPr lang="en-US" sz="2800" b="1" dirty="0">
              <a:latin typeface="DM Sans Bold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72388D29-F1DC-432D-8067-C9891CE3C5C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10073" y="7785480"/>
            <a:ext cx="1763270" cy="342948"/>
          </a:xfrm>
          <a:prstGeom prst="rect">
            <a:avLst/>
          </a:prstGeom>
        </p:spPr>
      </p:pic>
      <p:sp>
        <p:nvSpPr>
          <p:cNvPr id="15" name="Text 0">
            <a:extLst>
              <a:ext uri="{FF2B5EF4-FFF2-40B4-BE49-F238E27FC236}">
                <a16:creationId xmlns:a16="http://schemas.microsoft.com/office/drawing/2014/main" id="{3D01AC1F-B7AD-4858-9951-DC4988946CE2}"/>
              </a:ext>
            </a:extLst>
          </p:cNvPr>
          <p:cNvSpPr/>
          <p:nvPr/>
        </p:nvSpPr>
        <p:spPr>
          <a:xfrm>
            <a:off x="13875796" y="7422778"/>
            <a:ext cx="681024" cy="637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5600"/>
              </a:lnSpc>
              <a:buNone/>
            </a:pPr>
            <a:r>
              <a:rPr lang="ru-RU" sz="4450" dirty="0">
                <a:solidFill>
                  <a:srgbClr val="FAEBEB"/>
                </a:solidFill>
                <a:latin typeface="Dela Gothic One" pitchFamily="34" charset="0"/>
                <a:ea typeface="Dela Gothic One" pitchFamily="34" charset="-122"/>
              </a:rPr>
              <a:t>7</a:t>
            </a:r>
            <a:endParaRPr lang="en-US" sz="4450" dirty="0"/>
          </a:p>
        </p:txBody>
      </p:sp>
    </p:spTree>
    <p:extLst>
      <p:ext uri="{BB962C8B-B14F-4D97-AF65-F5344CB8AC3E}">
        <p14:creationId xmlns:p14="http://schemas.microsoft.com/office/powerpoint/2010/main" val="11883601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88480526-4877-4F50-9B51-EE5F4AF1A5E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19665921"/>
              </p:ext>
            </p:extLst>
          </p:nvPr>
        </p:nvGraphicFramePr>
        <p:xfrm>
          <a:off x="405491" y="1181938"/>
          <a:ext cx="13251657" cy="6600952"/>
        </p:xfrm>
        <a:graphic>
          <a:graphicData uri="http://schemas.openxmlformats.org/drawingml/2006/table">
            <a:tbl>
              <a:tblPr firstRow="1" firstCol="1" bandRow="1">
                <a:tableStyleId>{37CE84F3-28C3-443E-9E96-99CF82512B78}</a:tableStyleId>
              </a:tblPr>
              <a:tblGrid>
                <a:gridCol w="2348829">
                  <a:extLst>
                    <a:ext uri="{9D8B030D-6E8A-4147-A177-3AD203B41FA5}">
                      <a16:colId xmlns:a16="http://schemas.microsoft.com/office/drawing/2014/main" val="2532368130"/>
                    </a:ext>
                  </a:extLst>
                </a:gridCol>
                <a:gridCol w="1946017">
                  <a:extLst>
                    <a:ext uri="{9D8B030D-6E8A-4147-A177-3AD203B41FA5}">
                      <a16:colId xmlns:a16="http://schemas.microsoft.com/office/drawing/2014/main" val="3812785634"/>
                    </a:ext>
                  </a:extLst>
                </a:gridCol>
                <a:gridCol w="1876926">
                  <a:extLst>
                    <a:ext uri="{9D8B030D-6E8A-4147-A177-3AD203B41FA5}">
                      <a16:colId xmlns:a16="http://schemas.microsoft.com/office/drawing/2014/main" val="3578885078"/>
                    </a:ext>
                  </a:extLst>
                </a:gridCol>
                <a:gridCol w="1507958">
                  <a:extLst>
                    <a:ext uri="{9D8B030D-6E8A-4147-A177-3AD203B41FA5}">
                      <a16:colId xmlns:a16="http://schemas.microsoft.com/office/drawing/2014/main" val="3883582341"/>
                    </a:ext>
                  </a:extLst>
                </a:gridCol>
                <a:gridCol w="2326105">
                  <a:extLst>
                    <a:ext uri="{9D8B030D-6E8A-4147-A177-3AD203B41FA5}">
                      <a16:colId xmlns:a16="http://schemas.microsoft.com/office/drawing/2014/main" val="3499030275"/>
                    </a:ext>
                  </a:extLst>
                </a:gridCol>
                <a:gridCol w="1443790">
                  <a:extLst>
                    <a:ext uri="{9D8B030D-6E8A-4147-A177-3AD203B41FA5}">
                      <a16:colId xmlns:a16="http://schemas.microsoft.com/office/drawing/2014/main" val="253636190"/>
                    </a:ext>
                  </a:extLst>
                </a:gridCol>
                <a:gridCol w="1802032">
                  <a:extLst>
                    <a:ext uri="{9D8B030D-6E8A-4147-A177-3AD203B41FA5}">
                      <a16:colId xmlns:a16="http://schemas.microsoft.com/office/drawing/2014/main" val="4094313459"/>
                    </a:ext>
                  </a:extLst>
                </a:gridCol>
              </a:tblGrid>
              <a:tr h="1276066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ru-RU" sz="18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Технико-экономические характеристики продукта</a:t>
                      </a:r>
                      <a:endParaRPr lang="en-US" sz="18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18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Aptos"/>
                          <a:cs typeface="Times New Roman" panose="02020603050405020304" pitchFamily="18" charset="0"/>
                        </a:rPr>
                        <a:t>АО «</a:t>
                      </a:r>
                      <a:r>
                        <a:rPr lang="ru-RU" sz="1800" dirty="0" err="1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Aptos"/>
                          <a:cs typeface="Times New Roman" panose="02020603050405020304" pitchFamily="18" charset="0"/>
                        </a:rPr>
                        <a:t>Аксион</a:t>
                      </a:r>
                      <a:r>
                        <a:rPr lang="ru-RU" sz="18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Aptos"/>
                          <a:cs typeface="Times New Roman" panose="02020603050405020304" pitchFamily="18" charset="0"/>
                        </a:rPr>
                        <a:t>-холдинг»</a:t>
                      </a:r>
                      <a:endParaRPr lang="en-US" sz="18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18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Aptos"/>
                          <a:cs typeface="Times New Roman" panose="02020603050405020304" pitchFamily="18" charset="0"/>
                        </a:rPr>
                        <a:t>(Озонирование)</a:t>
                      </a:r>
                      <a:endParaRPr lang="en-US" sz="18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18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Aptos"/>
                          <a:cs typeface="Times New Roman" panose="02020603050405020304" pitchFamily="18" charset="0"/>
                        </a:rPr>
                        <a:t>ООО «КЗКО»</a:t>
                      </a:r>
                      <a:endParaRPr lang="en-US" sz="18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18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Aptos"/>
                          <a:cs typeface="Times New Roman" panose="02020603050405020304" pitchFamily="18" charset="0"/>
                        </a:rPr>
                        <a:t>(Хлорирование)</a:t>
                      </a:r>
                      <a:endParaRPr lang="en-US" sz="18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18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Aptos"/>
                          <a:cs typeface="Times New Roman" panose="02020603050405020304" pitchFamily="18" charset="0"/>
                        </a:rPr>
                        <a:t>ГК </a:t>
                      </a:r>
                      <a:r>
                        <a:rPr lang="en-US" sz="18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Aptos"/>
                          <a:cs typeface="Times New Roman" panose="02020603050405020304" pitchFamily="18" charset="0"/>
                        </a:rPr>
                        <a:t>AWT</a:t>
                      </a:r>
                      <a:endParaRPr lang="en-US" sz="18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18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Aptos"/>
                          <a:cs typeface="Times New Roman" panose="02020603050405020304" pitchFamily="18" charset="0"/>
                        </a:rPr>
                        <a:t>(Обратный осмос)</a:t>
                      </a:r>
                      <a:endParaRPr lang="en-US" sz="18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18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ООО ЭКОЭНЕРГОМАШ</a:t>
                      </a:r>
                      <a:endParaRPr lang="en-US" sz="18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18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ООО</a:t>
                      </a:r>
                      <a:endParaRPr lang="en-US" sz="18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8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IPLASMA</a:t>
                      </a:r>
                      <a:endParaRPr lang="en-US" sz="18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18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ООО</a:t>
                      </a:r>
                      <a:endParaRPr lang="en-US" sz="18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18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ПЛАЗМЭЛТЕХ</a:t>
                      </a:r>
                      <a:endParaRPr lang="en-US" sz="18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53428710"/>
                  </a:ext>
                </a:extLst>
              </a:tr>
              <a:tr h="214607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ru-RU" sz="18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Производительность</a:t>
                      </a:r>
                      <a:endParaRPr lang="en-US" sz="18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18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Aptos"/>
                          <a:cs typeface="Times New Roman" panose="02020603050405020304" pitchFamily="18" charset="0"/>
                        </a:rPr>
                        <a:t>1 м</a:t>
                      </a:r>
                      <a:r>
                        <a:rPr lang="ru-RU" sz="1800" baseline="300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Aptos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ru-RU" sz="18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Aptos"/>
                          <a:cs typeface="Times New Roman" panose="02020603050405020304" pitchFamily="18" charset="0"/>
                        </a:rPr>
                        <a:t>/час</a:t>
                      </a:r>
                      <a:endParaRPr lang="en-US" sz="18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18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Aptos"/>
                          <a:cs typeface="Times New Roman" panose="02020603050405020304" pitchFamily="18" charset="0"/>
                        </a:rPr>
                        <a:t>1 м</a:t>
                      </a:r>
                      <a:r>
                        <a:rPr lang="ru-RU" sz="1800" baseline="300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Aptos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ru-RU" sz="18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Aptos"/>
                          <a:cs typeface="Times New Roman" panose="02020603050405020304" pitchFamily="18" charset="0"/>
                        </a:rPr>
                        <a:t>/час</a:t>
                      </a:r>
                      <a:endParaRPr lang="en-US" sz="18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8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Aptos"/>
                          <a:cs typeface="Times New Roman" panose="02020603050405020304" pitchFamily="18" charset="0"/>
                        </a:rPr>
                        <a:t>1 </a:t>
                      </a:r>
                      <a:r>
                        <a:rPr lang="ru-RU" sz="18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Aptos"/>
                          <a:cs typeface="Times New Roman" panose="02020603050405020304" pitchFamily="18" charset="0"/>
                        </a:rPr>
                        <a:t>м</a:t>
                      </a:r>
                      <a:r>
                        <a:rPr lang="ru-RU" sz="1800" baseline="300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Aptos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ru-RU" sz="18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Aptos"/>
                          <a:cs typeface="Times New Roman" panose="02020603050405020304" pitchFamily="18" charset="0"/>
                        </a:rPr>
                        <a:t>/час</a:t>
                      </a:r>
                      <a:endParaRPr lang="en-US" sz="18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18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м</a:t>
                      </a:r>
                      <a:r>
                        <a:rPr lang="ru-RU" sz="1800" baseline="300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ru-RU" sz="18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/час</a:t>
                      </a:r>
                      <a:endParaRPr lang="en-US" sz="18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18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м</a:t>
                      </a:r>
                      <a:r>
                        <a:rPr lang="ru-RU" sz="1800" baseline="300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ru-RU" sz="18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ru-RU" sz="1800" dirty="0" err="1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сут</a:t>
                      </a:r>
                      <a:endParaRPr lang="en-US" sz="18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18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м</a:t>
                      </a:r>
                      <a:r>
                        <a:rPr lang="ru-RU" sz="1800" baseline="300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ru-RU" sz="18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/час</a:t>
                      </a:r>
                      <a:endParaRPr lang="en-US" sz="18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82118683"/>
                  </a:ext>
                </a:extLst>
              </a:tr>
              <a:tr h="292726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ru-RU" sz="18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Эффективность, %</a:t>
                      </a:r>
                      <a:endParaRPr lang="en-US" sz="18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18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Aptos"/>
                          <a:cs typeface="Times New Roman" panose="02020603050405020304" pitchFamily="18" charset="0"/>
                        </a:rPr>
                        <a:t>82,7</a:t>
                      </a:r>
                      <a:endParaRPr lang="en-US" sz="18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18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Aptos"/>
                          <a:cs typeface="Times New Roman" panose="02020603050405020304" pitchFamily="18" charset="0"/>
                        </a:rPr>
                        <a:t>70</a:t>
                      </a:r>
                      <a:endParaRPr lang="en-US" sz="18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18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Aptos"/>
                          <a:cs typeface="Times New Roman" panose="02020603050405020304" pitchFamily="18" charset="0"/>
                        </a:rPr>
                        <a:t>98</a:t>
                      </a:r>
                      <a:endParaRPr lang="en-US" sz="18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18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84</a:t>
                      </a:r>
                      <a:endParaRPr lang="en-US" sz="18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18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97</a:t>
                      </a:r>
                      <a:endParaRPr lang="en-US" sz="18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18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97</a:t>
                      </a:r>
                      <a:endParaRPr lang="en-US" sz="18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22357204"/>
                  </a:ext>
                </a:extLst>
              </a:tr>
              <a:tr h="620506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ru-RU" sz="18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Энергопотребление, кВт</a:t>
                      </a:r>
                      <a:endParaRPr lang="en-US" sz="18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18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Aptos"/>
                          <a:cs typeface="Times New Roman" panose="02020603050405020304" pitchFamily="18" charset="0"/>
                        </a:rPr>
                        <a:t>1,5</a:t>
                      </a:r>
                      <a:endParaRPr lang="en-US" sz="18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18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Aptos"/>
                          <a:cs typeface="Times New Roman" panose="02020603050405020304" pitchFamily="18" charset="0"/>
                        </a:rPr>
                        <a:t>0</a:t>
                      </a:r>
                      <a:endParaRPr lang="en-US" sz="18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18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Aptos"/>
                          <a:cs typeface="Times New Roman" panose="02020603050405020304" pitchFamily="18" charset="0"/>
                        </a:rPr>
                        <a:t>2,2</a:t>
                      </a:r>
                      <a:endParaRPr lang="en-US" sz="18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18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2,625</a:t>
                      </a:r>
                      <a:endParaRPr lang="en-US" sz="18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18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US" sz="18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18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18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50420466"/>
                  </a:ext>
                </a:extLst>
              </a:tr>
              <a:tr h="620506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ru-RU" sz="18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Энергопотребление за 1 год, руб.</a:t>
                      </a:r>
                      <a:endParaRPr lang="en-US" sz="18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18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Aptos"/>
                          <a:cs typeface="Times New Roman" panose="02020603050405020304" pitchFamily="18" charset="0"/>
                        </a:rPr>
                        <a:t>105 120</a:t>
                      </a:r>
                      <a:endParaRPr lang="en-US" sz="18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18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Aptos"/>
                          <a:cs typeface="Times New Roman" panose="02020603050405020304" pitchFamily="18" charset="0"/>
                        </a:rPr>
                        <a:t>0</a:t>
                      </a:r>
                      <a:endParaRPr lang="en-US" sz="18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18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Aptos"/>
                          <a:cs typeface="Times New Roman" panose="02020603050405020304" pitchFamily="18" charset="0"/>
                        </a:rPr>
                        <a:t>154 176</a:t>
                      </a:r>
                      <a:endParaRPr lang="en-US" sz="18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18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183 960</a:t>
                      </a:r>
                      <a:endParaRPr lang="en-US" sz="18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18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350 400</a:t>
                      </a:r>
                      <a:endParaRPr lang="en-US" sz="18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18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210 240</a:t>
                      </a:r>
                      <a:endParaRPr lang="en-US" sz="18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15423825"/>
                  </a:ext>
                </a:extLst>
              </a:tr>
              <a:tr h="948286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ru-RU" sz="18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Стоимость комплекта оборудования, руб.</a:t>
                      </a:r>
                      <a:endParaRPr lang="en-US" sz="18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18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Aptos"/>
                          <a:cs typeface="Times New Roman" panose="02020603050405020304" pitchFamily="18" charset="0"/>
                        </a:rPr>
                        <a:t>170 000</a:t>
                      </a:r>
                      <a:endParaRPr lang="en-US" sz="18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18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Aptos"/>
                          <a:cs typeface="Times New Roman" panose="02020603050405020304" pitchFamily="18" charset="0"/>
                        </a:rPr>
                        <a:t>65 000</a:t>
                      </a:r>
                      <a:endParaRPr lang="en-US" sz="18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18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Aptos"/>
                          <a:cs typeface="Times New Roman" panose="02020603050405020304" pitchFamily="18" charset="0"/>
                        </a:rPr>
                        <a:t>400 000</a:t>
                      </a:r>
                      <a:endParaRPr lang="en-US" sz="18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18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15 000 000</a:t>
                      </a:r>
                      <a:endParaRPr lang="en-US" sz="18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18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40 000 000</a:t>
                      </a:r>
                      <a:endParaRPr lang="en-US" sz="18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18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5 605 000</a:t>
                      </a:r>
                      <a:endParaRPr lang="en-US" sz="18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1440036"/>
                  </a:ext>
                </a:extLst>
              </a:tr>
              <a:tr h="620506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ru-RU" sz="18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Капитальные затраты, руб.</a:t>
                      </a:r>
                      <a:endParaRPr lang="en-US" sz="18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18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Aptos"/>
                          <a:cs typeface="Times New Roman" panose="02020603050405020304" pitchFamily="18" charset="0"/>
                        </a:rPr>
                        <a:t>130 000</a:t>
                      </a:r>
                      <a:endParaRPr lang="en-US" sz="18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18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Aptos"/>
                          <a:cs typeface="Times New Roman" panose="02020603050405020304" pitchFamily="18" charset="0"/>
                        </a:rPr>
                        <a:t>50 000</a:t>
                      </a:r>
                      <a:endParaRPr lang="en-US" sz="18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18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Aptos"/>
                          <a:cs typeface="Times New Roman" panose="02020603050405020304" pitchFamily="18" charset="0"/>
                        </a:rPr>
                        <a:t>300 000</a:t>
                      </a:r>
                      <a:endParaRPr lang="en-US" sz="18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18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12 000 000</a:t>
                      </a:r>
                      <a:endParaRPr lang="en-US" sz="18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18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30 000 000</a:t>
                      </a:r>
                      <a:endParaRPr lang="en-US" sz="18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18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4 000 000</a:t>
                      </a:r>
                      <a:endParaRPr lang="en-US" sz="18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0501457"/>
                  </a:ext>
                </a:extLst>
              </a:tr>
              <a:tr h="620506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ru-RU" sz="18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Эксплуатационные затраты за 1 год, руб.</a:t>
                      </a:r>
                      <a:endParaRPr lang="en-US" sz="18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18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Aptos"/>
                          <a:cs typeface="Times New Roman" panose="02020603050405020304" pitchFamily="18" charset="0"/>
                        </a:rPr>
                        <a:t>120 000</a:t>
                      </a:r>
                      <a:endParaRPr lang="en-US" sz="18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18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Aptos"/>
                          <a:cs typeface="Times New Roman" panose="02020603050405020304" pitchFamily="18" charset="0"/>
                        </a:rPr>
                        <a:t>1 767 000</a:t>
                      </a:r>
                      <a:endParaRPr lang="en-US" sz="18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18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Aptos"/>
                          <a:cs typeface="Times New Roman" panose="02020603050405020304" pitchFamily="18" charset="0"/>
                        </a:rPr>
                        <a:t>215 000</a:t>
                      </a:r>
                      <a:endParaRPr lang="en-US" sz="18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18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1 600 000</a:t>
                      </a:r>
                      <a:endParaRPr lang="en-US" sz="18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8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3 500 000</a:t>
                      </a:r>
                      <a:endParaRPr lang="en-US" sz="18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18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600 000</a:t>
                      </a:r>
                      <a:endParaRPr lang="en-US" sz="18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54067417"/>
                  </a:ext>
                </a:extLst>
              </a:tr>
            </a:tbl>
          </a:graphicData>
        </a:graphic>
      </p:graphicFrame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B7CA41B-2B26-4846-965F-F092986ED6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66045" y="7798109"/>
            <a:ext cx="1763270" cy="342948"/>
          </a:xfrm>
          <a:prstGeom prst="rect">
            <a:avLst/>
          </a:prstGeom>
        </p:spPr>
      </p:pic>
      <p:sp>
        <p:nvSpPr>
          <p:cNvPr id="4" name="Text 0">
            <a:extLst>
              <a:ext uri="{FF2B5EF4-FFF2-40B4-BE49-F238E27FC236}">
                <a16:creationId xmlns:a16="http://schemas.microsoft.com/office/drawing/2014/main" id="{B0109C2C-A2AC-4D2A-9634-FFD35E903504}"/>
              </a:ext>
            </a:extLst>
          </p:cNvPr>
          <p:cNvSpPr/>
          <p:nvPr/>
        </p:nvSpPr>
        <p:spPr>
          <a:xfrm>
            <a:off x="671513" y="343250"/>
            <a:ext cx="13251656" cy="13292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5200"/>
              </a:lnSpc>
              <a:buNone/>
            </a:pPr>
            <a:r>
              <a:rPr lang="ru-RU" sz="4150" dirty="0">
                <a:solidFill>
                  <a:srgbClr val="FAEBEB"/>
                </a:solidFill>
                <a:latin typeface="Dela Gothic One" pitchFamily="34" charset="0"/>
                <a:ea typeface="Dela Gothic One" pitchFamily="34" charset="-122"/>
                <a:cs typeface="Dela Gothic One" pitchFamily="34" charset="-120"/>
              </a:rPr>
              <a:t>Конкурентный анализ</a:t>
            </a:r>
            <a:endParaRPr lang="en-US" sz="4150" dirty="0"/>
          </a:p>
        </p:txBody>
      </p:sp>
      <p:sp>
        <p:nvSpPr>
          <p:cNvPr id="5" name="Text 0">
            <a:extLst>
              <a:ext uri="{FF2B5EF4-FFF2-40B4-BE49-F238E27FC236}">
                <a16:creationId xmlns:a16="http://schemas.microsoft.com/office/drawing/2014/main" id="{EAB6A1E9-75AF-49C3-A7DE-19A5D3A6E3ED}"/>
              </a:ext>
            </a:extLst>
          </p:cNvPr>
          <p:cNvSpPr/>
          <p:nvPr/>
        </p:nvSpPr>
        <p:spPr>
          <a:xfrm>
            <a:off x="13875796" y="7422778"/>
            <a:ext cx="681024" cy="637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5600"/>
              </a:lnSpc>
              <a:buNone/>
            </a:pPr>
            <a:r>
              <a:rPr lang="ru-RU" sz="4450" dirty="0">
                <a:solidFill>
                  <a:srgbClr val="FAEBEB"/>
                </a:solidFill>
                <a:latin typeface="Dela Gothic One" pitchFamily="34" charset="0"/>
                <a:ea typeface="Dela Gothic One" pitchFamily="34" charset="-122"/>
              </a:rPr>
              <a:t>8</a:t>
            </a:r>
            <a:endParaRPr lang="en-US" sz="4450" dirty="0"/>
          </a:p>
        </p:txBody>
      </p:sp>
    </p:spTree>
    <p:extLst>
      <p:ext uri="{BB962C8B-B14F-4D97-AF65-F5344CB8AC3E}">
        <p14:creationId xmlns:p14="http://schemas.microsoft.com/office/powerpoint/2010/main" val="19237030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49975" y="259040"/>
            <a:ext cx="12640508" cy="704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5550"/>
              </a:lnSpc>
              <a:buNone/>
            </a:pPr>
            <a:r>
              <a:rPr lang="ru-RU" sz="4400" dirty="0">
                <a:solidFill>
                  <a:srgbClr val="FAEBEB"/>
                </a:solidFill>
                <a:latin typeface="Dela Gothic One" pitchFamily="34" charset="0"/>
                <a:ea typeface="Dela Gothic One" pitchFamily="34" charset="-122"/>
                <a:cs typeface="Dela Gothic One" pitchFamily="34" charset="-120"/>
              </a:rPr>
              <a:t>Экологические и экономические преимущества</a:t>
            </a:r>
            <a:endParaRPr lang="en-US" sz="44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16947" y="1819871"/>
            <a:ext cx="2166461" cy="193798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3721358" y="2832974"/>
            <a:ext cx="157520" cy="4286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3350"/>
              </a:lnSpc>
              <a:buNone/>
            </a:pPr>
            <a:r>
              <a:rPr lang="en-US" sz="2100" dirty="0">
                <a:solidFill>
                  <a:srgbClr val="FFE5E5"/>
                </a:solidFill>
                <a:latin typeface="Dela Gothic One" pitchFamily="34" charset="0"/>
                <a:ea typeface="Dela Gothic One" pitchFamily="34" charset="-122"/>
                <a:cs typeface="Dela Gothic One" pitchFamily="34" charset="-120"/>
              </a:rPr>
              <a:t>1</a:t>
            </a:r>
            <a:endParaRPr lang="en-US" sz="2100" dirty="0"/>
          </a:p>
        </p:txBody>
      </p:sp>
      <p:sp>
        <p:nvSpPr>
          <p:cNvPr id="5" name="Text 2"/>
          <p:cNvSpPr/>
          <p:nvPr/>
        </p:nvSpPr>
        <p:spPr>
          <a:xfrm>
            <a:off x="5097602" y="2105499"/>
            <a:ext cx="3361373" cy="3524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ru-RU" sz="2200" dirty="0">
                <a:solidFill>
                  <a:srgbClr val="FFE5E5"/>
                </a:solidFill>
                <a:latin typeface="Dela Gothic One" pitchFamily="34" charset="0"/>
                <a:ea typeface="Dela Gothic One" pitchFamily="34" charset="-122"/>
                <a:cs typeface="Dela Gothic One" pitchFamily="34" charset="-120"/>
              </a:rPr>
              <a:t>Экономичнее</a:t>
            </a:r>
          </a:p>
        </p:txBody>
      </p:sp>
      <p:sp>
        <p:nvSpPr>
          <p:cNvPr id="6" name="Text 3"/>
          <p:cNvSpPr/>
          <p:nvPr/>
        </p:nvSpPr>
        <p:spPr>
          <a:xfrm>
            <a:off x="5097601" y="2586392"/>
            <a:ext cx="8989873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ru-RU" sz="2000" dirty="0">
                <a:solidFill>
                  <a:srgbClr val="FFE5E5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Технология не требует использования дополнительных химических компонентов и</a:t>
            </a:r>
            <a:r>
              <a:rPr lang="en-US" sz="2000" dirty="0">
                <a:solidFill>
                  <a:srgbClr val="FFE5E5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 </a:t>
            </a:r>
            <a:r>
              <a:rPr lang="ru-RU" sz="2000" dirty="0">
                <a:solidFill>
                  <a:srgbClr val="FFE5E5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сложной подготовки воды, что позволяет снизить стоимость очистки на 20% по сравнению с физико-химическими методами очистки.</a:t>
            </a:r>
          </a:p>
        </p:txBody>
      </p:sp>
      <p:sp>
        <p:nvSpPr>
          <p:cNvPr id="7" name="Shape 4"/>
          <p:cNvSpPr/>
          <p:nvPr/>
        </p:nvSpPr>
        <p:spPr>
          <a:xfrm>
            <a:off x="4936868" y="3769282"/>
            <a:ext cx="8657749" cy="15240"/>
          </a:xfrm>
          <a:prstGeom prst="roundRect">
            <a:avLst>
              <a:gd name="adj" fmla="val 590539"/>
            </a:avLst>
          </a:prstGeom>
          <a:solidFill>
            <a:srgbClr val="8D2424"/>
          </a:solidFill>
          <a:ln/>
        </p:spPr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33598" y="3811311"/>
            <a:ext cx="4333042" cy="1937980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3688259" y="4565929"/>
            <a:ext cx="223599" cy="4286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3350"/>
              </a:lnSpc>
              <a:buNone/>
            </a:pPr>
            <a:r>
              <a:rPr lang="en-US" sz="2100" dirty="0">
                <a:solidFill>
                  <a:srgbClr val="FFE5E5"/>
                </a:solidFill>
                <a:latin typeface="Dela Gothic One" pitchFamily="34" charset="0"/>
                <a:ea typeface="Dela Gothic One" pitchFamily="34" charset="-122"/>
                <a:cs typeface="Dela Gothic One" pitchFamily="34" charset="-120"/>
              </a:rPr>
              <a:t>2</a:t>
            </a:r>
            <a:endParaRPr lang="en-US" sz="2100" dirty="0"/>
          </a:p>
        </p:txBody>
      </p:sp>
      <p:sp>
        <p:nvSpPr>
          <p:cNvPr id="10" name="Text 6"/>
          <p:cNvSpPr/>
          <p:nvPr/>
        </p:nvSpPr>
        <p:spPr>
          <a:xfrm>
            <a:off x="6180832" y="4060769"/>
            <a:ext cx="2987754" cy="3524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ru-RU" sz="2200" dirty="0">
                <a:solidFill>
                  <a:srgbClr val="FFE5E5"/>
                </a:solidFill>
                <a:latin typeface="Dela Gothic One" pitchFamily="34" charset="0"/>
                <a:ea typeface="Dela Gothic One" pitchFamily="34" charset="-122"/>
                <a:cs typeface="Dela Gothic One" pitchFamily="34" charset="-120"/>
              </a:rPr>
              <a:t>Безопаснее</a:t>
            </a:r>
          </a:p>
        </p:txBody>
      </p:sp>
      <p:sp>
        <p:nvSpPr>
          <p:cNvPr id="11" name="Text 7"/>
          <p:cNvSpPr/>
          <p:nvPr/>
        </p:nvSpPr>
        <p:spPr>
          <a:xfrm>
            <a:off x="6180832" y="4541663"/>
            <a:ext cx="7906643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ru-RU" sz="2000" dirty="0">
                <a:solidFill>
                  <a:srgbClr val="FFE5E5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Система очистки не использует опасных реагентов и электролитно-плазменное разложение приводит к разрушению органических соединений до стабильных безопасных веществ.</a:t>
            </a:r>
            <a:endParaRPr lang="en-US" sz="2000" dirty="0"/>
          </a:p>
        </p:txBody>
      </p:sp>
      <p:sp>
        <p:nvSpPr>
          <p:cNvPr id="12" name="Shape 8"/>
          <p:cNvSpPr/>
          <p:nvPr/>
        </p:nvSpPr>
        <p:spPr>
          <a:xfrm>
            <a:off x="6020098" y="5760721"/>
            <a:ext cx="7574518" cy="15240"/>
          </a:xfrm>
          <a:prstGeom prst="roundRect">
            <a:avLst>
              <a:gd name="adj" fmla="val 590539"/>
            </a:avLst>
          </a:prstGeom>
          <a:solidFill>
            <a:srgbClr val="8D2424"/>
          </a:solidFill>
          <a:ln/>
        </p:spPr>
      </p:sp>
      <p:pic>
        <p:nvPicPr>
          <p:cNvPr id="13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0367" y="5802750"/>
            <a:ext cx="6499503" cy="1937980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3682068" y="6557368"/>
            <a:ext cx="235982" cy="4286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3350"/>
              </a:lnSpc>
              <a:buNone/>
            </a:pPr>
            <a:r>
              <a:rPr lang="en-US" sz="2100" dirty="0">
                <a:solidFill>
                  <a:srgbClr val="FFE5E5"/>
                </a:solidFill>
                <a:latin typeface="Dela Gothic One" pitchFamily="34" charset="0"/>
                <a:ea typeface="Dela Gothic One" pitchFamily="34" charset="-122"/>
                <a:cs typeface="Dela Gothic One" pitchFamily="34" charset="-120"/>
              </a:rPr>
              <a:t>3</a:t>
            </a:r>
            <a:endParaRPr lang="en-US" sz="2100" dirty="0"/>
          </a:p>
        </p:txBody>
      </p:sp>
      <p:sp>
        <p:nvSpPr>
          <p:cNvPr id="15" name="Text 10"/>
          <p:cNvSpPr/>
          <p:nvPr/>
        </p:nvSpPr>
        <p:spPr>
          <a:xfrm>
            <a:off x="7264063" y="6141581"/>
            <a:ext cx="2819400" cy="3524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ru-RU" sz="2200" dirty="0">
                <a:solidFill>
                  <a:srgbClr val="FFE5E5"/>
                </a:solidFill>
                <a:latin typeface="Dela Gothic One" pitchFamily="34" charset="0"/>
                <a:ea typeface="Dela Gothic One" pitchFamily="34" charset="-122"/>
                <a:cs typeface="Dela Gothic One" pitchFamily="34" charset="-120"/>
              </a:rPr>
              <a:t>Экологичнее</a:t>
            </a:r>
          </a:p>
        </p:txBody>
      </p:sp>
      <p:sp>
        <p:nvSpPr>
          <p:cNvPr id="16" name="Text 11"/>
          <p:cNvSpPr/>
          <p:nvPr/>
        </p:nvSpPr>
        <p:spPr>
          <a:xfrm>
            <a:off x="7264063" y="6622475"/>
            <a:ext cx="6823412" cy="10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ru-RU" sz="2000" dirty="0">
                <a:solidFill>
                  <a:srgbClr val="FFE5E5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При очистке уменьшается концентрация опасных веществ в сточных водах ниже предельно допустимых, что снижает нагрузку на окружающую среду.</a:t>
            </a:r>
            <a:endParaRPr lang="en-US" sz="2000" dirty="0"/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8806F68D-FF2A-4155-B582-91398F7FE1D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766045" y="7766025"/>
            <a:ext cx="1763270" cy="342948"/>
          </a:xfrm>
          <a:prstGeom prst="rect">
            <a:avLst/>
          </a:prstGeom>
        </p:spPr>
      </p:pic>
      <p:sp>
        <p:nvSpPr>
          <p:cNvPr id="19" name="Text 0">
            <a:extLst>
              <a:ext uri="{FF2B5EF4-FFF2-40B4-BE49-F238E27FC236}">
                <a16:creationId xmlns:a16="http://schemas.microsoft.com/office/drawing/2014/main" id="{78253186-835B-4BC8-8165-A320AABE830E}"/>
              </a:ext>
            </a:extLst>
          </p:cNvPr>
          <p:cNvSpPr/>
          <p:nvPr/>
        </p:nvSpPr>
        <p:spPr>
          <a:xfrm>
            <a:off x="13875796" y="7422778"/>
            <a:ext cx="681024" cy="637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5600"/>
              </a:lnSpc>
              <a:buNone/>
            </a:pPr>
            <a:r>
              <a:rPr lang="ru-RU" sz="4450" dirty="0">
                <a:solidFill>
                  <a:srgbClr val="FAEBEB"/>
                </a:solidFill>
                <a:latin typeface="Dela Gothic One" pitchFamily="34" charset="0"/>
                <a:ea typeface="Dela Gothic One" pitchFamily="34" charset="-122"/>
              </a:rPr>
              <a:t>9</a:t>
            </a:r>
            <a:endParaRPr lang="en-US" sz="44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358248" y="303004"/>
            <a:ext cx="14038688" cy="14254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5600"/>
              </a:lnSpc>
              <a:buNone/>
            </a:pPr>
            <a:r>
              <a:rPr lang="ru-RU" sz="4450" dirty="0">
                <a:solidFill>
                  <a:srgbClr val="FAEBEB"/>
                </a:solidFill>
                <a:latin typeface="Dela Gothic One" pitchFamily="34" charset="0"/>
                <a:ea typeface="Dela Gothic One" pitchFamily="34" charset="-122"/>
                <a:cs typeface="Dela Gothic One" pitchFamily="34" charset="-120"/>
              </a:rPr>
              <a:t>Дальнейшие перспективы</a:t>
            </a:r>
            <a:endParaRPr lang="en-US" sz="4450" dirty="0"/>
          </a:p>
        </p:txBody>
      </p:sp>
      <p:sp>
        <p:nvSpPr>
          <p:cNvPr id="4" name="Text 1"/>
          <p:cNvSpPr/>
          <p:nvPr/>
        </p:nvSpPr>
        <p:spPr>
          <a:xfrm>
            <a:off x="472537" y="1338004"/>
            <a:ext cx="13628474" cy="1386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700"/>
              </a:lnSpc>
              <a:buNone/>
            </a:pPr>
            <a:r>
              <a:rPr lang="ru-RU" sz="2400" dirty="0">
                <a:solidFill>
                  <a:srgbClr val="FFE5E5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Электролитно-плазменная система представляет собой перспективное и устойчивое решение для очистки воды от органических загрязнений, поэтому у проекта высокие потенциал масштабирования и экологическая значимость.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AAAC9BFD-224F-44A2-82BA-2EC494ACD9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6242920" y="3857624"/>
            <a:ext cx="5969299" cy="3843809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41BF2707-3C7A-47AB-85B0-8292205D0FE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5524" y="3050593"/>
            <a:ext cx="13599351" cy="3163941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4C515272-2A45-4FE5-89F5-6F7F9C6A3A5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766045" y="7766025"/>
            <a:ext cx="1763270" cy="342948"/>
          </a:xfrm>
          <a:prstGeom prst="rect">
            <a:avLst/>
          </a:prstGeom>
        </p:spPr>
      </p:pic>
      <p:sp>
        <p:nvSpPr>
          <p:cNvPr id="13" name="Text 6">
            <a:extLst>
              <a:ext uri="{FF2B5EF4-FFF2-40B4-BE49-F238E27FC236}">
                <a16:creationId xmlns:a16="http://schemas.microsoft.com/office/drawing/2014/main" id="{F188A62F-7846-4F29-9B65-5DD8ED000E49}"/>
              </a:ext>
            </a:extLst>
          </p:cNvPr>
          <p:cNvSpPr/>
          <p:nvPr/>
        </p:nvSpPr>
        <p:spPr>
          <a:xfrm>
            <a:off x="5065647" y="6702314"/>
            <a:ext cx="4499106" cy="4266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lnSpc>
                <a:spcPts val="2700"/>
              </a:lnSpc>
              <a:buNone/>
            </a:pPr>
            <a:r>
              <a:rPr lang="ru-RU" sz="2800" b="1" dirty="0">
                <a:solidFill>
                  <a:srgbClr val="FFE5E5"/>
                </a:solidFill>
                <a:latin typeface="DM Sans Bold"/>
                <a:ea typeface="DM Sans" pitchFamily="34" charset="-122"/>
                <a:cs typeface="DM Sans" pitchFamily="34" charset="-120"/>
              </a:rPr>
              <a:t>Дорожная карта проекта</a:t>
            </a:r>
            <a:endParaRPr lang="en-US" sz="2800" b="1" dirty="0">
              <a:latin typeface="DM Sans Bold"/>
            </a:endParaRPr>
          </a:p>
        </p:txBody>
      </p:sp>
      <p:sp>
        <p:nvSpPr>
          <p:cNvPr id="9" name="Text 0">
            <a:extLst>
              <a:ext uri="{FF2B5EF4-FFF2-40B4-BE49-F238E27FC236}">
                <a16:creationId xmlns:a16="http://schemas.microsoft.com/office/drawing/2014/main" id="{621AB8A7-073F-411A-A6F8-F9A776CF10D2}"/>
              </a:ext>
            </a:extLst>
          </p:cNvPr>
          <p:cNvSpPr/>
          <p:nvPr/>
        </p:nvSpPr>
        <p:spPr>
          <a:xfrm>
            <a:off x="13622647" y="7422778"/>
            <a:ext cx="934173" cy="637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5600"/>
              </a:lnSpc>
              <a:buNone/>
            </a:pPr>
            <a:r>
              <a:rPr lang="ru-RU" sz="4450" dirty="0">
                <a:solidFill>
                  <a:srgbClr val="FAEBEB"/>
                </a:solidFill>
                <a:latin typeface="Dela Gothic One" pitchFamily="34" charset="0"/>
                <a:ea typeface="Dela Gothic One" pitchFamily="34" charset="-122"/>
              </a:rPr>
              <a:t>10</a:t>
            </a:r>
            <a:endParaRPr lang="en-US" sz="44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24BDCD0E-795B-444A-B93E-9D97FE0C843C}"/>
              </a:ext>
            </a:extLst>
          </p:cNvPr>
          <p:cNvSpPr/>
          <p:nvPr/>
        </p:nvSpPr>
        <p:spPr>
          <a:xfrm>
            <a:off x="358248" y="303004"/>
            <a:ext cx="14038688" cy="14254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5600"/>
              </a:lnSpc>
              <a:buNone/>
            </a:pPr>
            <a:r>
              <a:rPr lang="ru-RU" sz="4450" dirty="0">
                <a:solidFill>
                  <a:srgbClr val="FAEBEB"/>
                </a:solidFill>
                <a:latin typeface="Dela Gothic One" pitchFamily="34" charset="0"/>
                <a:ea typeface="Dela Gothic One" pitchFamily="34" charset="-122"/>
                <a:cs typeface="Dela Gothic One" pitchFamily="34" charset="-120"/>
              </a:rPr>
              <a:t>Команда проекта</a:t>
            </a:r>
            <a:endParaRPr lang="en-US" sz="4450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AB4EBE8-1B7B-4652-AC6B-A13545FC48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8802" y="1129864"/>
            <a:ext cx="1674432" cy="205200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23C6BF6-1FAC-4DE1-98B6-DC91ED330C1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8618" t="29535" r="29976" b="32408"/>
          <a:stretch/>
        </p:blipFill>
        <p:spPr>
          <a:xfrm>
            <a:off x="528801" y="3515017"/>
            <a:ext cx="1674432" cy="2052000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CF81CD4B-460E-40F3-8568-21DF0A571FA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7445" t="18476" r="26461" b="38378"/>
          <a:stretch/>
        </p:blipFill>
        <p:spPr>
          <a:xfrm>
            <a:off x="7145415" y="3515017"/>
            <a:ext cx="1644183" cy="2052000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64DE1D3D-C0EA-4CA8-873C-3AF85806465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7826" t="10147" r="12802"/>
          <a:stretch/>
        </p:blipFill>
        <p:spPr>
          <a:xfrm>
            <a:off x="7172491" y="1129863"/>
            <a:ext cx="1584262" cy="2052000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C9FF4B67-E634-4C32-A679-1BCCA625ED2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04" r="12344"/>
          <a:stretch/>
        </p:blipFill>
        <p:spPr bwMode="auto">
          <a:xfrm>
            <a:off x="599195" y="5900170"/>
            <a:ext cx="1544202" cy="20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 1">
            <a:extLst>
              <a:ext uri="{FF2B5EF4-FFF2-40B4-BE49-F238E27FC236}">
                <a16:creationId xmlns:a16="http://schemas.microsoft.com/office/drawing/2014/main" id="{50CE61AC-B3A4-4F4C-9988-7A8AB4B1DED1}"/>
              </a:ext>
            </a:extLst>
          </p:cNvPr>
          <p:cNvSpPr/>
          <p:nvPr/>
        </p:nvSpPr>
        <p:spPr>
          <a:xfrm>
            <a:off x="2413799" y="1706500"/>
            <a:ext cx="4139568" cy="9742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buNone/>
            </a:pPr>
            <a:r>
              <a:rPr lang="ru-RU" sz="3000" dirty="0">
                <a:solidFill>
                  <a:srgbClr val="FFE5E5"/>
                </a:solidFill>
                <a:latin typeface="Dela Gothic One" pitchFamily="34" charset="0"/>
                <a:ea typeface="Dela Gothic One" pitchFamily="34" charset="-122"/>
              </a:rPr>
              <a:t>Лидер проекта</a:t>
            </a:r>
          </a:p>
          <a:p>
            <a:pPr marL="0" indent="0" algn="l">
              <a:buNone/>
            </a:pPr>
            <a:r>
              <a:rPr lang="ru-RU" sz="3000" dirty="0">
                <a:solidFill>
                  <a:srgbClr val="FFE5E5"/>
                </a:solidFill>
                <a:latin typeface="Dela Gothic One" pitchFamily="34" charset="0"/>
                <a:ea typeface="Dela Gothic One" pitchFamily="34" charset="-122"/>
              </a:rPr>
              <a:t>Иванов Василий</a:t>
            </a:r>
          </a:p>
        </p:txBody>
      </p:sp>
      <p:sp>
        <p:nvSpPr>
          <p:cNvPr id="13" name="Text 1">
            <a:extLst>
              <a:ext uri="{FF2B5EF4-FFF2-40B4-BE49-F238E27FC236}">
                <a16:creationId xmlns:a16="http://schemas.microsoft.com/office/drawing/2014/main" id="{2FE61CD6-954F-4484-87D8-3CB145FAE926}"/>
              </a:ext>
            </a:extLst>
          </p:cNvPr>
          <p:cNvSpPr/>
          <p:nvPr/>
        </p:nvSpPr>
        <p:spPr>
          <a:xfrm>
            <a:off x="9031138" y="1728420"/>
            <a:ext cx="4139568" cy="9523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buNone/>
            </a:pPr>
            <a:r>
              <a:rPr lang="ru-RU" sz="3000" dirty="0">
                <a:solidFill>
                  <a:srgbClr val="FFE5E5"/>
                </a:solidFill>
                <a:latin typeface="Dela Gothic One" pitchFamily="34" charset="0"/>
                <a:ea typeface="Dela Gothic One" pitchFamily="34" charset="-122"/>
              </a:rPr>
              <a:t>Научный руководитель</a:t>
            </a:r>
          </a:p>
          <a:p>
            <a:pPr marL="0" indent="0" algn="l">
              <a:buNone/>
            </a:pPr>
            <a:r>
              <a:rPr lang="ru-RU" sz="3000" dirty="0">
                <a:solidFill>
                  <a:srgbClr val="FFE5E5"/>
                </a:solidFill>
                <a:latin typeface="Dela Gothic One" pitchFamily="34" charset="0"/>
                <a:ea typeface="Dela Gothic One" pitchFamily="34" charset="-122"/>
              </a:rPr>
              <a:t>Рябков Егор</a:t>
            </a:r>
          </a:p>
        </p:txBody>
      </p:sp>
      <p:sp>
        <p:nvSpPr>
          <p:cNvPr id="14" name="Text 1">
            <a:extLst>
              <a:ext uri="{FF2B5EF4-FFF2-40B4-BE49-F238E27FC236}">
                <a16:creationId xmlns:a16="http://schemas.microsoft.com/office/drawing/2014/main" id="{BA997F6E-3249-4ED6-85C8-3CF5C27D0451}"/>
              </a:ext>
            </a:extLst>
          </p:cNvPr>
          <p:cNvSpPr/>
          <p:nvPr/>
        </p:nvSpPr>
        <p:spPr>
          <a:xfrm>
            <a:off x="9031138" y="4018269"/>
            <a:ext cx="4139568" cy="3668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buNone/>
            </a:pPr>
            <a:r>
              <a:rPr lang="ru-RU" sz="3000" dirty="0">
                <a:solidFill>
                  <a:srgbClr val="FFE5E5"/>
                </a:solidFill>
                <a:latin typeface="Dela Gothic One" pitchFamily="34" charset="0"/>
                <a:ea typeface="Dela Gothic One" pitchFamily="34" charset="-122"/>
              </a:rPr>
              <a:t>Бизнес-аналитик</a:t>
            </a:r>
          </a:p>
          <a:p>
            <a:pPr marL="0" indent="0" algn="l">
              <a:buNone/>
            </a:pPr>
            <a:r>
              <a:rPr lang="ru-RU" sz="3000" dirty="0" err="1">
                <a:solidFill>
                  <a:srgbClr val="FFE5E5"/>
                </a:solidFill>
                <a:latin typeface="Dela Gothic One" pitchFamily="34" charset="0"/>
                <a:ea typeface="Dela Gothic One" pitchFamily="34" charset="-122"/>
              </a:rPr>
              <a:t>Силинг</a:t>
            </a:r>
            <a:r>
              <a:rPr lang="ru-RU" sz="3000" dirty="0">
                <a:solidFill>
                  <a:srgbClr val="FFE5E5"/>
                </a:solidFill>
                <a:latin typeface="Dela Gothic One" pitchFamily="34" charset="0"/>
                <a:ea typeface="Dela Gothic One" pitchFamily="34" charset="-122"/>
              </a:rPr>
              <a:t> Екатерина</a:t>
            </a:r>
          </a:p>
        </p:txBody>
      </p:sp>
      <p:sp>
        <p:nvSpPr>
          <p:cNvPr id="15" name="Text 1">
            <a:extLst>
              <a:ext uri="{FF2B5EF4-FFF2-40B4-BE49-F238E27FC236}">
                <a16:creationId xmlns:a16="http://schemas.microsoft.com/office/drawing/2014/main" id="{66BFF8EB-1D1B-4D5E-BC6E-460E259B06A4}"/>
              </a:ext>
            </a:extLst>
          </p:cNvPr>
          <p:cNvSpPr/>
          <p:nvPr/>
        </p:nvSpPr>
        <p:spPr>
          <a:xfrm>
            <a:off x="2413799" y="3990775"/>
            <a:ext cx="4139568" cy="3668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buNone/>
            </a:pPr>
            <a:r>
              <a:rPr lang="ru-RU" sz="3000" dirty="0">
                <a:solidFill>
                  <a:srgbClr val="FFE5E5"/>
                </a:solidFill>
                <a:latin typeface="Dela Gothic One" pitchFamily="34" charset="0"/>
                <a:ea typeface="Dela Gothic One" pitchFamily="34" charset="-122"/>
              </a:rPr>
              <a:t>Научный сотрудник</a:t>
            </a:r>
          </a:p>
          <a:p>
            <a:pPr marL="0" indent="0" algn="l">
              <a:buNone/>
            </a:pPr>
            <a:r>
              <a:rPr lang="ru-RU" sz="3000" dirty="0">
                <a:solidFill>
                  <a:srgbClr val="FFE5E5"/>
                </a:solidFill>
                <a:latin typeface="Dela Gothic One" pitchFamily="34" charset="0"/>
                <a:ea typeface="Dela Gothic One" pitchFamily="34" charset="-122"/>
              </a:rPr>
              <a:t>Крючков Андрей</a:t>
            </a:r>
          </a:p>
        </p:txBody>
      </p:sp>
      <p:sp>
        <p:nvSpPr>
          <p:cNvPr id="16" name="Text 1">
            <a:extLst>
              <a:ext uri="{FF2B5EF4-FFF2-40B4-BE49-F238E27FC236}">
                <a16:creationId xmlns:a16="http://schemas.microsoft.com/office/drawing/2014/main" id="{1BBB80ED-CF9C-4DA9-99A6-3AF1B480F0EF}"/>
              </a:ext>
            </a:extLst>
          </p:cNvPr>
          <p:cNvSpPr/>
          <p:nvPr/>
        </p:nvSpPr>
        <p:spPr>
          <a:xfrm>
            <a:off x="2413799" y="6458932"/>
            <a:ext cx="4139568" cy="3668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buNone/>
            </a:pPr>
            <a:r>
              <a:rPr lang="ru-RU" sz="3000" dirty="0">
                <a:solidFill>
                  <a:srgbClr val="FFE5E5"/>
                </a:solidFill>
                <a:latin typeface="Dela Gothic One" pitchFamily="34" charset="0"/>
                <a:ea typeface="Dela Gothic One" pitchFamily="34" charset="-122"/>
              </a:rPr>
              <a:t>Контент-менеджер</a:t>
            </a:r>
          </a:p>
          <a:p>
            <a:pPr marL="0" indent="0" algn="l">
              <a:buNone/>
            </a:pPr>
            <a:r>
              <a:rPr lang="ru-RU" sz="3000" dirty="0">
                <a:solidFill>
                  <a:srgbClr val="FFE5E5"/>
                </a:solidFill>
                <a:latin typeface="Dela Gothic One" pitchFamily="34" charset="0"/>
                <a:ea typeface="Dela Gothic One" pitchFamily="34" charset="-122"/>
              </a:rPr>
              <a:t>Ольховка Анна</a:t>
            </a: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C0A6C70B-7EFA-4885-A736-1F522EB19DA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766045" y="7766025"/>
            <a:ext cx="1763270" cy="34294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C6650DC-17E4-49A3-B43B-9ACB85961D8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86" t="23390" r="37620" b="38925"/>
          <a:stretch/>
        </p:blipFill>
        <p:spPr bwMode="auto">
          <a:xfrm>
            <a:off x="7145415" y="5900170"/>
            <a:ext cx="1644183" cy="20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ext 1">
            <a:extLst>
              <a:ext uri="{FF2B5EF4-FFF2-40B4-BE49-F238E27FC236}">
                <a16:creationId xmlns:a16="http://schemas.microsoft.com/office/drawing/2014/main" id="{B02400B3-C649-4C40-943E-8316FC86F960}"/>
              </a:ext>
            </a:extLst>
          </p:cNvPr>
          <p:cNvSpPr/>
          <p:nvPr/>
        </p:nvSpPr>
        <p:spPr>
          <a:xfrm>
            <a:off x="9031138" y="6477855"/>
            <a:ext cx="4139568" cy="3668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buNone/>
            </a:pPr>
            <a:r>
              <a:rPr lang="ru-RU" sz="3000" dirty="0">
                <a:solidFill>
                  <a:srgbClr val="FFE5E5"/>
                </a:solidFill>
                <a:latin typeface="Dela Gothic One" pitchFamily="34" charset="0"/>
                <a:ea typeface="Dela Gothic One" pitchFamily="34" charset="-122"/>
              </a:rPr>
              <a:t>Инженер-технолог</a:t>
            </a:r>
          </a:p>
          <a:p>
            <a:pPr marL="0" indent="0" algn="l">
              <a:buNone/>
            </a:pPr>
            <a:r>
              <a:rPr lang="ru-RU" sz="3000" dirty="0">
                <a:solidFill>
                  <a:srgbClr val="FFE5E5"/>
                </a:solidFill>
                <a:latin typeface="Dela Gothic One" pitchFamily="34" charset="0"/>
                <a:ea typeface="Dela Gothic One" pitchFamily="34" charset="-122"/>
              </a:rPr>
              <a:t>Ермакова Екатерина</a:t>
            </a:r>
          </a:p>
        </p:txBody>
      </p:sp>
      <p:sp>
        <p:nvSpPr>
          <p:cNvPr id="20" name="Text 0">
            <a:extLst>
              <a:ext uri="{FF2B5EF4-FFF2-40B4-BE49-F238E27FC236}">
                <a16:creationId xmlns:a16="http://schemas.microsoft.com/office/drawing/2014/main" id="{E09D109D-5AE5-4A70-A085-74BE1EBC6A20}"/>
              </a:ext>
            </a:extLst>
          </p:cNvPr>
          <p:cNvSpPr/>
          <p:nvPr/>
        </p:nvSpPr>
        <p:spPr>
          <a:xfrm>
            <a:off x="13622647" y="7422778"/>
            <a:ext cx="934173" cy="637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5600"/>
              </a:lnSpc>
              <a:buNone/>
            </a:pPr>
            <a:r>
              <a:rPr lang="ru-RU" sz="4450" dirty="0">
                <a:solidFill>
                  <a:srgbClr val="FAEBEB"/>
                </a:solidFill>
                <a:latin typeface="Dela Gothic One" pitchFamily="34" charset="0"/>
                <a:ea typeface="Dela Gothic One" pitchFamily="34" charset="-122"/>
              </a:rPr>
              <a:t>1</a:t>
            </a:r>
            <a:r>
              <a:rPr lang="en-US" sz="4450" dirty="0">
                <a:solidFill>
                  <a:srgbClr val="FAEBEB"/>
                </a:solidFill>
                <a:latin typeface="Dela Gothic One" pitchFamily="34" charset="0"/>
                <a:ea typeface="Dela Gothic One" pitchFamily="34" charset="-122"/>
              </a:rPr>
              <a:t>1</a:t>
            </a:r>
            <a:endParaRPr lang="en-US" sz="4450" dirty="0"/>
          </a:p>
        </p:txBody>
      </p:sp>
    </p:spTree>
    <p:extLst>
      <p:ext uri="{BB962C8B-B14F-4D97-AF65-F5344CB8AC3E}">
        <p14:creationId xmlns:p14="http://schemas.microsoft.com/office/powerpoint/2010/main" val="38132384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F774636A-7BF8-4B9F-9B92-81A60EE3F586}"/>
              </a:ext>
            </a:extLst>
          </p:cNvPr>
          <p:cNvSpPr/>
          <p:nvPr/>
        </p:nvSpPr>
        <p:spPr>
          <a:xfrm>
            <a:off x="358248" y="1728420"/>
            <a:ext cx="14038688" cy="14254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5600"/>
              </a:lnSpc>
              <a:buNone/>
            </a:pPr>
            <a:r>
              <a:rPr lang="ru-RU" sz="4450" dirty="0">
                <a:solidFill>
                  <a:srgbClr val="FAEBEB"/>
                </a:solidFill>
                <a:latin typeface="Dela Gothic One" pitchFamily="34" charset="0"/>
                <a:ea typeface="Dela Gothic One" pitchFamily="34" charset="-122"/>
                <a:cs typeface="Dela Gothic One" pitchFamily="34" charset="-120"/>
              </a:rPr>
              <a:t>Спасибо за внимание!</a:t>
            </a:r>
            <a:endParaRPr lang="en-US" sz="4450" dirty="0"/>
          </a:p>
        </p:txBody>
      </p:sp>
      <p:sp>
        <p:nvSpPr>
          <p:cNvPr id="3" name="Text 0">
            <a:extLst>
              <a:ext uri="{FF2B5EF4-FFF2-40B4-BE49-F238E27FC236}">
                <a16:creationId xmlns:a16="http://schemas.microsoft.com/office/drawing/2014/main" id="{411BF0E0-310A-44C5-BA19-6DFB35A6D9B3}"/>
              </a:ext>
            </a:extLst>
          </p:cNvPr>
          <p:cNvSpPr/>
          <p:nvPr/>
        </p:nvSpPr>
        <p:spPr>
          <a:xfrm>
            <a:off x="358248" y="3306236"/>
            <a:ext cx="14038688" cy="14254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5600"/>
              </a:lnSpc>
              <a:buNone/>
            </a:pPr>
            <a:r>
              <a:rPr lang="ru-RU" sz="3200" dirty="0">
                <a:solidFill>
                  <a:srgbClr val="FAEBEB"/>
                </a:solidFill>
                <a:latin typeface="Dela Gothic One" pitchFamily="34" charset="0"/>
                <a:ea typeface="Dela Gothic One" pitchFamily="34" charset="-122"/>
                <a:cs typeface="Dela Gothic One" pitchFamily="34" charset="-120"/>
              </a:rPr>
              <a:t>Контакты:</a:t>
            </a:r>
          </a:p>
          <a:p>
            <a:pPr marL="0" indent="0" algn="ctr">
              <a:lnSpc>
                <a:spcPts val="5600"/>
              </a:lnSpc>
              <a:buNone/>
            </a:pPr>
            <a:r>
              <a:rPr lang="ru-RU" sz="3200" dirty="0">
                <a:solidFill>
                  <a:srgbClr val="FAEBEB"/>
                </a:solidFill>
                <a:latin typeface="Dela Gothic One" pitchFamily="34" charset="0"/>
                <a:ea typeface="Dela Gothic One" pitchFamily="34" charset="-122"/>
              </a:rPr>
              <a:t>тел.: 89151599121</a:t>
            </a:r>
          </a:p>
          <a:p>
            <a:pPr marL="0" indent="0" algn="ctr">
              <a:lnSpc>
                <a:spcPts val="5600"/>
              </a:lnSpc>
              <a:buNone/>
            </a:pPr>
            <a:r>
              <a:rPr lang="ru-RU" sz="3200" dirty="0">
                <a:solidFill>
                  <a:srgbClr val="FAEBEB"/>
                </a:solidFill>
                <a:latin typeface="Dela Gothic One" pitchFamily="34" charset="0"/>
                <a:ea typeface="Dela Gothic One" pitchFamily="34" charset="-122"/>
              </a:rPr>
              <a:t>почта: </a:t>
            </a:r>
            <a:r>
              <a:rPr lang="en-US" sz="3200" dirty="0">
                <a:solidFill>
                  <a:srgbClr val="FAEBEB"/>
                </a:solidFill>
                <a:latin typeface="Dela Gothic One" pitchFamily="34" charset="0"/>
                <a:ea typeface="Dela Gothic One" pitchFamily="34" charset="-122"/>
              </a:rPr>
              <a:t>plasmeltech@yandex.ru</a:t>
            </a:r>
          </a:p>
          <a:p>
            <a:pPr marL="0" indent="0" algn="ctr">
              <a:lnSpc>
                <a:spcPts val="5600"/>
              </a:lnSpc>
              <a:buNone/>
            </a:pPr>
            <a:r>
              <a:rPr lang="ru-RU" sz="3200" dirty="0">
                <a:solidFill>
                  <a:srgbClr val="FAEBEB"/>
                </a:solidFill>
                <a:latin typeface="Dela Gothic One" pitchFamily="34" charset="0"/>
                <a:ea typeface="Dela Gothic One" pitchFamily="34" charset="-122"/>
              </a:rPr>
              <a:t>сайт: </a:t>
            </a:r>
            <a:r>
              <a:rPr lang="en-US" sz="3200" dirty="0">
                <a:solidFill>
                  <a:srgbClr val="FAEBEB"/>
                </a:solidFill>
                <a:latin typeface="Dela Gothic One" pitchFamily="34" charset="0"/>
                <a:ea typeface="Dela Gothic One" pitchFamily="34" charset="-122"/>
              </a:rPr>
              <a:t>http://plasmeltech.tilda.ws/</a:t>
            </a:r>
            <a:endParaRPr lang="ru-RU" sz="3200" dirty="0">
              <a:solidFill>
                <a:srgbClr val="FAEBEB"/>
              </a:solidFill>
              <a:latin typeface="Dela Gothic One" pitchFamily="34" charset="0"/>
              <a:ea typeface="Dela Gothic One" pitchFamily="34" charset="-122"/>
            </a:endParaRPr>
          </a:p>
          <a:p>
            <a:pPr marL="0" indent="0" algn="ctr">
              <a:lnSpc>
                <a:spcPts val="5600"/>
              </a:lnSpc>
              <a:buNone/>
            </a:pPr>
            <a:r>
              <a:rPr lang="ru-RU" sz="3200" dirty="0">
                <a:solidFill>
                  <a:srgbClr val="FAEBEB"/>
                </a:solidFill>
                <a:latin typeface="Dela Gothic One" pitchFamily="34" charset="0"/>
                <a:ea typeface="Dela Gothic One" pitchFamily="34" charset="-122"/>
              </a:rPr>
              <a:t>ООО «ПЛАЗМЭЛТЕХ»</a:t>
            </a:r>
            <a:endParaRPr lang="en-US" sz="3200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6D3C02B-EF7D-4D7E-8245-D285A148ED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66045" y="7766025"/>
            <a:ext cx="1763270" cy="342948"/>
          </a:xfrm>
          <a:prstGeom prst="rect">
            <a:avLst/>
          </a:prstGeom>
        </p:spPr>
      </p:pic>
      <p:sp>
        <p:nvSpPr>
          <p:cNvPr id="6" name="Text 0">
            <a:extLst>
              <a:ext uri="{FF2B5EF4-FFF2-40B4-BE49-F238E27FC236}">
                <a16:creationId xmlns:a16="http://schemas.microsoft.com/office/drawing/2014/main" id="{6BBFBCDD-B854-4D12-8F79-99DC3EF81DA3}"/>
              </a:ext>
            </a:extLst>
          </p:cNvPr>
          <p:cNvSpPr/>
          <p:nvPr/>
        </p:nvSpPr>
        <p:spPr>
          <a:xfrm>
            <a:off x="13622647" y="7422778"/>
            <a:ext cx="934173" cy="637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5600"/>
              </a:lnSpc>
              <a:buNone/>
            </a:pPr>
            <a:r>
              <a:rPr lang="ru-RU" sz="4450" dirty="0">
                <a:solidFill>
                  <a:srgbClr val="FAEBEB"/>
                </a:solidFill>
                <a:latin typeface="Dela Gothic One" pitchFamily="34" charset="0"/>
                <a:ea typeface="Dela Gothic One" pitchFamily="34" charset="-122"/>
              </a:rPr>
              <a:t>12</a:t>
            </a:r>
            <a:endParaRPr lang="en-US" sz="4450" dirty="0"/>
          </a:p>
        </p:txBody>
      </p:sp>
    </p:spTree>
    <p:extLst>
      <p:ext uri="{BB962C8B-B14F-4D97-AF65-F5344CB8AC3E}">
        <p14:creationId xmlns:p14="http://schemas.microsoft.com/office/powerpoint/2010/main" val="54566803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2383</TotalTime>
  <Words>904</Words>
  <Application>Microsoft Office PowerPoint</Application>
  <PresentationFormat>Произвольный</PresentationFormat>
  <Paragraphs>225</Paragraphs>
  <Slides>12</Slides>
  <Notes>7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20" baseType="lpstr">
      <vt:lpstr>Dela Gothic One</vt:lpstr>
      <vt:lpstr>DM Sans</vt:lpstr>
      <vt:lpstr>Calibri</vt:lpstr>
      <vt:lpstr>Arial</vt:lpstr>
      <vt:lpstr>DM Sans Bold</vt:lpstr>
      <vt:lpstr>Calibri Light</vt:lpstr>
      <vt:lpstr>Times New Roman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Василий Иванов</cp:lastModifiedBy>
  <cp:revision>128</cp:revision>
  <dcterms:created xsi:type="dcterms:W3CDTF">2025-02-06T14:45:07Z</dcterms:created>
  <dcterms:modified xsi:type="dcterms:W3CDTF">2025-06-15T23:32:35Z</dcterms:modified>
</cp:coreProperties>
</file>