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85" r:id="rId4"/>
    <p:sldId id="288" r:id="rId5"/>
    <p:sldId id="289" r:id="rId6"/>
    <p:sldId id="258" r:id="rId7"/>
    <p:sldId id="259" r:id="rId8"/>
    <p:sldId id="260" r:id="rId9"/>
    <p:sldId id="284" r:id="rId10"/>
    <p:sldId id="291" r:id="rId11"/>
    <p:sldId id="292" r:id="rId12"/>
    <p:sldId id="293" r:id="rId13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CC4"/>
    <a:srgbClr val="1C051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39" autoAdjust="0"/>
    <p:restoredTop sz="94660"/>
  </p:normalViewPr>
  <p:slideViewPr>
    <p:cSldViewPr>
      <p:cViewPr varScale="1">
        <p:scale>
          <a:sx n="62" d="100"/>
          <a:sy n="62" d="100"/>
        </p:scale>
        <p:origin x="39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200" y="10832026"/>
            <a:ext cx="10053320" cy="476884"/>
          </a:xfrm>
          <a:custGeom>
            <a:avLst/>
            <a:gdLst/>
            <a:ahLst/>
            <a:cxnLst/>
            <a:rect l="l" t="t" r="r" b="b"/>
            <a:pathLst>
              <a:path w="10053320" h="476884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h.r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14814" y="963"/>
            <a:ext cx="7989570" cy="11306810"/>
            <a:chOff x="12114814" y="963"/>
            <a:chExt cx="7989570" cy="11306810"/>
          </a:xfrm>
        </p:grpSpPr>
        <p:sp>
          <p:nvSpPr>
            <p:cNvPr id="3" name="object 3"/>
            <p:cNvSpPr/>
            <p:nvPr/>
          </p:nvSpPr>
          <p:spPr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14814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11214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112145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109456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109456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109456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106778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32087" y="5866655"/>
            <a:ext cx="8607425" cy="88806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425"/>
              </a:spcBef>
            </a:pPr>
            <a:r>
              <a:rPr lang="en-US" sz="5600" b="1" spc="-10" dirty="0" err="1">
                <a:solidFill>
                  <a:srgbClr val="8F00FF"/>
                </a:solidFill>
                <a:latin typeface="Trebuchet MS"/>
                <a:cs typeface="Trebuchet MS"/>
              </a:rPr>
              <a:t>EcoWork</a:t>
            </a:r>
            <a:r>
              <a:rPr lang="en-US" sz="5600" b="1" spc="-10" dirty="0">
                <a:solidFill>
                  <a:srgbClr val="8F00FF"/>
                </a:solidFill>
                <a:latin typeface="Trebuchet MS"/>
                <a:cs typeface="Trebuchet MS"/>
              </a:rPr>
              <a:t> Pods</a:t>
            </a:r>
            <a:endParaRPr sz="56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2090" y="9691386"/>
            <a:ext cx="8610600" cy="5751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3650" spc="-10" dirty="0">
                <a:latin typeface="Microsoft Sans Serif"/>
                <a:cs typeface="Microsoft Sans Serif"/>
              </a:rPr>
              <a:t>НовГУ им. Ярослава Мудрого</a:t>
            </a:r>
            <a:endParaRPr sz="3650" dirty="0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2324" y="384616"/>
            <a:ext cx="2095668" cy="174327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09955" y="1080241"/>
              <a:ext cx="123556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4121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C114F86-167E-4A1D-9884-1510F2D6A9B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718" y="455064"/>
            <a:ext cx="4183531" cy="16023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74037-A614-6287-0A36-FD1BCFF34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0BF7B0E8-6113-9F3B-7C0B-B9F638EB4DDC}"/>
              </a:ext>
            </a:extLst>
          </p:cNvPr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4AE854E4-0A38-A525-C5A0-30978FDB908F}"/>
                </a:ext>
              </a:extLst>
            </p:cNvPr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3697ECD-0E0D-325D-07EB-50F56B5E798C}"/>
                </a:ext>
              </a:extLst>
            </p:cNvPr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51AD2BF-EE7D-D153-9938-C28C175FF8AD}"/>
                </a:ext>
              </a:extLst>
            </p:cNvPr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F53D86C-57F5-4899-FFAA-F8D2AD6E90A7}"/>
                </a:ext>
              </a:extLst>
            </p:cNvPr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1CC3C773-D694-1B3A-3779-44407786BD2F}"/>
                </a:ext>
              </a:extLst>
            </p:cNvPr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>
            <a:extLst>
              <a:ext uri="{FF2B5EF4-FFF2-40B4-BE49-F238E27FC236}">
                <a16:creationId xmlns:a16="http://schemas.microsoft.com/office/drawing/2014/main" id="{5DF9795A-4128-D003-C81F-99757BDC7B54}"/>
              </a:ext>
            </a:extLst>
          </p:cNvPr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B3FE203-12EA-7854-5DF2-B8181CDA47B8}"/>
                </a:ext>
              </a:extLst>
            </p:cNvPr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ACAEA67-A07A-5B50-C02E-45DA10CC1FCB}"/>
                </a:ext>
              </a:extLst>
            </p:cNvPr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527DD948-37C1-056F-262B-8667D1A0D639}"/>
              </a:ext>
            </a:extLst>
          </p:cNvPr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0FB47BBF-13DC-0AD6-876A-95216EDE4529}"/>
                </a:ext>
              </a:extLst>
            </p:cNvPr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19573B83-EB47-DD86-9D2B-6010CCDDBE25}"/>
                </a:ext>
              </a:extLst>
            </p:cNvPr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D1BB9F70-CCA8-7DAC-755C-04509620351E}"/>
              </a:ext>
            </a:extLst>
          </p:cNvPr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74A2FA5-9B17-0913-5131-28CCED925D90}"/>
                </a:ext>
              </a:extLst>
            </p:cNvPr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53A9FF29-3A7D-FD8A-472D-E7ACC1A5575D}"/>
                </a:ext>
              </a:extLst>
            </p:cNvPr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2626C1E1-CFAB-3A30-4782-93B82149F887}"/>
                </a:ext>
              </a:extLst>
            </p:cNvPr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6FFDDE0E-7C11-3361-A640-BC87E8838A5B}"/>
                </a:ext>
              </a:extLst>
            </p:cNvPr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>
            <a:extLst>
              <a:ext uri="{FF2B5EF4-FFF2-40B4-BE49-F238E27FC236}">
                <a16:creationId xmlns:a16="http://schemas.microsoft.com/office/drawing/2014/main" id="{D6E76FED-D2B2-0BA0-4102-655A0A144F4D}"/>
              </a:ext>
            </a:extLst>
          </p:cNvPr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915E8F6B-5A0D-1210-4B59-3ED5ABF4E268}"/>
              </a:ext>
            </a:extLst>
          </p:cNvPr>
          <p:cNvSpPr txBox="1"/>
          <p:nvPr/>
        </p:nvSpPr>
        <p:spPr>
          <a:xfrm>
            <a:off x="564999" y="1463675"/>
            <a:ext cx="18784783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ru-RU" sz="4800" b="1" spc="125" dirty="0">
                <a:solidFill>
                  <a:srgbClr val="8F00FF"/>
                </a:solidFill>
                <a:latin typeface="Trebuchet MS"/>
              </a:rPr>
              <a:t>МОДЕЛЬ МОНЕТИЗАЦИИ, РЫНОК И ПОТРЕБИТЕЛИ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027899-CF81-93DA-A9FC-6FBE979EDE4D}"/>
              </a:ext>
            </a:extLst>
          </p:cNvPr>
          <p:cNvSpPr txBox="1"/>
          <p:nvPr/>
        </p:nvSpPr>
        <p:spPr>
          <a:xfrm>
            <a:off x="984250" y="2225675"/>
            <a:ext cx="6477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0" dirty="0">
                <a:solidFill>
                  <a:srgbClr val="C00000"/>
                </a:solidFill>
                <a:effectLst/>
                <a:latin typeface="quote-cjk-patch"/>
              </a:rPr>
              <a:t>Путь коммерциализации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4CCF0785-0BD7-E5E1-EA98-B3AABE5EB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110235"/>
              </p:ext>
            </p:extLst>
          </p:nvPr>
        </p:nvGraphicFramePr>
        <p:xfrm>
          <a:off x="1212850" y="2864693"/>
          <a:ext cx="18094324" cy="5222257"/>
        </p:xfrm>
        <a:graphic>
          <a:graphicData uri="http://schemas.openxmlformats.org/drawingml/2006/table">
            <a:tbl>
              <a:tblPr/>
              <a:tblGrid>
                <a:gridCol w="3866932">
                  <a:extLst>
                    <a:ext uri="{9D8B030D-6E8A-4147-A177-3AD203B41FA5}">
                      <a16:colId xmlns:a16="http://schemas.microsoft.com/office/drawing/2014/main" val="826076703"/>
                    </a:ext>
                  </a:extLst>
                </a:gridCol>
                <a:gridCol w="3295868">
                  <a:extLst>
                    <a:ext uri="{9D8B030D-6E8A-4147-A177-3AD203B41FA5}">
                      <a16:colId xmlns:a16="http://schemas.microsoft.com/office/drawing/2014/main" val="4182161224"/>
                    </a:ext>
                  </a:extLst>
                </a:gridCol>
                <a:gridCol w="6189060">
                  <a:extLst>
                    <a:ext uri="{9D8B030D-6E8A-4147-A177-3AD203B41FA5}">
                      <a16:colId xmlns:a16="http://schemas.microsoft.com/office/drawing/2014/main" val="1226183340"/>
                    </a:ext>
                  </a:extLst>
                </a:gridCol>
                <a:gridCol w="4742464">
                  <a:extLst>
                    <a:ext uri="{9D8B030D-6E8A-4147-A177-3AD203B41FA5}">
                      <a16:colId xmlns:a16="http://schemas.microsoft.com/office/drawing/2014/main" val="1165992423"/>
                    </a:ext>
                  </a:extLst>
                </a:gridCol>
              </a:tblGrid>
              <a:tr h="8102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3200" b="1" dirty="0">
                          <a:solidFill>
                            <a:srgbClr val="7E0CC4"/>
                          </a:solidFill>
                          <a:effectLst/>
                          <a:latin typeface="quote-cjk-patch"/>
                        </a:rPr>
                        <a:t>Этап</a:t>
                      </a:r>
                    </a:p>
                  </a:txBody>
                  <a:tcPr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3200" b="1" dirty="0">
                          <a:solidFill>
                            <a:srgbClr val="7E0CC4"/>
                          </a:solidFill>
                          <a:effectLst/>
                          <a:latin typeface="quote-cjk-patch"/>
                        </a:rPr>
                        <a:t>Период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3200" b="1" dirty="0">
                          <a:solidFill>
                            <a:srgbClr val="7E0CC4"/>
                          </a:solidFill>
                          <a:effectLst/>
                          <a:latin typeface="quote-cjk-patch"/>
                        </a:rPr>
                        <a:t>Действия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3200" b="1" dirty="0">
                          <a:solidFill>
                            <a:srgbClr val="7E0CC4"/>
                          </a:solidFill>
                          <a:effectLst/>
                          <a:latin typeface="quote-cjk-patch"/>
                        </a:rPr>
                        <a:t>Объём продаж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536320"/>
                  </a:ext>
                </a:extLst>
              </a:tr>
              <a:tr h="1385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800" b="1" dirty="0">
                          <a:effectLst/>
                          <a:latin typeface="quote-cjk-patch"/>
                        </a:rPr>
                        <a:t>Пилот</a:t>
                      </a:r>
                      <a:endParaRPr lang="ru-RU" sz="2800" b="0" dirty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800" b="0" dirty="0">
                          <a:effectLst/>
                          <a:latin typeface="quote-cjk-patch"/>
                        </a:rPr>
                        <a:t>1–3 мес.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800" b="0" dirty="0">
                          <a:effectLst/>
                          <a:latin typeface="quote-cjk-patch"/>
                        </a:rPr>
                        <a:t>Запуск 1–2 локаций (5–10 мест). Привлечение первых пользователей через соцсети и партнёрство с НовГУ.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800" b="0" dirty="0">
                          <a:effectLst/>
                          <a:latin typeface="quote-cjk-patch"/>
                        </a:rPr>
                        <a:t>100-150 тыс. руб. (сезон)</a:t>
                      </a:r>
                    </a:p>
                  </a:txBody>
                  <a:tcPr marL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565831"/>
                  </a:ext>
                </a:extLst>
              </a:tr>
              <a:tr h="1385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800" b="1">
                          <a:effectLst/>
                          <a:latin typeface="quote-cjk-patch"/>
                        </a:rPr>
                        <a:t>Масштабирование</a:t>
                      </a:r>
                      <a:endParaRPr lang="ru-RU" sz="2800" b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800" b="0" dirty="0">
                          <a:effectLst/>
                          <a:latin typeface="quote-cjk-patch"/>
                        </a:rPr>
                        <a:t>4–12 мес.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800" b="0" dirty="0">
                          <a:effectLst/>
                          <a:latin typeface="quote-cjk-patch"/>
                        </a:rPr>
                        <a:t>Расширение до 5 локаций (30–50 мест). Внедрение абонементной системы, B2B-продажи.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800" b="0">
                          <a:effectLst/>
                          <a:latin typeface="quote-cjk-patch"/>
                        </a:rPr>
                        <a:t>500 тыс. – 1,5 млн руб.</a:t>
                      </a:r>
                    </a:p>
                  </a:txBody>
                  <a:tcPr marL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167470"/>
                  </a:ext>
                </a:extLst>
              </a:tr>
              <a:tr h="1385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800" b="1" dirty="0">
                          <a:effectLst/>
                          <a:latin typeface="quote-cjk-patch"/>
                        </a:rPr>
                        <a:t>Тираж</a:t>
                      </a:r>
                      <a:endParaRPr lang="ru-RU" sz="2800" b="0" dirty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800" b="0" dirty="0">
                          <a:effectLst/>
                          <a:latin typeface="quote-cjk-patch"/>
                        </a:rPr>
                        <a:t>1–3 года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800" b="0" dirty="0">
                          <a:effectLst/>
                          <a:latin typeface="quote-cjk-patch"/>
                        </a:rPr>
                        <a:t>Выход в другие города (туристические центры, города-спутники), франшиза или лицензирование.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800" b="0" dirty="0">
                          <a:effectLst/>
                          <a:latin typeface="quote-cjk-patch"/>
                        </a:rPr>
                        <a:t>3–5 млн руб. в год</a:t>
                      </a:r>
                    </a:p>
                  </a:txBody>
                  <a:tcPr marL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704994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704B68BE-086F-A4FF-7619-A10F349997DE}"/>
              </a:ext>
            </a:extLst>
          </p:cNvPr>
          <p:cNvSpPr txBox="1"/>
          <p:nvPr/>
        </p:nvSpPr>
        <p:spPr>
          <a:xfrm>
            <a:off x="1060450" y="8245475"/>
            <a:ext cx="182880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3200" b="1" i="0" dirty="0">
                <a:solidFill>
                  <a:srgbClr val="C00000"/>
                </a:solidFill>
                <a:effectLst/>
                <a:latin typeface="quote-cjk-patch"/>
              </a:rPr>
              <a:t>Способы продаж:</a:t>
            </a:r>
            <a:endParaRPr lang="ru-RU" sz="3200" b="0" i="0" dirty="0">
              <a:solidFill>
                <a:srgbClr val="C00000"/>
              </a:solidFill>
              <a:effectLst/>
              <a:latin typeface="quote-cjk-patch"/>
            </a:endParaRP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i="0" dirty="0">
                <a:solidFill>
                  <a:srgbClr val="7E0CC4"/>
                </a:solidFill>
                <a:effectLst/>
                <a:latin typeface="quote-cjk-patch"/>
              </a:rPr>
              <a:t>B2C:</a:t>
            </a:r>
            <a:r>
              <a:rPr lang="ru-RU" sz="2400" b="0" i="0" dirty="0">
                <a:solidFill>
                  <a:srgbClr val="7E0CC4"/>
                </a:solidFill>
                <a:effectLst/>
                <a:latin typeface="quote-cjk-patch"/>
              </a:rPr>
              <a:t> </a:t>
            </a:r>
            <a:r>
              <a:rPr lang="ru-RU" sz="2400" b="0" i="0" dirty="0">
                <a:solidFill>
                  <a:srgbClr val="0F1115"/>
                </a:solidFill>
                <a:effectLst/>
                <a:latin typeface="quote-cjk-patch"/>
              </a:rPr>
              <a:t>почасовая оплата через сайт, абонементы (на 10, 20 часов / безлимит на месяц).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i="0" dirty="0">
                <a:solidFill>
                  <a:srgbClr val="7E0CC4"/>
                </a:solidFill>
                <a:effectLst/>
                <a:latin typeface="quote-cjk-patch"/>
              </a:rPr>
              <a:t>B2B:</a:t>
            </a:r>
            <a:r>
              <a:rPr lang="ru-RU" sz="2400" b="0" i="0" dirty="0">
                <a:solidFill>
                  <a:srgbClr val="7E0CC4"/>
                </a:solidFill>
                <a:effectLst/>
                <a:latin typeface="quote-cjk-patch"/>
              </a:rPr>
              <a:t> </a:t>
            </a:r>
            <a:r>
              <a:rPr lang="ru-RU" sz="2400" b="0" i="0" dirty="0">
                <a:solidFill>
                  <a:srgbClr val="0F1115"/>
                </a:solidFill>
                <a:effectLst/>
                <a:latin typeface="quote-cjk-patch"/>
              </a:rPr>
              <a:t>корпоративные абонементы для компаний с удалёнными сотрудниками; партнёрство с бизнес-центрами и коворкингами для расширения сети.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i="0" dirty="0">
                <a:solidFill>
                  <a:srgbClr val="7E0CC4"/>
                </a:solidFill>
                <a:effectLst/>
                <a:latin typeface="quote-cjk-patch"/>
              </a:rPr>
              <a:t>B2G (государство):</a:t>
            </a:r>
            <a:r>
              <a:rPr lang="ru-RU" sz="2400" b="0" i="0" dirty="0">
                <a:solidFill>
                  <a:srgbClr val="7E0CC4"/>
                </a:solidFill>
                <a:effectLst/>
                <a:latin typeface="quote-cjk-patch"/>
              </a:rPr>
              <a:t> </a:t>
            </a:r>
            <a:r>
              <a:rPr lang="ru-RU" sz="2400" b="0" i="0" dirty="0">
                <a:solidFill>
                  <a:srgbClr val="0F1115"/>
                </a:solidFill>
                <a:effectLst/>
                <a:latin typeface="quote-cjk-patch"/>
              </a:rPr>
              <a:t>предоставление сервиса как социальной инфраструктуры по договору с администрацией города.</a:t>
            </a:r>
          </a:p>
        </p:txBody>
      </p:sp>
    </p:spTree>
    <p:extLst>
      <p:ext uri="{BB962C8B-B14F-4D97-AF65-F5344CB8AC3E}">
        <p14:creationId xmlns:p14="http://schemas.microsoft.com/office/powerpoint/2010/main" val="169917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88B37-76D1-B641-83FD-5DDBFEB76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605A2CCE-2055-2D9F-2BD1-8EF86F336339}"/>
              </a:ext>
            </a:extLst>
          </p:cNvPr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E7120FE0-E3FE-462E-CFC7-EFCF9E902009}"/>
                </a:ext>
              </a:extLst>
            </p:cNvPr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04A4F01-B6CA-EB21-37F6-367CBCFD5D3A}"/>
                </a:ext>
              </a:extLst>
            </p:cNvPr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8E12290-E90C-1BDA-9EB1-919F8FD7D89C}"/>
                </a:ext>
              </a:extLst>
            </p:cNvPr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0579C0B-9403-E77E-43D5-498672CCDFC6}"/>
                </a:ext>
              </a:extLst>
            </p:cNvPr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8E466EEF-5136-6ABB-5062-D9680B2D6BDA}"/>
                </a:ext>
              </a:extLst>
            </p:cNvPr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>
            <a:extLst>
              <a:ext uri="{FF2B5EF4-FFF2-40B4-BE49-F238E27FC236}">
                <a16:creationId xmlns:a16="http://schemas.microsoft.com/office/drawing/2014/main" id="{4389E5B7-F00D-BE41-81DB-A0B5A7B50CF3}"/>
              </a:ext>
            </a:extLst>
          </p:cNvPr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BE8C36C-BA6D-32B6-2690-F229C1C49EC4}"/>
                </a:ext>
              </a:extLst>
            </p:cNvPr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82CC77DF-67F4-C452-650A-EBA2937B69C0}"/>
                </a:ext>
              </a:extLst>
            </p:cNvPr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78F0EC30-B29C-31D5-21CF-1EA3B0FDFF5E}"/>
              </a:ext>
            </a:extLst>
          </p:cNvPr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ED28B510-EC00-0E76-AD52-294EFF40D98C}"/>
                </a:ext>
              </a:extLst>
            </p:cNvPr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F7CCD758-7E2C-53B1-8D51-D82564932197}"/>
                </a:ext>
              </a:extLst>
            </p:cNvPr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28F7F9E4-9BDD-36B0-D2FB-1AD436245883}"/>
              </a:ext>
            </a:extLst>
          </p:cNvPr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DB05992-503C-A1FA-F156-43DEC6197E02}"/>
                </a:ext>
              </a:extLst>
            </p:cNvPr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B5841F59-1E70-5C12-1910-A1AED2578E06}"/>
                </a:ext>
              </a:extLst>
            </p:cNvPr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2EFAF29E-1A73-E988-4080-30EFB817F2A6}"/>
                </a:ext>
              </a:extLst>
            </p:cNvPr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985EEC8A-0341-BC7C-50A9-7C7124798A71}"/>
                </a:ext>
              </a:extLst>
            </p:cNvPr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>
            <a:extLst>
              <a:ext uri="{FF2B5EF4-FFF2-40B4-BE49-F238E27FC236}">
                <a16:creationId xmlns:a16="http://schemas.microsoft.com/office/drawing/2014/main" id="{0706B78D-DE01-DF7C-1308-C06EC7D6DF0A}"/>
              </a:ext>
            </a:extLst>
          </p:cNvPr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8DBBC2E5-E7E8-8474-3A77-CB6DCAD87267}"/>
              </a:ext>
            </a:extLst>
          </p:cNvPr>
          <p:cNvSpPr txBox="1"/>
          <p:nvPr/>
        </p:nvSpPr>
        <p:spPr>
          <a:xfrm>
            <a:off x="564999" y="1463675"/>
            <a:ext cx="18784783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ru-RU" sz="4800" b="1" spc="125" dirty="0">
                <a:solidFill>
                  <a:srgbClr val="8F00FF"/>
                </a:solidFill>
                <a:latin typeface="Trebuchet MS"/>
              </a:rPr>
              <a:t>МОДЕЛЬ МОНЕТИЗАЦИИ, РЫНОК И ПОТРЕБИТЕЛИ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1E6E1F-1674-3C5F-20F3-D8FFC3F63034}"/>
              </a:ext>
            </a:extLst>
          </p:cNvPr>
          <p:cNvSpPr txBox="1"/>
          <p:nvPr/>
        </p:nvSpPr>
        <p:spPr>
          <a:xfrm>
            <a:off x="1365250" y="2454275"/>
            <a:ext cx="6477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0" dirty="0">
                <a:solidFill>
                  <a:srgbClr val="C00000"/>
                </a:solidFill>
                <a:effectLst/>
                <a:latin typeface="quote-cjk-patch"/>
              </a:rPr>
              <a:t>Оценка целевого рынка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7DE43D70-72B6-6641-F1F4-1AB58AE70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890394"/>
              </p:ext>
            </p:extLst>
          </p:nvPr>
        </p:nvGraphicFramePr>
        <p:xfrm>
          <a:off x="908050" y="3597275"/>
          <a:ext cx="11887200" cy="6553200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11280703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348504256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576899495"/>
                    </a:ext>
                  </a:extLst>
                </a:gridCol>
              </a:tblGrid>
              <a:tr h="499562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800" b="1" dirty="0">
                          <a:solidFill>
                            <a:srgbClr val="7E0CC4"/>
                          </a:solidFill>
                          <a:effectLst/>
                          <a:latin typeface="quote-cjk-patch"/>
                        </a:rPr>
                        <a:t>Показатель</a:t>
                      </a:r>
                    </a:p>
                  </a:txBody>
                  <a:tcPr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800" b="1" dirty="0">
                          <a:solidFill>
                            <a:srgbClr val="7E0CC4"/>
                          </a:solidFill>
                          <a:effectLst/>
                          <a:latin typeface="quote-cjk-patch"/>
                        </a:rPr>
                        <a:t>Оценка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800" b="1" dirty="0">
                          <a:solidFill>
                            <a:srgbClr val="7E0CC4"/>
                          </a:solidFill>
                          <a:effectLst/>
                          <a:latin typeface="quote-cjk-patch"/>
                        </a:rPr>
                        <a:t>Источник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729150"/>
                  </a:ext>
                </a:extLst>
              </a:tr>
              <a:tr h="25359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2400" b="1" dirty="0">
                          <a:effectLst/>
                          <a:latin typeface="quote-cjk-patch"/>
                        </a:rPr>
                        <a:t>TAM </a:t>
                      </a:r>
                      <a:endParaRPr lang="ru-RU" sz="2400" b="1" dirty="0">
                        <a:effectLst/>
                        <a:latin typeface="quote-cjk-patch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2400" b="1" dirty="0">
                          <a:effectLst/>
                          <a:latin typeface="quote-cjk-patch"/>
                        </a:rPr>
                        <a:t>(</a:t>
                      </a:r>
                      <a:r>
                        <a:rPr lang="ru-RU" sz="2400" b="1" dirty="0">
                          <a:effectLst/>
                          <a:latin typeface="quote-cjk-patch"/>
                        </a:rPr>
                        <a:t>общий рынок)</a:t>
                      </a:r>
                      <a:endParaRPr lang="ru-RU" sz="2400" b="0" dirty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0" dirty="0">
                          <a:effectLst/>
                          <a:latin typeface="quote-cjk-patch"/>
                        </a:rPr>
                        <a:t>Потенциальная аудитория удалённых работников, студентов и туристов в городах с развитой парковой инфраструктурой (Россия)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0" dirty="0">
                          <a:effectLst/>
                          <a:latin typeface="quote-cjk-patch"/>
                        </a:rPr>
                        <a:t>Десятки млн человек</a:t>
                      </a:r>
                    </a:p>
                  </a:txBody>
                  <a:tcPr marL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888647"/>
                  </a:ext>
                </a:extLst>
              </a:tr>
              <a:tr h="20178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2400" b="1" dirty="0">
                          <a:effectLst/>
                          <a:latin typeface="quote-cjk-patch"/>
                        </a:rPr>
                        <a:t>SAM </a:t>
                      </a:r>
                      <a:endParaRPr lang="ru-RU" sz="2400" b="1" dirty="0">
                        <a:effectLst/>
                        <a:latin typeface="quote-cjk-patch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2400" b="1" dirty="0">
                          <a:effectLst/>
                          <a:latin typeface="quote-cjk-patch"/>
                        </a:rPr>
                        <a:t>(</a:t>
                      </a:r>
                      <a:r>
                        <a:rPr lang="ru-RU" sz="2400" b="1" dirty="0">
                          <a:effectLst/>
                          <a:latin typeface="quote-cjk-patch"/>
                        </a:rPr>
                        <a:t>доступный рынок)</a:t>
                      </a:r>
                      <a:endParaRPr lang="ru-RU" sz="2400" b="0" dirty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0" dirty="0">
                          <a:effectLst/>
                          <a:latin typeface="quote-cjk-patch"/>
                        </a:rPr>
                        <a:t>Великий Новгород: студенты (НовГУ ~16 тыс. чел.) + самозанятые (50 тыс. чел.) + туристы (более 500 тыс. в год)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0" dirty="0">
                          <a:effectLst/>
                          <a:latin typeface="quote-cjk-patch"/>
                        </a:rPr>
                        <a:t>~60–70 тыс. потенциальных пользователей</a:t>
                      </a:r>
                    </a:p>
                  </a:txBody>
                  <a:tcPr marL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519800"/>
                  </a:ext>
                </a:extLst>
              </a:tr>
              <a:tr h="1499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1" dirty="0">
                          <a:effectLst/>
                          <a:latin typeface="quote-cjk-patch"/>
                        </a:rPr>
                        <a:t>SOM </a:t>
                      </a: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1" dirty="0">
                          <a:effectLst/>
                          <a:latin typeface="quote-cjk-patch"/>
                        </a:rPr>
                        <a:t>(целевой сегмент на 1–2 года)</a:t>
                      </a:r>
                      <a:endParaRPr lang="ru-RU" sz="2400" b="0" dirty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0">
                          <a:effectLst/>
                          <a:latin typeface="quote-cjk-patch"/>
                        </a:rPr>
                        <a:t>Охват 5–10% от SAM, ориентировочно 3–7 тыс. активных пользователей в сезон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0" dirty="0">
                          <a:effectLst/>
                          <a:latin typeface="quote-cjk-patch"/>
                        </a:rPr>
                        <a:t>300–500 бронирований в день в пик</a:t>
                      </a:r>
                    </a:p>
                  </a:txBody>
                  <a:tcPr marL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864286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2018F05D-F56F-74AE-9983-0AB798760239}"/>
              </a:ext>
            </a:extLst>
          </p:cNvPr>
          <p:cNvSpPr txBox="1"/>
          <p:nvPr/>
        </p:nvSpPr>
        <p:spPr>
          <a:xfrm rot="10800000" flipV="1">
            <a:off x="15005050" y="2606675"/>
            <a:ext cx="4330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C00000"/>
                </a:solidFill>
                <a:effectLst/>
                <a:latin typeface="quote-cjk-patch"/>
              </a:rPr>
              <a:t>Потенциал рынка: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EFB968-2DE7-6898-8825-AF48076DB903}"/>
              </a:ext>
            </a:extLst>
          </p:cNvPr>
          <p:cNvSpPr txBox="1"/>
          <p:nvPr/>
        </p:nvSpPr>
        <p:spPr>
          <a:xfrm>
            <a:off x="13709650" y="4206875"/>
            <a:ext cx="5867400" cy="4960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3200" b="0" i="0" dirty="0">
                <a:solidFill>
                  <a:srgbClr val="0F1115"/>
                </a:solidFill>
                <a:effectLst/>
                <a:latin typeface="quote-cjk-patch"/>
              </a:rPr>
              <a:t>Рост числа самозанятых в регионе</a:t>
            </a:r>
          </a:p>
          <a:p>
            <a:pPr marL="571500" indent="-571500" algn="l">
              <a:spcBef>
                <a:spcPts val="45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3200" b="0" i="0" dirty="0">
                <a:solidFill>
                  <a:srgbClr val="0F1115"/>
                </a:solidFill>
                <a:effectLst/>
                <a:latin typeface="quote-cjk-patch"/>
              </a:rPr>
              <a:t>Увеличение туристического потока в Великий Новгород (+58% в 2025 г.).</a:t>
            </a:r>
          </a:p>
          <a:p>
            <a:pPr marL="571500" indent="-571500" algn="l">
              <a:spcBef>
                <a:spcPts val="45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3200" b="0" i="0" dirty="0">
                <a:solidFill>
                  <a:srgbClr val="0F1115"/>
                </a:solidFill>
                <a:effectLst/>
                <a:latin typeface="quote-cjk-patch"/>
              </a:rPr>
              <a:t>Устойчивый тренд на удалённую работу и формат «</a:t>
            </a:r>
            <a:r>
              <a:rPr lang="ru-RU" sz="3200" b="0" i="0" dirty="0" err="1">
                <a:solidFill>
                  <a:srgbClr val="0F1115"/>
                </a:solidFill>
                <a:effectLst/>
                <a:latin typeface="quote-cjk-patch"/>
              </a:rPr>
              <a:t>workation</a:t>
            </a:r>
            <a:r>
              <a:rPr lang="ru-RU" sz="3200" b="0" i="0" dirty="0">
                <a:solidFill>
                  <a:srgbClr val="0F1115"/>
                </a:solidFill>
                <a:effectLst/>
                <a:latin typeface="quote-cjk-patch"/>
              </a:rPr>
              <a:t>» (работа в путешествии)</a:t>
            </a:r>
          </a:p>
        </p:txBody>
      </p:sp>
    </p:spTree>
    <p:extLst>
      <p:ext uri="{BB962C8B-B14F-4D97-AF65-F5344CB8AC3E}">
        <p14:creationId xmlns:p14="http://schemas.microsoft.com/office/powerpoint/2010/main" val="972660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253488" y="3063875"/>
            <a:ext cx="7863635" cy="7846183"/>
            <a:chOff x="11131437" y="3146312"/>
            <a:chExt cx="7153275" cy="7137400"/>
          </a:xfrm>
        </p:grpSpPr>
        <p:sp>
          <p:nvSpPr>
            <p:cNvPr id="3" name="object 3"/>
            <p:cNvSpPr/>
            <p:nvPr/>
          </p:nvSpPr>
          <p:spPr>
            <a:xfrm>
              <a:off x="11131437" y="3146312"/>
              <a:ext cx="7153275" cy="7137400"/>
            </a:xfrm>
            <a:custGeom>
              <a:avLst/>
              <a:gdLst/>
              <a:ahLst/>
              <a:cxnLst/>
              <a:rect l="l" t="t" r="r" b="b"/>
              <a:pathLst>
                <a:path w="7153275" h="7137400">
                  <a:moveTo>
                    <a:pt x="4425144" y="76200"/>
                  </a:moveTo>
                  <a:lnTo>
                    <a:pt x="2730481" y="76200"/>
                  </a:lnTo>
                  <a:lnTo>
                    <a:pt x="2376969" y="177800"/>
                  </a:lnTo>
                  <a:lnTo>
                    <a:pt x="2333877" y="203200"/>
                  </a:lnTo>
                  <a:lnTo>
                    <a:pt x="2206162" y="241300"/>
                  </a:lnTo>
                  <a:lnTo>
                    <a:pt x="2164124" y="266700"/>
                  </a:lnTo>
                  <a:lnTo>
                    <a:pt x="2122360" y="279400"/>
                  </a:lnTo>
                  <a:lnTo>
                    <a:pt x="2080874" y="304800"/>
                  </a:lnTo>
                  <a:lnTo>
                    <a:pt x="2039670" y="317500"/>
                  </a:lnTo>
                  <a:lnTo>
                    <a:pt x="1998752" y="342900"/>
                  </a:lnTo>
                  <a:lnTo>
                    <a:pt x="1958124" y="355600"/>
                  </a:lnTo>
                  <a:lnTo>
                    <a:pt x="1917790" y="381000"/>
                  </a:lnTo>
                  <a:lnTo>
                    <a:pt x="1877755" y="393700"/>
                  </a:lnTo>
                  <a:lnTo>
                    <a:pt x="1759482" y="469900"/>
                  </a:lnTo>
                  <a:lnTo>
                    <a:pt x="1720681" y="482600"/>
                  </a:lnTo>
                  <a:lnTo>
                    <a:pt x="1644042" y="533400"/>
                  </a:lnTo>
                  <a:lnTo>
                    <a:pt x="1531546" y="609600"/>
                  </a:lnTo>
                  <a:lnTo>
                    <a:pt x="1422105" y="685800"/>
                  </a:lnTo>
                  <a:lnTo>
                    <a:pt x="1350897" y="736600"/>
                  </a:lnTo>
                  <a:lnTo>
                    <a:pt x="1315830" y="774700"/>
                  </a:lnTo>
                  <a:lnTo>
                    <a:pt x="1281128" y="800100"/>
                  </a:lnTo>
                  <a:lnTo>
                    <a:pt x="1212832" y="850900"/>
                  </a:lnTo>
                  <a:lnTo>
                    <a:pt x="1179246" y="889000"/>
                  </a:lnTo>
                  <a:lnTo>
                    <a:pt x="1113221" y="939800"/>
                  </a:lnTo>
                  <a:lnTo>
                    <a:pt x="1080789" y="977900"/>
                  </a:lnTo>
                  <a:lnTo>
                    <a:pt x="1048750" y="1003300"/>
                  </a:lnTo>
                  <a:lnTo>
                    <a:pt x="1017108" y="1041400"/>
                  </a:lnTo>
                  <a:lnTo>
                    <a:pt x="985867" y="1066800"/>
                  </a:lnTo>
                  <a:lnTo>
                    <a:pt x="955031" y="1104900"/>
                  </a:lnTo>
                  <a:lnTo>
                    <a:pt x="924604" y="1143000"/>
                  </a:lnTo>
                  <a:lnTo>
                    <a:pt x="894590" y="1168400"/>
                  </a:lnTo>
                  <a:lnTo>
                    <a:pt x="864994" y="1206500"/>
                  </a:lnTo>
                  <a:lnTo>
                    <a:pt x="835819" y="1231900"/>
                  </a:lnTo>
                  <a:lnTo>
                    <a:pt x="807070" y="1270000"/>
                  </a:lnTo>
                  <a:lnTo>
                    <a:pt x="778750" y="1308100"/>
                  </a:lnTo>
                  <a:lnTo>
                    <a:pt x="750864" y="1346200"/>
                  </a:lnTo>
                  <a:lnTo>
                    <a:pt x="723417" y="1371600"/>
                  </a:lnTo>
                  <a:lnTo>
                    <a:pt x="696411" y="1409700"/>
                  </a:lnTo>
                  <a:lnTo>
                    <a:pt x="669851" y="1447800"/>
                  </a:lnTo>
                  <a:lnTo>
                    <a:pt x="643742" y="1485900"/>
                  </a:lnTo>
                  <a:lnTo>
                    <a:pt x="618086" y="1524000"/>
                  </a:lnTo>
                  <a:lnTo>
                    <a:pt x="592890" y="1562100"/>
                  </a:lnTo>
                  <a:lnTo>
                    <a:pt x="568155" y="1600200"/>
                  </a:lnTo>
                  <a:lnTo>
                    <a:pt x="543888" y="1638300"/>
                  </a:lnTo>
                  <a:lnTo>
                    <a:pt x="520091" y="1676400"/>
                  </a:lnTo>
                  <a:lnTo>
                    <a:pt x="496769" y="1714500"/>
                  </a:lnTo>
                  <a:lnTo>
                    <a:pt x="473925" y="1752600"/>
                  </a:lnTo>
                  <a:lnTo>
                    <a:pt x="451565" y="1790700"/>
                  </a:lnTo>
                  <a:lnTo>
                    <a:pt x="429692" y="1828800"/>
                  </a:lnTo>
                  <a:lnTo>
                    <a:pt x="408310" y="1866900"/>
                  </a:lnTo>
                  <a:lnTo>
                    <a:pt x="387424" y="1905000"/>
                  </a:lnTo>
                  <a:lnTo>
                    <a:pt x="367036" y="1943100"/>
                  </a:lnTo>
                  <a:lnTo>
                    <a:pt x="347153" y="1993900"/>
                  </a:lnTo>
                  <a:lnTo>
                    <a:pt x="327777" y="2032000"/>
                  </a:lnTo>
                  <a:lnTo>
                    <a:pt x="308913" y="2070100"/>
                  </a:lnTo>
                  <a:lnTo>
                    <a:pt x="290564" y="2108200"/>
                  </a:lnTo>
                  <a:lnTo>
                    <a:pt x="272736" y="2159000"/>
                  </a:lnTo>
                  <a:lnTo>
                    <a:pt x="255431" y="2197100"/>
                  </a:lnTo>
                  <a:lnTo>
                    <a:pt x="238655" y="2235200"/>
                  </a:lnTo>
                  <a:lnTo>
                    <a:pt x="222411" y="2286000"/>
                  </a:lnTo>
                  <a:lnTo>
                    <a:pt x="206703" y="2324100"/>
                  </a:lnTo>
                  <a:lnTo>
                    <a:pt x="191536" y="2362200"/>
                  </a:lnTo>
                  <a:lnTo>
                    <a:pt x="176914" y="2413000"/>
                  </a:lnTo>
                  <a:lnTo>
                    <a:pt x="162839" y="2451100"/>
                  </a:lnTo>
                  <a:lnTo>
                    <a:pt x="149318" y="2501900"/>
                  </a:lnTo>
                  <a:lnTo>
                    <a:pt x="136354" y="2540000"/>
                  </a:lnTo>
                  <a:lnTo>
                    <a:pt x="123950" y="2590800"/>
                  </a:lnTo>
                  <a:lnTo>
                    <a:pt x="112112" y="2628900"/>
                  </a:lnTo>
                  <a:lnTo>
                    <a:pt x="100843" y="2679700"/>
                  </a:lnTo>
                  <a:lnTo>
                    <a:pt x="90147" y="2717800"/>
                  </a:lnTo>
                  <a:lnTo>
                    <a:pt x="80028" y="2768600"/>
                  </a:lnTo>
                  <a:lnTo>
                    <a:pt x="70491" y="2806700"/>
                  </a:lnTo>
                  <a:lnTo>
                    <a:pt x="61539" y="2857500"/>
                  </a:lnTo>
                  <a:lnTo>
                    <a:pt x="53177" y="2908300"/>
                  </a:lnTo>
                  <a:lnTo>
                    <a:pt x="45409" y="2946400"/>
                  </a:lnTo>
                  <a:lnTo>
                    <a:pt x="38239" y="2997200"/>
                  </a:lnTo>
                  <a:lnTo>
                    <a:pt x="31671" y="3048000"/>
                  </a:lnTo>
                  <a:lnTo>
                    <a:pt x="25709" y="3086100"/>
                  </a:lnTo>
                  <a:lnTo>
                    <a:pt x="20357" y="3136900"/>
                  </a:lnTo>
                  <a:lnTo>
                    <a:pt x="15619" y="3187700"/>
                  </a:lnTo>
                  <a:lnTo>
                    <a:pt x="11500" y="3225800"/>
                  </a:lnTo>
                  <a:lnTo>
                    <a:pt x="8003" y="3276600"/>
                  </a:lnTo>
                  <a:lnTo>
                    <a:pt x="5132" y="3327400"/>
                  </a:lnTo>
                  <a:lnTo>
                    <a:pt x="2893" y="3378200"/>
                  </a:lnTo>
                  <a:lnTo>
                    <a:pt x="1288" y="3416300"/>
                  </a:lnTo>
                  <a:lnTo>
                    <a:pt x="322" y="3467100"/>
                  </a:lnTo>
                  <a:lnTo>
                    <a:pt x="0" y="3517900"/>
                  </a:lnTo>
                  <a:lnTo>
                    <a:pt x="0" y="3619500"/>
                  </a:lnTo>
                  <a:lnTo>
                    <a:pt x="322" y="3670300"/>
                  </a:lnTo>
                  <a:lnTo>
                    <a:pt x="1288" y="3721100"/>
                  </a:lnTo>
                  <a:lnTo>
                    <a:pt x="2893" y="3759200"/>
                  </a:lnTo>
                  <a:lnTo>
                    <a:pt x="5133" y="3810000"/>
                  </a:lnTo>
                  <a:lnTo>
                    <a:pt x="8003" y="3860800"/>
                  </a:lnTo>
                  <a:lnTo>
                    <a:pt x="11500" y="3911600"/>
                  </a:lnTo>
                  <a:lnTo>
                    <a:pt x="15619" y="3949700"/>
                  </a:lnTo>
                  <a:lnTo>
                    <a:pt x="20357" y="4000500"/>
                  </a:lnTo>
                  <a:lnTo>
                    <a:pt x="25709" y="4051300"/>
                  </a:lnTo>
                  <a:lnTo>
                    <a:pt x="31672" y="4089400"/>
                  </a:lnTo>
                  <a:lnTo>
                    <a:pt x="38240" y="4140200"/>
                  </a:lnTo>
                  <a:lnTo>
                    <a:pt x="45411" y="4191000"/>
                  </a:lnTo>
                  <a:lnTo>
                    <a:pt x="53179" y="4229100"/>
                  </a:lnTo>
                  <a:lnTo>
                    <a:pt x="61542" y="4279900"/>
                  </a:lnTo>
                  <a:lnTo>
                    <a:pt x="70494" y="4330700"/>
                  </a:lnTo>
                  <a:lnTo>
                    <a:pt x="80031" y="4368800"/>
                  </a:lnTo>
                  <a:lnTo>
                    <a:pt x="90151" y="4419600"/>
                  </a:lnTo>
                  <a:lnTo>
                    <a:pt x="100847" y="4457700"/>
                  </a:lnTo>
                  <a:lnTo>
                    <a:pt x="112118" y="4508500"/>
                  </a:lnTo>
                  <a:lnTo>
                    <a:pt x="123957" y="4546600"/>
                  </a:lnTo>
                  <a:lnTo>
                    <a:pt x="136361" y="4597400"/>
                  </a:lnTo>
                  <a:lnTo>
                    <a:pt x="149327" y="4635500"/>
                  </a:lnTo>
                  <a:lnTo>
                    <a:pt x="162849" y="4686300"/>
                  </a:lnTo>
                  <a:lnTo>
                    <a:pt x="176925" y="4724400"/>
                  </a:lnTo>
                  <a:lnTo>
                    <a:pt x="191549" y="4775200"/>
                  </a:lnTo>
                  <a:lnTo>
                    <a:pt x="206718" y="4813300"/>
                  </a:lnTo>
                  <a:lnTo>
                    <a:pt x="222427" y="4851400"/>
                  </a:lnTo>
                  <a:lnTo>
                    <a:pt x="238673" y="4902200"/>
                  </a:lnTo>
                  <a:lnTo>
                    <a:pt x="255451" y="4940300"/>
                  </a:lnTo>
                  <a:lnTo>
                    <a:pt x="272758" y="4978400"/>
                  </a:lnTo>
                  <a:lnTo>
                    <a:pt x="290589" y="5029200"/>
                  </a:lnTo>
                  <a:lnTo>
                    <a:pt x="308940" y="5067300"/>
                  </a:lnTo>
                  <a:lnTo>
                    <a:pt x="327806" y="5105400"/>
                  </a:lnTo>
                  <a:lnTo>
                    <a:pt x="347185" y="5143500"/>
                  </a:lnTo>
                  <a:lnTo>
                    <a:pt x="367072" y="5194300"/>
                  </a:lnTo>
                  <a:lnTo>
                    <a:pt x="387462" y="5232400"/>
                  </a:lnTo>
                  <a:lnTo>
                    <a:pt x="408352" y="5270500"/>
                  </a:lnTo>
                  <a:lnTo>
                    <a:pt x="429737" y="5308600"/>
                  </a:lnTo>
                  <a:lnTo>
                    <a:pt x="451614" y="5346700"/>
                  </a:lnTo>
                  <a:lnTo>
                    <a:pt x="473978" y="5384800"/>
                  </a:lnTo>
                  <a:lnTo>
                    <a:pt x="496825" y="5422900"/>
                  </a:lnTo>
                  <a:lnTo>
                    <a:pt x="520151" y="5461000"/>
                  </a:lnTo>
                  <a:lnTo>
                    <a:pt x="543953" y="5499100"/>
                  </a:lnTo>
                  <a:lnTo>
                    <a:pt x="568225" y="5537200"/>
                  </a:lnTo>
                  <a:lnTo>
                    <a:pt x="592964" y="5575300"/>
                  </a:lnTo>
                  <a:lnTo>
                    <a:pt x="618166" y="5613400"/>
                  </a:lnTo>
                  <a:lnTo>
                    <a:pt x="643827" y="5651500"/>
                  </a:lnTo>
                  <a:lnTo>
                    <a:pt x="669942" y="5689600"/>
                  </a:lnTo>
                  <a:lnTo>
                    <a:pt x="696507" y="5727700"/>
                  </a:lnTo>
                  <a:lnTo>
                    <a:pt x="723519" y="5765800"/>
                  </a:lnTo>
                  <a:lnTo>
                    <a:pt x="750973" y="5791200"/>
                  </a:lnTo>
                  <a:lnTo>
                    <a:pt x="778866" y="5829300"/>
                  </a:lnTo>
                  <a:lnTo>
                    <a:pt x="807192" y="5867400"/>
                  </a:lnTo>
                  <a:lnTo>
                    <a:pt x="835948" y="5905500"/>
                  </a:lnTo>
                  <a:lnTo>
                    <a:pt x="865130" y="5930900"/>
                  </a:lnTo>
                  <a:lnTo>
                    <a:pt x="894734" y="5969000"/>
                  </a:lnTo>
                  <a:lnTo>
                    <a:pt x="924756" y="6007100"/>
                  </a:lnTo>
                  <a:lnTo>
                    <a:pt x="955191" y="6032500"/>
                  </a:lnTo>
                  <a:lnTo>
                    <a:pt x="986035" y="6070600"/>
                  </a:lnTo>
                  <a:lnTo>
                    <a:pt x="1017285" y="6096000"/>
                  </a:lnTo>
                  <a:lnTo>
                    <a:pt x="1048936" y="6134100"/>
                  </a:lnTo>
                  <a:lnTo>
                    <a:pt x="1080985" y="6159500"/>
                  </a:lnTo>
                  <a:lnTo>
                    <a:pt x="1113426" y="6197600"/>
                  </a:lnTo>
                  <a:lnTo>
                    <a:pt x="1179472" y="6248400"/>
                  </a:lnTo>
                  <a:lnTo>
                    <a:pt x="1213068" y="6286500"/>
                  </a:lnTo>
                  <a:lnTo>
                    <a:pt x="1247041" y="6311900"/>
                  </a:lnTo>
                  <a:lnTo>
                    <a:pt x="1316100" y="6362700"/>
                  </a:lnTo>
                  <a:lnTo>
                    <a:pt x="1351178" y="6400800"/>
                  </a:lnTo>
                  <a:lnTo>
                    <a:pt x="1422412" y="6451600"/>
                  </a:lnTo>
                  <a:lnTo>
                    <a:pt x="1495054" y="6502400"/>
                  </a:lnTo>
                  <a:lnTo>
                    <a:pt x="1606585" y="6578600"/>
                  </a:lnTo>
                  <a:lnTo>
                    <a:pt x="1721102" y="6654800"/>
                  </a:lnTo>
                  <a:lnTo>
                    <a:pt x="1759918" y="6667500"/>
                  </a:lnTo>
                  <a:lnTo>
                    <a:pt x="1878242" y="6743700"/>
                  </a:lnTo>
                  <a:lnTo>
                    <a:pt x="1918294" y="6756400"/>
                  </a:lnTo>
                  <a:lnTo>
                    <a:pt x="1958646" y="6781800"/>
                  </a:lnTo>
                  <a:lnTo>
                    <a:pt x="1999292" y="6794500"/>
                  </a:lnTo>
                  <a:lnTo>
                    <a:pt x="2040229" y="6819900"/>
                  </a:lnTo>
                  <a:lnTo>
                    <a:pt x="2081452" y="6832600"/>
                  </a:lnTo>
                  <a:lnTo>
                    <a:pt x="2122958" y="6858000"/>
                  </a:lnTo>
                  <a:lnTo>
                    <a:pt x="2164742" y="6870700"/>
                  </a:lnTo>
                  <a:lnTo>
                    <a:pt x="2206801" y="6896100"/>
                  </a:lnTo>
                  <a:lnTo>
                    <a:pt x="2334581" y="6934200"/>
                  </a:lnTo>
                  <a:lnTo>
                    <a:pt x="2377696" y="6959600"/>
                  </a:lnTo>
                  <a:lnTo>
                    <a:pt x="2731404" y="7061200"/>
                  </a:lnTo>
                  <a:lnTo>
                    <a:pt x="2776655" y="7061200"/>
                  </a:lnTo>
                  <a:lnTo>
                    <a:pt x="2913693" y="7099300"/>
                  </a:lnTo>
                  <a:lnTo>
                    <a:pt x="2959787" y="7099300"/>
                  </a:lnTo>
                  <a:lnTo>
                    <a:pt x="3006082" y="7112000"/>
                  </a:lnTo>
                  <a:lnTo>
                    <a:pt x="3052573" y="7112000"/>
                  </a:lnTo>
                  <a:lnTo>
                    <a:pt x="3099256" y="7124700"/>
                  </a:lnTo>
                  <a:lnTo>
                    <a:pt x="3146128" y="7124700"/>
                  </a:lnTo>
                  <a:lnTo>
                    <a:pt x="3193183" y="7137400"/>
                  </a:lnTo>
                  <a:lnTo>
                    <a:pt x="7153274" y="7137400"/>
                  </a:lnTo>
                  <a:lnTo>
                    <a:pt x="7153275" y="3365500"/>
                  </a:lnTo>
                  <a:lnTo>
                    <a:pt x="7151416" y="3327400"/>
                  </a:lnTo>
                  <a:lnTo>
                    <a:pt x="7148545" y="3276600"/>
                  </a:lnTo>
                  <a:lnTo>
                    <a:pt x="7145048" y="3225800"/>
                  </a:lnTo>
                  <a:lnTo>
                    <a:pt x="7140929" y="3187700"/>
                  </a:lnTo>
                  <a:lnTo>
                    <a:pt x="7136191" y="3136900"/>
                  </a:lnTo>
                  <a:lnTo>
                    <a:pt x="7130839" y="3086100"/>
                  </a:lnTo>
                  <a:lnTo>
                    <a:pt x="7124876" y="3048000"/>
                  </a:lnTo>
                  <a:lnTo>
                    <a:pt x="7118308" y="2997200"/>
                  </a:lnTo>
                  <a:lnTo>
                    <a:pt x="7111137" y="2946400"/>
                  </a:lnTo>
                  <a:lnTo>
                    <a:pt x="7103369" y="2908300"/>
                  </a:lnTo>
                  <a:lnTo>
                    <a:pt x="7095006" y="2857500"/>
                  </a:lnTo>
                  <a:lnTo>
                    <a:pt x="7086054" y="2806700"/>
                  </a:lnTo>
                  <a:lnTo>
                    <a:pt x="7076517" y="2768600"/>
                  </a:lnTo>
                  <a:lnTo>
                    <a:pt x="7066397" y="2717800"/>
                  </a:lnTo>
                  <a:lnTo>
                    <a:pt x="7055701" y="2679700"/>
                  </a:lnTo>
                  <a:lnTo>
                    <a:pt x="7044431" y="2628900"/>
                  </a:lnTo>
                  <a:lnTo>
                    <a:pt x="7032591" y="2590800"/>
                  </a:lnTo>
                  <a:lnTo>
                    <a:pt x="7020187" y="2540000"/>
                  </a:lnTo>
                  <a:lnTo>
                    <a:pt x="7007221" y="2501900"/>
                  </a:lnTo>
                  <a:lnTo>
                    <a:pt x="6993699" y="2451100"/>
                  </a:lnTo>
                  <a:lnTo>
                    <a:pt x="6979623" y="2413000"/>
                  </a:lnTo>
                  <a:lnTo>
                    <a:pt x="6964999" y="2362200"/>
                  </a:lnTo>
                  <a:lnTo>
                    <a:pt x="6949830" y="2324100"/>
                  </a:lnTo>
                  <a:lnTo>
                    <a:pt x="6934121" y="2286000"/>
                  </a:lnTo>
                  <a:lnTo>
                    <a:pt x="6917875" y="2235200"/>
                  </a:lnTo>
                  <a:lnTo>
                    <a:pt x="6901097" y="2197100"/>
                  </a:lnTo>
                  <a:lnTo>
                    <a:pt x="6883790" y="2159000"/>
                  </a:lnTo>
                  <a:lnTo>
                    <a:pt x="6865959" y="2108200"/>
                  </a:lnTo>
                  <a:lnTo>
                    <a:pt x="6847609" y="2070100"/>
                  </a:lnTo>
                  <a:lnTo>
                    <a:pt x="6828742" y="2032000"/>
                  </a:lnTo>
                  <a:lnTo>
                    <a:pt x="6809363" y="1993900"/>
                  </a:lnTo>
                  <a:lnTo>
                    <a:pt x="6789476" y="1943100"/>
                  </a:lnTo>
                  <a:lnTo>
                    <a:pt x="6769086" y="1905000"/>
                  </a:lnTo>
                  <a:lnTo>
                    <a:pt x="6748196" y="1866900"/>
                  </a:lnTo>
                  <a:lnTo>
                    <a:pt x="6726811" y="1828800"/>
                  </a:lnTo>
                  <a:lnTo>
                    <a:pt x="6704934" y="1790700"/>
                  </a:lnTo>
                  <a:lnTo>
                    <a:pt x="6682570" y="1752600"/>
                  </a:lnTo>
                  <a:lnTo>
                    <a:pt x="6659723" y="1714500"/>
                  </a:lnTo>
                  <a:lnTo>
                    <a:pt x="6636397" y="1676400"/>
                  </a:lnTo>
                  <a:lnTo>
                    <a:pt x="6612595" y="1638300"/>
                  </a:lnTo>
                  <a:lnTo>
                    <a:pt x="6588323" y="1600200"/>
                  </a:lnTo>
                  <a:lnTo>
                    <a:pt x="6563584" y="1562100"/>
                  </a:lnTo>
                  <a:lnTo>
                    <a:pt x="6538382" y="1524000"/>
                  </a:lnTo>
                  <a:lnTo>
                    <a:pt x="6512721" y="1485900"/>
                  </a:lnTo>
                  <a:lnTo>
                    <a:pt x="6486606" y="1447800"/>
                  </a:lnTo>
                  <a:lnTo>
                    <a:pt x="6460041" y="1409700"/>
                  </a:lnTo>
                  <a:lnTo>
                    <a:pt x="6433029" y="1371600"/>
                  </a:lnTo>
                  <a:lnTo>
                    <a:pt x="6405575" y="1346200"/>
                  </a:lnTo>
                  <a:lnTo>
                    <a:pt x="6377682" y="1308100"/>
                  </a:lnTo>
                  <a:lnTo>
                    <a:pt x="6349356" y="1270000"/>
                  </a:lnTo>
                  <a:lnTo>
                    <a:pt x="6320600" y="1231900"/>
                  </a:lnTo>
                  <a:lnTo>
                    <a:pt x="6291418" y="1206500"/>
                  </a:lnTo>
                  <a:lnTo>
                    <a:pt x="6261814" y="1168400"/>
                  </a:lnTo>
                  <a:lnTo>
                    <a:pt x="6231792" y="1143000"/>
                  </a:lnTo>
                  <a:lnTo>
                    <a:pt x="6201357" y="1104900"/>
                  </a:lnTo>
                  <a:lnTo>
                    <a:pt x="6170513" y="1066800"/>
                  </a:lnTo>
                  <a:lnTo>
                    <a:pt x="6139263" y="1041400"/>
                  </a:lnTo>
                  <a:lnTo>
                    <a:pt x="6107612" y="1003300"/>
                  </a:lnTo>
                  <a:lnTo>
                    <a:pt x="6075563" y="977900"/>
                  </a:lnTo>
                  <a:lnTo>
                    <a:pt x="6043122" y="939800"/>
                  </a:lnTo>
                  <a:lnTo>
                    <a:pt x="5977076" y="889000"/>
                  </a:lnTo>
                  <a:lnTo>
                    <a:pt x="5943480" y="850900"/>
                  </a:lnTo>
                  <a:lnTo>
                    <a:pt x="5875162" y="800100"/>
                  </a:lnTo>
                  <a:lnTo>
                    <a:pt x="5840448" y="774700"/>
                  </a:lnTo>
                  <a:lnTo>
                    <a:pt x="5805370" y="736600"/>
                  </a:lnTo>
                  <a:lnTo>
                    <a:pt x="5734136" y="685800"/>
                  </a:lnTo>
                  <a:lnTo>
                    <a:pt x="5624656" y="609600"/>
                  </a:lnTo>
                  <a:lnTo>
                    <a:pt x="5512117" y="533400"/>
                  </a:lnTo>
                  <a:lnTo>
                    <a:pt x="5435446" y="482600"/>
                  </a:lnTo>
                  <a:lnTo>
                    <a:pt x="5396630" y="469900"/>
                  </a:lnTo>
                  <a:lnTo>
                    <a:pt x="5278306" y="393700"/>
                  </a:lnTo>
                  <a:lnTo>
                    <a:pt x="5238254" y="381000"/>
                  </a:lnTo>
                  <a:lnTo>
                    <a:pt x="5197902" y="355600"/>
                  </a:lnTo>
                  <a:lnTo>
                    <a:pt x="5157256" y="342900"/>
                  </a:lnTo>
                  <a:lnTo>
                    <a:pt x="5116319" y="317500"/>
                  </a:lnTo>
                  <a:lnTo>
                    <a:pt x="5075096" y="304800"/>
                  </a:lnTo>
                  <a:lnTo>
                    <a:pt x="5033590" y="279400"/>
                  </a:lnTo>
                  <a:lnTo>
                    <a:pt x="4991806" y="266700"/>
                  </a:lnTo>
                  <a:lnTo>
                    <a:pt x="4949747" y="241300"/>
                  </a:lnTo>
                  <a:lnTo>
                    <a:pt x="4821967" y="203200"/>
                  </a:lnTo>
                  <a:lnTo>
                    <a:pt x="4778853" y="177800"/>
                  </a:lnTo>
                  <a:lnTo>
                    <a:pt x="4425144" y="76200"/>
                  </a:lnTo>
                  <a:close/>
                </a:path>
                <a:path w="7153275" h="7137400">
                  <a:moveTo>
                    <a:pt x="4242855" y="38100"/>
                  </a:moveTo>
                  <a:lnTo>
                    <a:pt x="2912659" y="38100"/>
                  </a:lnTo>
                  <a:lnTo>
                    <a:pt x="2775705" y="76200"/>
                  </a:lnTo>
                  <a:lnTo>
                    <a:pt x="4379893" y="76200"/>
                  </a:lnTo>
                  <a:lnTo>
                    <a:pt x="4242855" y="38100"/>
                  </a:lnTo>
                  <a:close/>
                </a:path>
                <a:path w="7153275" h="7137400">
                  <a:moveTo>
                    <a:pt x="4150466" y="25400"/>
                  </a:moveTo>
                  <a:lnTo>
                    <a:pt x="3004989" y="25400"/>
                  </a:lnTo>
                  <a:lnTo>
                    <a:pt x="2958724" y="38100"/>
                  </a:lnTo>
                  <a:lnTo>
                    <a:pt x="4196761" y="38100"/>
                  </a:lnTo>
                  <a:lnTo>
                    <a:pt x="4150466" y="25400"/>
                  </a:lnTo>
                  <a:close/>
                </a:path>
                <a:path w="7153275" h="7137400">
                  <a:moveTo>
                    <a:pt x="4057292" y="12700"/>
                  </a:moveTo>
                  <a:lnTo>
                    <a:pt x="3098103" y="12700"/>
                  </a:lnTo>
                  <a:lnTo>
                    <a:pt x="3051450" y="25400"/>
                  </a:lnTo>
                  <a:lnTo>
                    <a:pt x="4103975" y="25400"/>
                  </a:lnTo>
                  <a:lnTo>
                    <a:pt x="4057292" y="12700"/>
                  </a:lnTo>
                  <a:close/>
                </a:path>
                <a:path w="7153275" h="7137400">
                  <a:moveTo>
                    <a:pt x="3963365" y="0"/>
                  </a:moveTo>
                  <a:lnTo>
                    <a:pt x="3191967" y="0"/>
                  </a:lnTo>
                  <a:lnTo>
                    <a:pt x="3144943" y="12700"/>
                  </a:lnTo>
                  <a:lnTo>
                    <a:pt x="4010421" y="12700"/>
                  </a:lnTo>
                  <a:lnTo>
                    <a:pt x="3963365" y="0"/>
                  </a:lnTo>
                  <a:close/>
                </a:path>
              </a:pathLst>
            </a:custGeom>
            <a:solidFill>
              <a:srgbClr val="315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12929" y="4007916"/>
              <a:ext cx="5246369" cy="5245100"/>
            </a:xfrm>
            <a:prstGeom prst="rect">
              <a:avLst/>
            </a:prstGeom>
          </p:spPr>
        </p:pic>
      </p:grpSp>
      <p:sp>
        <p:nvSpPr>
          <p:cNvPr id="59" name="object 59" descr="$PPTXTitle"/>
          <p:cNvSpPr txBox="1">
            <a:spLocks noGrp="1"/>
          </p:cNvSpPr>
          <p:nvPr>
            <p:ph type="title"/>
          </p:nvPr>
        </p:nvSpPr>
        <p:spPr>
          <a:xfrm>
            <a:off x="947685" y="508747"/>
            <a:ext cx="5612054" cy="1658621"/>
          </a:xfrm>
          <a:prstGeom prst="rect">
            <a:avLst/>
          </a:prstGeom>
        </p:spPr>
        <p:txBody>
          <a:bodyPr vert="horz" wrap="square" lIns="0" tIns="1032980" rIns="0" bIns="0" rtlCol="0">
            <a:spAutoFit/>
          </a:bodyPr>
          <a:lstStyle/>
          <a:p>
            <a:pPr marL="13961">
              <a:spcBef>
                <a:spcPts val="110"/>
              </a:spcBef>
            </a:pPr>
            <a:r>
              <a:rPr sz="4000" spc="682" dirty="0">
                <a:solidFill>
                  <a:srgbClr val="7E0CC4"/>
                </a:solidFill>
              </a:rPr>
              <a:t>НАША</a:t>
            </a:r>
            <a:r>
              <a:rPr sz="4000" spc="55" dirty="0">
                <a:solidFill>
                  <a:srgbClr val="7E0CC4"/>
                </a:solidFill>
              </a:rPr>
              <a:t> </a:t>
            </a:r>
            <a:r>
              <a:rPr sz="4000" spc="649" dirty="0">
                <a:solidFill>
                  <a:srgbClr val="7E0CC4"/>
                </a:solidFill>
              </a:rPr>
              <a:t>КОМАНДА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212850" y="2835275"/>
            <a:ext cx="10152571" cy="6319294"/>
          </a:xfrm>
          <a:prstGeom prst="rect">
            <a:avLst/>
          </a:prstGeom>
        </p:spPr>
        <p:txBody>
          <a:bodyPr vert="horz" wrap="square" lIns="0" tIns="101219" rIns="0" bIns="0" rtlCol="0">
            <a:spAutoFit/>
          </a:bodyPr>
          <a:lstStyle/>
          <a:p>
            <a:pPr marL="513768" indent="-499807">
              <a:spcBef>
                <a:spcPts val="1200"/>
              </a:spcBef>
              <a:buFont typeface="Tahoma"/>
              <a:buAutoNum type="arabicPeriod"/>
              <a:tabLst>
                <a:tab pos="513768" algn="l"/>
              </a:tabLst>
            </a:pPr>
            <a:r>
              <a:rPr lang="ru-RU" sz="4800" spc="-209" dirty="0">
                <a:solidFill>
                  <a:schemeClr val="tx1"/>
                </a:solidFill>
                <a:latin typeface="+mn-lt"/>
                <a:cs typeface="Arial Black"/>
              </a:rPr>
              <a:t> </a:t>
            </a:r>
            <a:r>
              <a:rPr lang="ru-RU" sz="4800" i="1" spc="-252" dirty="0" err="1">
                <a:solidFill>
                  <a:srgbClr val="7E0CC4"/>
                </a:solidFill>
                <a:latin typeface="+mn-lt"/>
                <a:cs typeface="Arial Black"/>
              </a:rPr>
              <a:t>Насухина</a:t>
            </a:r>
            <a:r>
              <a:rPr lang="ru-RU" sz="4800" i="1" spc="-450" dirty="0">
                <a:solidFill>
                  <a:srgbClr val="7E0CC4"/>
                </a:solidFill>
                <a:latin typeface="+mn-lt"/>
                <a:cs typeface="Arial Black"/>
              </a:rPr>
              <a:t> </a:t>
            </a:r>
            <a:r>
              <a:rPr lang="ru-RU" sz="4800" i="1" spc="-187" dirty="0">
                <a:solidFill>
                  <a:srgbClr val="7E0CC4"/>
                </a:solidFill>
                <a:latin typeface="+mn-lt"/>
                <a:cs typeface="Arial Black"/>
              </a:rPr>
              <a:t>Александра </a:t>
            </a:r>
            <a:r>
              <a:rPr lang="ru-RU" sz="4800" b="1" spc="335" dirty="0">
                <a:solidFill>
                  <a:schemeClr val="tx1"/>
                </a:solidFill>
                <a:latin typeface="+mn-lt"/>
                <a:cs typeface="Tahoma"/>
              </a:rPr>
              <a:t>–</a:t>
            </a:r>
            <a:r>
              <a:rPr sz="4800" b="1" spc="-335" dirty="0">
                <a:solidFill>
                  <a:schemeClr val="tx1"/>
                </a:solidFill>
                <a:latin typeface="+mn-lt"/>
                <a:cs typeface="Tahoma"/>
              </a:rPr>
              <a:t> </a:t>
            </a:r>
            <a:r>
              <a:rPr sz="4800" spc="-11" dirty="0" err="1">
                <a:solidFill>
                  <a:schemeClr val="tx1"/>
                </a:solidFill>
                <a:latin typeface="+mn-lt"/>
                <a:cs typeface="Arial Black"/>
              </a:rPr>
              <a:t>лидер</a:t>
            </a:r>
            <a:r>
              <a:rPr lang="ru-RU" sz="4800" spc="-11" dirty="0">
                <a:solidFill>
                  <a:schemeClr val="tx1"/>
                </a:solidFill>
                <a:latin typeface="+mn-lt"/>
                <a:cs typeface="Arial Black"/>
              </a:rPr>
              <a:t> (управление, стратегия, координация команды)</a:t>
            </a:r>
            <a:endParaRPr sz="4800" dirty="0">
              <a:solidFill>
                <a:schemeClr val="tx1"/>
              </a:solidFill>
              <a:latin typeface="+mn-lt"/>
              <a:cs typeface="Arial Black"/>
            </a:endParaRPr>
          </a:p>
          <a:p>
            <a:pPr marL="513768" indent="-499807">
              <a:spcBef>
                <a:spcPts val="1200"/>
              </a:spcBef>
              <a:buFont typeface="Tahoma"/>
              <a:buAutoNum type="arabicPeriod"/>
              <a:tabLst>
                <a:tab pos="513768" algn="l"/>
              </a:tabLst>
            </a:pPr>
            <a:r>
              <a:rPr sz="4800" i="1" spc="-198" dirty="0" err="1">
                <a:solidFill>
                  <a:srgbClr val="7E0CC4"/>
                </a:solidFill>
                <a:latin typeface="+mn-lt"/>
                <a:cs typeface="Arial Black"/>
              </a:rPr>
              <a:t>Годжаева</a:t>
            </a:r>
            <a:r>
              <a:rPr sz="4800" i="1" spc="-467" dirty="0">
                <a:solidFill>
                  <a:srgbClr val="7E0CC4"/>
                </a:solidFill>
                <a:latin typeface="+mn-lt"/>
                <a:cs typeface="Arial Black"/>
              </a:rPr>
              <a:t> </a:t>
            </a:r>
            <a:r>
              <a:rPr sz="4800" i="1" spc="-214" dirty="0" err="1">
                <a:solidFill>
                  <a:srgbClr val="7E0CC4"/>
                </a:solidFill>
                <a:latin typeface="+mn-lt"/>
                <a:cs typeface="Arial Black"/>
              </a:rPr>
              <a:t>Зульфия</a:t>
            </a:r>
            <a:r>
              <a:rPr sz="4800" i="1" spc="-462" dirty="0">
                <a:solidFill>
                  <a:srgbClr val="7E0CC4"/>
                </a:solidFill>
                <a:latin typeface="+mn-lt"/>
                <a:cs typeface="Arial Black"/>
              </a:rPr>
              <a:t> </a:t>
            </a:r>
            <a:r>
              <a:rPr lang="ru-RU" sz="4800" b="1" spc="335" dirty="0">
                <a:solidFill>
                  <a:schemeClr val="tx1"/>
                </a:solidFill>
                <a:latin typeface="+mn-lt"/>
                <a:cs typeface="Tahoma"/>
              </a:rPr>
              <a:t>–</a:t>
            </a:r>
            <a:r>
              <a:rPr sz="4800" b="1" spc="-319" dirty="0">
                <a:solidFill>
                  <a:schemeClr val="tx1"/>
                </a:solidFill>
                <a:latin typeface="+mn-lt"/>
                <a:cs typeface="Tahoma"/>
              </a:rPr>
              <a:t> </a:t>
            </a:r>
            <a:r>
              <a:rPr sz="4800" spc="-22" dirty="0" err="1">
                <a:solidFill>
                  <a:schemeClr val="tx1"/>
                </a:solidFill>
                <a:latin typeface="+mn-lt"/>
                <a:cs typeface="Arial Black"/>
              </a:rPr>
              <a:t>исполнитель</a:t>
            </a:r>
            <a:r>
              <a:rPr lang="ru-RU" sz="4800" spc="-22" dirty="0">
                <a:solidFill>
                  <a:schemeClr val="tx1"/>
                </a:solidFill>
                <a:latin typeface="+mn-lt"/>
                <a:cs typeface="Arial Black"/>
              </a:rPr>
              <a:t> (исследования, аналитика, </a:t>
            </a:r>
            <a:r>
              <a:rPr lang="en-US" sz="4800" spc="-22" dirty="0" err="1">
                <a:solidFill>
                  <a:schemeClr val="tx1"/>
                </a:solidFill>
                <a:latin typeface="+mn-lt"/>
                <a:cs typeface="Arial Black"/>
              </a:rPr>
              <a:t>CustDev</a:t>
            </a:r>
            <a:r>
              <a:rPr lang="ru-RU" sz="4800" spc="-22" dirty="0">
                <a:solidFill>
                  <a:schemeClr val="tx1"/>
                </a:solidFill>
                <a:latin typeface="+mn-lt"/>
                <a:cs typeface="Arial Black"/>
              </a:rPr>
              <a:t>)</a:t>
            </a:r>
            <a:endParaRPr sz="4800" dirty="0">
              <a:solidFill>
                <a:schemeClr val="tx1"/>
              </a:solidFill>
              <a:latin typeface="+mn-lt"/>
              <a:cs typeface="Arial Black"/>
            </a:endParaRPr>
          </a:p>
          <a:p>
            <a:pPr marL="513768" indent="-499807">
              <a:spcBef>
                <a:spcPts val="1200"/>
              </a:spcBef>
              <a:buFont typeface="Tahoma"/>
              <a:buAutoNum type="arabicPeriod"/>
              <a:tabLst>
                <a:tab pos="513768" algn="l"/>
              </a:tabLst>
            </a:pPr>
            <a:r>
              <a:rPr sz="4800" i="1" spc="-148" dirty="0" err="1">
                <a:solidFill>
                  <a:srgbClr val="7E0CC4"/>
                </a:solidFill>
                <a:latin typeface="+mn-lt"/>
                <a:cs typeface="Arial Black"/>
              </a:rPr>
              <a:t>Стельмаков</a:t>
            </a:r>
            <a:r>
              <a:rPr sz="4800" i="1" spc="-462" dirty="0">
                <a:solidFill>
                  <a:srgbClr val="7E0CC4"/>
                </a:solidFill>
                <a:latin typeface="+mn-lt"/>
                <a:cs typeface="Arial Black"/>
              </a:rPr>
              <a:t> </a:t>
            </a:r>
            <a:r>
              <a:rPr sz="4800" i="1" spc="-143" dirty="0" err="1">
                <a:solidFill>
                  <a:srgbClr val="7E0CC4"/>
                </a:solidFill>
                <a:latin typeface="+mn-lt"/>
                <a:cs typeface="Arial Black"/>
              </a:rPr>
              <a:t>Николай</a:t>
            </a:r>
            <a:r>
              <a:rPr sz="4800" i="1" spc="-456" dirty="0">
                <a:solidFill>
                  <a:srgbClr val="7E0CC4"/>
                </a:solidFill>
                <a:latin typeface="+mn-lt"/>
                <a:cs typeface="Arial Black"/>
              </a:rPr>
              <a:t> </a:t>
            </a:r>
            <a:r>
              <a:rPr lang="ru-RU" sz="4800" b="1" spc="335" dirty="0">
                <a:solidFill>
                  <a:schemeClr val="tx1"/>
                </a:solidFill>
                <a:latin typeface="+mn-lt"/>
                <a:cs typeface="Tahoma"/>
              </a:rPr>
              <a:t>–</a:t>
            </a:r>
            <a:r>
              <a:rPr sz="4800" spc="-11" dirty="0" err="1">
                <a:solidFill>
                  <a:schemeClr val="tx1"/>
                </a:solidFill>
                <a:latin typeface="+mn-lt"/>
                <a:cs typeface="Arial Black"/>
              </a:rPr>
              <a:t>спикер</a:t>
            </a:r>
            <a:r>
              <a:rPr lang="ru-RU" sz="4800" spc="-11" dirty="0">
                <a:solidFill>
                  <a:schemeClr val="tx1"/>
                </a:solidFill>
                <a:latin typeface="+mn-lt"/>
                <a:cs typeface="Arial Black"/>
              </a:rPr>
              <a:t>, исполнитель (дизайн, визуализация интерфейсов, коммуникации)</a:t>
            </a:r>
            <a:endParaRPr sz="4800" dirty="0">
              <a:solidFill>
                <a:schemeClr val="tx1"/>
              </a:solidFill>
              <a:latin typeface="+mn-lt"/>
              <a:cs typeface="Arial Black"/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DCA665CB-66C4-C334-0F7B-8B1D26740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" y="10829097"/>
            <a:ext cx="20093660" cy="465131"/>
          </a:xfrm>
          <a:prstGeom prst="rect">
            <a:avLst/>
          </a:prstGeom>
        </p:spPr>
      </p:pic>
      <p:grpSp>
        <p:nvGrpSpPr>
          <p:cNvPr id="65" name="object 2">
            <a:extLst>
              <a:ext uri="{FF2B5EF4-FFF2-40B4-BE49-F238E27FC236}">
                <a16:creationId xmlns:a16="http://schemas.microsoft.com/office/drawing/2014/main" id="{71CD1E5A-FD50-FB15-5BA1-65D84ECDA1C4}"/>
              </a:ext>
            </a:extLst>
          </p:cNvPr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66" name="object 3">
              <a:extLst>
                <a:ext uri="{FF2B5EF4-FFF2-40B4-BE49-F238E27FC236}">
                  <a16:creationId xmlns:a16="http://schemas.microsoft.com/office/drawing/2014/main" id="{D32F4571-491E-7DE2-902A-CDD804635147}"/>
                </a:ext>
              </a:extLst>
            </p:cNvPr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4">
              <a:extLst>
                <a:ext uri="{FF2B5EF4-FFF2-40B4-BE49-F238E27FC236}">
                  <a16:creationId xmlns:a16="http://schemas.microsoft.com/office/drawing/2014/main" id="{44BAFF9A-2CB5-FEA3-2769-EABE3198B05F}"/>
                </a:ext>
              </a:extLst>
            </p:cNvPr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5">
              <a:extLst>
                <a:ext uri="{FF2B5EF4-FFF2-40B4-BE49-F238E27FC236}">
                  <a16:creationId xmlns:a16="http://schemas.microsoft.com/office/drawing/2014/main" id="{6A015CE2-1853-8F53-9C72-FC41561766C3}"/>
                </a:ext>
              </a:extLst>
            </p:cNvPr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">
              <a:extLst>
                <a:ext uri="{FF2B5EF4-FFF2-40B4-BE49-F238E27FC236}">
                  <a16:creationId xmlns:a16="http://schemas.microsoft.com/office/drawing/2014/main" id="{BAAA1EB1-4142-132F-6645-881C04CCB422}"/>
                </a:ext>
              </a:extLst>
            </p:cNvPr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45DC95C6-DFBF-B0AB-BB60-4B210ABC2EC6}"/>
                </a:ext>
              </a:extLst>
            </p:cNvPr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50" y="1386522"/>
            <a:ext cx="6114415" cy="93423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C11A0D40-FA63-4396-8D5A-2FE3FFAE855C}"/>
              </a:ext>
            </a:extLst>
          </p:cNvPr>
          <p:cNvSpPr/>
          <p:nvPr/>
        </p:nvSpPr>
        <p:spPr>
          <a:xfrm>
            <a:off x="1822450" y="2911475"/>
            <a:ext cx="9601200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В Великом Новгороде растёт число фрилансеров, студентов и туристов, мечтающих работать летом на свежем воздухе, но парки не приспособлены: лавочки неудобные, нет розеток и стабильного WiFi. Город упускает шанс превратить зелёные зоны в привлекательные "природные офисы" для всех горожан. 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  <a:buNone/>
            </a:pPr>
            <a:br>
              <a:rPr lang="ru-RU" sz="2050" dirty="0">
                <a:latin typeface="Microsoft Sans Serif"/>
                <a:cs typeface="Microsoft Sans Serif"/>
              </a:rPr>
            </a:br>
            <a:r>
              <a:rPr lang="ru-RU" sz="3600" i="0" dirty="0">
                <a:solidFill>
                  <a:srgbClr val="7E0CC4"/>
                </a:solidFill>
                <a:effectLst/>
                <a:latin typeface="quote-cjk-patch"/>
              </a:rPr>
              <a:t>Как проблема решается в настоящее время</a:t>
            </a:r>
            <a:endParaRPr lang="ru-RU" sz="3200" i="0" dirty="0">
              <a:solidFill>
                <a:srgbClr val="7E0CC4"/>
              </a:solidFill>
              <a:effectLst/>
              <a:latin typeface="quote-cjk-patch"/>
            </a:endParaRP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ru-RU" sz="3600" b="1" i="1" dirty="0">
                <a:solidFill>
                  <a:schemeClr val="tx1"/>
                </a:solidFill>
                <a:effectLst/>
                <a:latin typeface="quote-cjk-patch"/>
              </a:rPr>
              <a:t>Традиционные методы:</a:t>
            </a:r>
            <a:r>
              <a:rPr lang="ru-RU" sz="3600" b="1" i="0" dirty="0">
                <a:solidFill>
                  <a:schemeClr val="tx1"/>
                </a:solidFill>
                <a:effectLst/>
                <a:latin typeface="quote-cjk-patch"/>
              </a:rPr>
              <a:t> </a:t>
            </a:r>
            <a:r>
              <a:rPr lang="ru-RU" sz="3600" b="0" i="0" dirty="0">
                <a:solidFill>
                  <a:srgbClr val="0F1115"/>
                </a:solidFill>
                <a:effectLst/>
                <a:latin typeface="quote-cjk-patch"/>
              </a:rPr>
              <a:t>работа в парках на обычных лавочках.</a:t>
            </a:r>
          </a:p>
          <a:p>
            <a:br>
              <a:rPr lang="ru-RU" sz="2050" dirty="0">
                <a:latin typeface="Microsoft Sans Serif"/>
                <a:cs typeface="Microsoft Sans Serif"/>
              </a:rPr>
            </a:br>
            <a:br>
              <a:rPr lang="ru-RU" sz="2050" dirty="0">
                <a:latin typeface="Microsoft Sans Serif"/>
                <a:cs typeface="Microsoft Sans Serif"/>
              </a:rPr>
            </a:br>
            <a:r>
              <a:rPr lang="ru-RU" sz="2050" dirty="0">
                <a:latin typeface="Microsoft Sans Serif"/>
                <a:cs typeface="Microsoft Sans Serif"/>
              </a:rPr>
              <a:t>. </a:t>
            </a:r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EEFD4BB7-AA0D-EA97-6D76-1D80A80F0C3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19050" y="2378075"/>
            <a:ext cx="6198512" cy="6197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02B82-ED18-6021-807D-22FD48DE6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96DB901-8CB1-7473-D547-5A291C288FC2}"/>
              </a:ext>
            </a:extLst>
          </p:cNvPr>
          <p:cNvSpPr txBox="1"/>
          <p:nvPr/>
        </p:nvSpPr>
        <p:spPr>
          <a:xfrm>
            <a:off x="730250" y="1386522"/>
            <a:ext cx="8712200" cy="93423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ЦЕЛЕВАЯ АУДИТОРИЯ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A7E5DF86-BC63-C452-3E0B-8ABEABBFB731}"/>
              </a:ext>
            </a:extLst>
          </p:cNvPr>
          <p:cNvSpPr/>
          <p:nvPr/>
        </p:nvSpPr>
        <p:spPr>
          <a:xfrm>
            <a:off x="984250" y="2759075"/>
            <a:ext cx="10820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0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600" i="1" dirty="0"/>
              <a:t>Студенты</a:t>
            </a:r>
            <a:r>
              <a:rPr lang="ru-RU" sz="3600" dirty="0"/>
              <a:t> Новгородского государственного университета</a:t>
            </a:r>
          </a:p>
          <a:p>
            <a:pPr marL="3960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600" i="1" dirty="0"/>
              <a:t>Самозанятые и фрилансеры* </a:t>
            </a:r>
          </a:p>
          <a:p>
            <a:pPr marL="3960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600" i="1" dirty="0"/>
              <a:t>Туристы и бизнес-гости**</a:t>
            </a:r>
            <a:endParaRPr lang="ru-RU" sz="3600" dirty="0"/>
          </a:p>
          <a:p>
            <a:pPr marL="53100">
              <a:spcBef>
                <a:spcPts val="1200"/>
              </a:spcBef>
            </a:pPr>
            <a:r>
              <a:rPr lang="ru-RU" sz="3600" dirty="0"/>
              <a:t>которые ценят свежий воздух, удобство, технологии, желающие   продуктивно работать на природе без офисного шума и неудобств парков.</a:t>
            </a:r>
          </a:p>
          <a:p>
            <a:pPr marL="53100">
              <a:spcBef>
                <a:spcPts val="1200"/>
              </a:spcBef>
            </a:pPr>
            <a:br>
              <a:rPr lang="ru-RU" sz="3200" dirty="0">
                <a:latin typeface="Microsoft Sans Serif"/>
                <a:cs typeface="Microsoft Sans Serif"/>
              </a:rPr>
            </a:br>
            <a:r>
              <a:rPr lang="ru-RU" sz="3200" dirty="0">
                <a:latin typeface="Microsoft Sans Serif"/>
                <a:cs typeface="Microsoft Sans Serif"/>
              </a:rPr>
              <a:t> </a:t>
            </a:r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42E7971D-09AF-847C-95B0-DB21B072F0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23850" y="1387475"/>
            <a:ext cx="5917254" cy="59055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4EF373-9828-8647-6D3F-6D53D05C333A}"/>
              </a:ext>
            </a:extLst>
          </p:cNvPr>
          <p:cNvSpPr txBox="1"/>
          <p:nvPr/>
        </p:nvSpPr>
        <p:spPr>
          <a:xfrm>
            <a:off x="908050" y="9007475"/>
            <a:ext cx="14097000" cy="1172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ru-RU" sz="2800" b="0" i="1" dirty="0">
                <a:solidFill>
                  <a:schemeClr val="tx1"/>
                </a:solidFill>
                <a:effectLst/>
                <a:latin typeface="quote-cjk-patch"/>
              </a:rPr>
              <a:t>*По данным </a:t>
            </a:r>
            <a:r>
              <a:rPr lang="ru-RU" sz="2800" b="0" i="1" u="none" strike="noStrike" dirty="0">
                <a:solidFill>
                  <a:schemeClr val="tx1"/>
                </a:solidFill>
                <a:effectLst/>
                <a:latin typeface="quote-cjk-patch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hh.ru</a:t>
            </a:r>
            <a:r>
              <a:rPr lang="ru-RU" sz="2800" b="0" i="1" dirty="0">
                <a:solidFill>
                  <a:schemeClr val="tx1"/>
                </a:solidFill>
                <a:effectLst/>
                <a:latin typeface="quote-cjk-patch"/>
              </a:rPr>
              <a:t>, </a:t>
            </a:r>
            <a:r>
              <a:rPr lang="ru-RU" sz="2800" b="1" i="1" dirty="0">
                <a:solidFill>
                  <a:schemeClr val="tx1"/>
                </a:solidFill>
                <a:effectLst/>
                <a:latin typeface="quote-cjk-patch"/>
              </a:rPr>
              <a:t>68% миллениалов</a:t>
            </a:r>
            <a:r>
              <a:rPr lang="ru-RU" sz="2800" b="0" i="1" dirty="0">
                <a:solidFill>
                  <a:schemeClr val="tx1"/>
                </a:solidFill>
                <a:effectLst/>
                <a:latin typeface="quote-cjk-patch"/>
              </a:rPr>
              <a:t> предпочитают природу для продуктивности.</a:t>
            </a:r>
          </a:p>
          <a:p>
            <a:pPr algn="l">
              <a:spcBef>
                <a:spcPts val="450"/>
              </a:spcBef>
              <a:spcAft>
                <a:spcPts val="1200"/>
              </a:spcAft>
            </a:pPr>
            <a:r>
              <a:rPr lang="ru-RU" sz="2800" b="0" i="1" dirty="0">
                <a:solidFill>
                  <a:schemeClr val="tx1"/>
                </a:solidFill>
                <a:effectLst/>
                <a:latin typeface="quote-cjk-patch"/>
              </a:rPr>
              <a:t>**Туристический поток в Великий Новгород вырос на </a:t>
            </a:r>
            <a:r>
              <a:rPr lang="ru-RU" sz="2800" b="1" i="1" dirty="0">
                <a:solidFill>
                  <a:schemeClr val="tx1"/>
                </a:solidFill>
                <a:effectLst/>
                <a:latin typeface="quote-cjk-patch"/>
              </a:rPr>
              <a:t>+58% в 2025 году</a:t>
            </a:r>
            <a:endParaRPr lang="ru-RU" sz="2800" b="0" i="1" dirty="0">
              <a:solidFill>
                <a:schemeClr val="tx1"/>
              </a:solidFill>
              <a:effectLst/>
              <a:latin typeface="quote-cjk-patch"/>
            </a:endParaRPr>
          </a:p>
        </p:txBody>
      </p:sp>
    </p:spTree>
    <p:extLst>
      <p:ext uri="{BB962C8B-B14F-4D97-AF65-F5344CB8AC3E}">
        <p14:creationId xmlns:p14="http://schemas.microsoft.com/office/powerpoint/2010/main" val="242378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326E2F82-0D81-CCBA-17B2-42A6E5848BBB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9747250" y="2225675"/>
            <a:ext cx="9544406" cy="6946439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2D56E3E1-D123-CB66-B692-79DAB20D3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4889" y="2601913"/>
            <a:ext cx="7980362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/>
          </a:p>
          <a:p>
            <a:r>
              <a:rPr lang="ru-RU" sz="4000" b="1" dirty="0"/>
              <a:t>Современные сотрудники теряют до 40 рабочих дней в году из-за шума в офисах, а работодатели — миллионы рублей из-за снижения производительности. При этом в Новгородской области стремительно растёт число самозанятых — уже более 50 тысяч человек, которым нужны комфортные места для работы вне дома. </a:t>
            </a:r>
            <a:br>
              <a:rPr lang="ru-RU" sz="3200" dirty="0">
                <a:latin typeface="Microsoft Sans Serif"/>
                <a:cs typeface="Microsoft Sans Serif"/>
              </a:rPr>
            </a:br>
            <a:r>
              <a:rPr lang="ru-RU" sz="3200" dirty="0">
                <a:latin typeface="Microsoft Sans Serif"/>
                <a:cs typeface="Microsoft Sans Serif"/>
              </a:rPr>
              <a:t> 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7092D2CB-E24B-2742-9DB9-E9BAD7DAB54E}"/>
              </a:ext>
            </a:extLst>
          </p:cNvPr>
          <p:cNvSpPr txBox="1"/>
          <p:nvPr/>
        </p:nvSpPr>
        <p:spPr>
          <a:xfrm>
            <a:off x="1289050" y="1235075"/>
            <a:ext cx="8712200" cy="93423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АКТУАЛЬНОСТЬ</a:t>
            </a:r>
            <a:endParaRPr sz="59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48062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66">
            <a:extLst>
              <a:ext uri="{FF2B5EF4-FFF2-40B4-BE49-F238E27FC236}">
                <a16:creationId xmlns:a16="http://schemas.microsoft.com/office/drawing/2014/main" id="{663B2744-CA56-5579-148D-737BADE06549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1365250" y="4206875"/>
            <a:ext cx="8080375" cy="2519207"/>
          </a:xfrm>
          <a:prstGeom prst="rect">
            <a:avLst/>
          </a:prstGeom>
        </p:spPr>
        <p:txBody>
          <a:bodyPr vert="horz" wrap="square" lIns="0" tIns="13961" rIns="0" bIns="0" rtlCol="0">
            <a:spAutoFit/>
          </a:bodyPr>
          <a:lstStyle/>
          <a:p>
            <a:pPr marL="13961" marR="5584">
              <a:lnSpc>
                <a:spcPct val="114999"/>
              </a:lnSpc>
              <a:spcBef>
                <a:spcPts val="110"/>
              </a:spcBef>
            </a:pPr>
            <a:r>
              <a:rPr lang="ru-RU" sz="3600" spc="-137" dirty="0">
                <a:solidFill>
                  <a:srgbClr val="002060"/>
                </a:solidFill>
                <a:latin typeface="Arial Black"/>
                <a:cs typeface="Arial Black"/>
              </a:rPr>
              <a:t>Чувствуете ли вы нехватку удобных мест для работы на свежем воздухе в Великом Новгороде?</a:t>
            </a:r>
            <a:endParaRPr sz="36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A71BEF83-1C2E-A077-7D28-47B921D49B03}"/>
              </a:ext>
            </a:extLst>
          </p:cNvPr>
          <p:cNvPicPr>
            <a:picLocks noGrp="1"/>
          </p:cNvPicPr>
          <p:nvPr>
            <p:ph sz="half" idx="3"/>
          </p:nvPr>
        </p:nvPicPr>
        <p:blipFill>
          <a:blip r:embed="rId2" cstate="print"/>
          <a:stretch>
            <a:fillRect/>
          </a:stretch>
        </p:blipFill>
        <p:spPr>
          <a:xfrm>
            <a:off x="9671050" y="2606675"/>
            <a:ext cx="9428163" cy="6368729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77831409-22B2-DC85-CA9C-2CAA61746220}"/>
              </a:ext>
            </a:extLst>
          </p:cNvPr>
          <p:cNvSpPr txBox="1"/>
          <p:nvPr/>
        </p:nvSpPr>
        <p:spPr>
          <a:xfrm>
            <a:off x="1898650" y="1463675"/>
            <a:ext cx="8712200" cy="93423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АКТУАЛЬНОСТЬ</a:t>
            </a:r>
            <a:endParaRPr sz="59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4055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5284" y="1497725"/>
            <a:ext cx="4478020" cy="937436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</a:pPr>
            <a:r>
              <a:rPr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ЕШЕНИЕ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5DA10115-7C13-4E85-950D-9E9FC297661D}"/>
              </a:ext>
            </a:extLst>
          </p:cNvPr>
          <p:cNvSpPr/>
          <p:nvPr/>
        </p:nvSpPr>
        <p:spPr>
          <a:xfrm>
            <a:off x="1593850" y="2759075"/>
            <a:ext cx="8763000" cy="5744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indent="0" algn="just" defTabSz="914400" eaLnBrk="1" fontAlgn="auto" latinLnBrk="0" hangingPunct="1">
              <a:lnSpc>
                <a:spcPct val="114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7E0CC4"/>
                </a:solidFill>
                <a:effectLst/>
                <a:uLnTx/>
                <a:uFillTx/>
                <a:latin typeface="+mn-lt"/>
                <a:ea typeface="+mn-ea"/>
                <a:cs typeface="Tahoma"/>
              </a:rPr>
              <a:t>EcoWork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E0CC4"/>
                </a:solidFill>
                <a:effectLst/>
                <a:uLnTx/>
                <a:uFillTx/>
                <a:latin typeface="+mn-lt"/>
                <a:ea typeface="+mn-ea"/>
                <a:cs typeface="Tahoma"/>
              </a:rPr>
              <a:t> Pods</a:t>
            </a:r>
            <a:r>
              <a:rPr kumimoji="0" lang="ru-RU" sz="3600" b="1" i="0" u="none" strike="noStrike" kern="0" cap="none" spc="5" normalizeH="0" baseline="0" noProof="0" dirty="0">
                <a:ln>
                  <a:noFill/>
                </a:ln>
                <a:solidFill>
                  <a:srgbClr val="7E0CC4"/>
                </a:solidFill>
                <a:effectLst/>
                <a:uLnTx/>
                <a:uFillTx/>
                <a:latin typeface="+mn-lt"/>
                <a:ea typeface="+mn-ea"/>
                <a:cs typeface="Tahoma"/>
              </a:rPr>
              <a:t>  </a:t>
            </a:r>
            <a:r>
              <a:rPr kumimoji="0" lang="ru-RU" sz="3200" i="0" u="none" strike="noStrike" kern="0" cap="none" spc="204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/>
              </a:rPr>
              <a:t>—</a:t>
            </a:r>
            <a:r>
              <a:rPr kumimoji="0" lang="ru-RU" sz="3200" i="0" u="none" strike="noStrike" kern="0" cap="none" spc="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/>
              </a:rPr>
              <a:t>  </a:t>
            </a:r>
            <a:r>
              <a: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это</a:t>
            </a:r>
            <a:r>
              <a:rPr kumimoji="0" lang="ru-RU" sz="3200" i="0" u="none" strike="noStrike" kern="0" cap="none" spc="-9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 </a:t>
            </a:r>
            <a:r>
              <a: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сервис</a:t>
            </a:r>
            <a:r>
              <a:rPr kumimoji="0" lang="ru-RU" sz="3200" i="0" u="none" strike="noStrike" kern="0" cap="none" spc="-8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 </a:t>
            </a:r>
            <a:r>
              <a:rPr kumimoji="0" lang="ru-RU" sz="3200" i="0" u="none" strike="noStrike" kern="0" cap="none" spc="-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для </a:t>
            </a:r>
            <a:r>
              <a:rPr kumimoji="0" lang="ru-RU" sz="3200" i="0" u="none" strike="noStrike" kern="0" cap="none" spc="-8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бронирования</a:t>
            </a:r>
            <a:r>
              <a:rPr kumimoji="0" lang="ru-RU" sz="3200" i="0" u="none" strike="noStrike" kern="0" cap="none" spc="-6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ru-RU" sz="3200" i="0" u="none" strike="noStrike" kern="0" cap="none" spc="-1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оборудованных</a:t>
            </a:r>
            <a:r>
              <a:rPr kumimoji="0" lang="ru-RU" sz="3200" i="0" u="none" strike="noStrike" kern="0" cap="none" spc="-5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ru-RU" sz="3200" i="0" u="none" strike="noStrike" kern="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рабочих</a:t>
            </a:r>
            <a:r>
              <a:rPr kumimoji="0" lang="ru-RU" sz="3200" i="0" u="none" strike="noStrike" kern="0" cap="none" spc="-5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ru-RU" sz="3200" i="0" u="none" strike="noStrike" kern="0" cap="none" spc="-114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мест</a:t>
            </a:r>
            <a:r>
              <a:rPr kumimoji="0" lang="ru-RU" sz="3200" i="0" u="none" strike="noStrike" kern="0" cap="none" spc="-5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в</a:t>
            </a:r>
            <a:r>
              <a:rPr kumimoji="0" lang="ru-RU" sz="3200" i="0" u="none" strike="noStrike" kern="0" cap="none" spc="-5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ru-RU" sz="3200" i="0" u="none" strike="noStrike" kern="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парках </a:t>
            </a:r>
            <a:r>
              <a:rPr kumimoji="0" lang="ru-RU" sz="3200" i="0" u="none" strike="noStrike" kern="0" cap="none" spc="-8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Великого</a:t>
            </a:r>
            <a:r>
              <a:rPr kumimoji="0" lang="ru-RU" sz="3200" i="0" u="none" strike="noStrike" kern="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ru-RU" sz="3200" i="0" u="none" strike="noStrike" kern="0" cap="none" spc="-5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Новгорода</a:t>
            </a:r>
            <a:r>
              <a:rPr kumimoji="0" lang="ru-RU" sz="3200" i="0" u="none" strike="noStrike" kern="0" cap="none" spc="-5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/>
              </a:rPr>
              <a:t>.</a:t>
            </a:r>
            <a:r>
              <a:rPr kumimoji="0" lang="ru-RU" sz="3200" i="0" u="none" strike="noStrike" kern="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/>
              </a:rPr>
              <a:t> </a:t>
            </a:r>
            <a:r>
              <a:rPr kumimoji="0" lang="ru-RU" sz="3200" i="0" u="none" strike="noStrike" kern="0" cap="none" spc="-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Интерактивная</a:t>
            </a:r>
            <a:r>
              <a:rPr kumimoji="0" lang="ru-RU" sz="3200" i="0" u="none" strike="noStrike" kern="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карта</a:t>
            </a:r>
            <a:r>
              <a:rPr kumimoji="0" lang="ru-RU" sz="3200" i="0" u="none" strike="noStrike" kern="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ru-RU" sz="3200" i="0" u="none" strike="noStrike" kern="0" cap="none" spc="-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помогает </a:t>
            </a:r>
            <a:r>
              <a: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найти</a:t>
            </a:r>
            <a:r>
              <a:rPr kumimoji="0" lang="ru-RU" sz="3200" i="0" u="none" strike="noStrike" kern="0" cap="none" spc="3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стол</a:t>
            </a:r>
            <a:r>
              <a:rPr kumimoji="0" lang="ru-RU" sz="3200" i="0" u="none" strike="noStrike" kern="0" cap="none" spc="3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ru-RU" sz="3200" i="0" u="none" strike="noStrike" kern="0" cap="none" spc="-37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с</a:t>
            </a:r>
            <a:r>
              <a:rPr kumimoji="0" lang="ru-RU" sz="3200" i="0" u="none" strike="noStrike" kern="0" cap="none" spc="3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розеткой</a:t>
            </a:r>
            <a:r>
              <a: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/>
              </a:rPr>
              <a:t>,</a:t>
            </a:r>
            <a:r>
              <a:rPr kumimoji="0" lang="ru-RU" sz="3200" i="0" u="none" strike="noStrike" kern="0" cap="none" spc="4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/>
              </a:rPr>
              <a:t> </a:t>
            </a:r>
            <a:r>
              <a: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/>
              </a:rPr>
              <a:t>WiFi</a:t>
            </a:r>
            <a:r>
              <a:rPr kumimoji="0" lang="ru-RU" sz="3200" i="0" u="none" strike="noStrike" kern="0" cap="none" spc="4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/>
              </a:rPr>
              <a:t> </a:t>
            </a:r>
            <a:r>
              <a: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и</a:t>
            </a:r>
            <a:r>
              <a:rPr kumimoji="0" lang="ru-RU" sz="3200" i="0" u="none" strike="noStrike" kern="0" cap="none" spc="3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ru-RU" sz="3200" i="0" u="none" strike="noStrike" kern="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навесом</a:t>
            </a:r>
            <a:r>
              <a:rPr kumimoji="0" lang="ru-RU" sz="3200" i="0" u="none" strike="noStrike" kern="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/>
              </a:rPr>
              <a:t>,</a:t>
            </a:r>
            <a:r>
              <a:rPr kumimoji="0" lang="ru-RU" sz="3200" i="0" u="none" strike="noStrike" kern="0" cap="none" spc="4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/>
              </a:rPr>
              <a:t> </a:t>
            </a:r>
            <a:r>
              <a: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а</a:t>
            </a:r>
            <a:r>
              <a:rPr kumimoji="0" lang="ru-RU" sz="3200" i="0" u="none" strike="noStrike" kern="0" cap="none" spc="3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ru-RU" sz="3200" i="0" u="none" strike="noStrike" kern="0" cap="none" spc="-7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система </a:t>
            </a:r>
            <a:r>
              <a:rPr kumimoji="0" lang="ru-RU" sz="3200" i="0" u="none" strike="noStrike" kern="0" cap="none" spc="-10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бронирования</a:t>
            </a:r>
            <a:r>
              <a:rPr kumimoji="0" lang="ru-RU" sz="3200" i="0" u="none" strike="noStrike" kern="0" cap="none" spc="-9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ru-RU" sz="3200" i="0" u="none" strike="noStrike" kern="0" cap="none" spc="-8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гарантирует</a:t>
            </a:r>
            <a:r>
              <a:rPr kumimoji="0" lang="ru-RU" sz="3200" i="0" u="none" strike="noStrike" kern="0" cap="none" spc="-8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/>
              </a:rPr>
              <a:t>,</a:t>
            </a:r>
            <a:r>
              <a:rPr kumimoji="0" lang="ru-RU" sz="3200" i="0" u="none" strike="noStrike" kern="0" cap="none" spc="-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/>
              </a:rPr>
              <a:t> </a:t>
            </a:r>
            <a:r>
              <a:rPr kumimoji="0" lang="ru-RU" sz="3200" i="0" u="none" strike="noStrike" kern="0" cap="none" spc="-4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что</a:t>
            </a:r>
            <a:r>
              <a:rPr kumimoji="0" lang="ru-RU" sz="3200" i="0" u="none" strike="noStrike" kern="0" cap="none" spc="-8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ru-RU" sz="3200" i="0" u="none" strike="noStrike" kern="0" cap="none" spc="-16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место</a:t>
            </a:r>
            <a:r>
              <a:rPr kumimoji="0" lang="ru-RU" sz="3200" i="0" u="none" strike="noStrike" kern="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ru-RU" sz="3200" i="0" u="none" strike="noStrike" kern="0" cap="none" spc="-8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будет</a:t>
            </a:r>
            <a:r>
              <a:rPr kumimoji="0" lang="ru-RU" sz="3200" i="0" u="none" strike="noStrike" kern="0" cap="none" spc="-8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ru-RU" sz="3200" i="0" u="none" strike="noStrike" kern="0" cap="none" spc="-7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свободно</a:t>
            </a:r>
            <a:r>
              <a:rPr kumimoji="0" lang="ru-RU" sz="3200" i="0" u="none" strike="noStrike" kern="0" cap="none" spc="-7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/>
              </a:rPr>
              <a:t>. </a:t>
            </a:r>
            <a:r>
              <a: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Проект</a:t>
            </a:r>
            <a:r>
              <a:rPr kumimoji="0" lang="ru-RU" sz="3200" i="0" u="none" strike="noStrike" kern="0" cap="none" spc="-7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 </a:t>
            </a:r>
            <a:r>
              <a:rPr kumimoji="0" lang="ru-RU" sz="3200" i="0" u="none" strike="noStrike" kern="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превращает</a:t>
            </a:r>
            <a:r>
              <a:rPr kumimoji="0" lang="ru-RU" sz="3200" i="0" u="none" strike="noStrike" kern="0" cap="none" spc="-6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 </a:t>
            </a:r>
            <a:r>
              <a:rPr kumimoji="0" lang="ru-RU" sz="3200" i="0" u="none" strike="noStrike" kern="0" cap="none" spc="-10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зелёные</a:t>
            </a:r>
            <a:r>
              <a:rPr kumimoji="0" lang="ru-RU" sz="3200" i="0" u="none" strike="noStrike" kern="0" cap="none" spc="-6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 </a:t>
            </a:r>
            <a:r>
              <a:rPr kumimoji="0" lang="ru-RU" sz="3200" i="0" u="none" strike="noStrike" kern="0" cap="none" spc="-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зоны</a:t>
            </a:r>
            <a:r>
              <a:rPr kumimoji="0" lang="ru-RU" sz="3200" i="0" u="none" strike="noStrike" kern="0" cap="none" spc="-7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 </a:t>
            </a:r>
            <a:r>
              <a: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в</a:t>
            </a:r>
            <a:r>
              <a:rPr kumimoji="0" lang="ru-RU" sz="3200" i="0" u="none" strike="noStrike" kern="0" cap="none" spc="-6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 </a:t>
            </a:r>
            <a:r>
              <a:rPr kumimoji="0" lang="ru-RU" sz="3200" i="0" u="none" strike="noStrike" kern="0" cap="none" spc="-8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комфортные</a:t>
            </a:r>
          </a:p>
          <a:p>
            <a:pPr marL="12700" marR="5080" lvl="0" indent="0" algn="just" defTabSz="914400" eaLnBrk="1" fontAlgn="auto" latinLnBrk="0" hangingPunct="1">
              <a:lnSpc>
                <a:spcPct val="11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0" cap="none" spc="-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/>
              </a:rPr>
              <a:t>«</a:t>
            </a:r>
            <a:r>
              <a:rPr kumimoji="0" lang="ru-RU" sz="3200" i="0" u="none" strike="noStrike" kern="0" cap="none" spc="-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природные</a:t>
            </a:r>
            <a:r>
              <a:rPr kumimoji="0" lang="ru-RU" sz="3200" i="0" u="none" strike="noStrike" kern="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ru-RU" sz="3200" i="0" u="none" strike="noStrike" kern="0" cap="none" spc="-1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офисы</a:t>
            </a:r>
            <a:r>
              <a:rPr kumimoji="0" lang="ru-RU" sz="3200" i="0" u="none" strike="noStrike" kern="0" cap="none" spc="-1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/>
              </a:rPr>
              <a:t>»</a:t>
            </a:r>
            <a:r>
              <a:rPr kumimoji="0" lang="ru-RU" sz="3200" i="0" u="none" strike="noStrike" kern="0" cap="none" spc="4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/>
              </a:rPr>
              <a:t> </a:t>
            </a:r>
            <a:r>
              <a: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для</a:t>
            </a:r>
            <a:r>
              <a:rPr kumimoji="0" lang="ru-RU" sz="3200" i="0" u="none" strike="noStrike" kern="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ru-RU" sz="3200" i="0" u="none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студентов</a:t>
            </a:r>
            <a:r>
              <a:rPr kumimoji="0" lang="ru-RU" sz="3200" i="0" u="none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/>
              </a:rPr>
              <a:t>,</a:t>
            </a:r>
            <a:r>
              <a:rPr kumimoji="0" lang="ru-RU" sz="3200" i="0" u="none" strike="noStrike" kern="0" cap="none" spc="4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/>
              </a:rPr>
              <a:t> </a:t>
            </a:r>
            <a:r>
              <a:rPr kumimoji="0" lang="ru-RU" sz="3200" i="0" u="none" strike="noStrike" kern="0" cap="none" spc="-114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фрилансеров</a:t>
            </a:r>
            <a:r>
              <a:rPr kumimoji="0" lang="ru-RU" sz="3200" i="0" u="none" strike="noStrike" kern="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и </a:t>
            </a:r>
            <a:r>
              <a: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туристов</a:t>
            </a:r>
            <a:r>
              <a: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/>
              </a:rPr>
              <a:t>.</a:t>
            </a:r>
            <a:r>
              <a:rPr kumimoji="0" lang="ru-RU" sz="3200" i="0" u="none" strike="noStrike" kern="0" cap="none" spc="26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/>
              </a:rPr>
              <a:t>   </a:t>
            </a:r>
            <a:r>
              <a: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Это</a:t>
            </a:r>
            <a:r>
              <a:rPr kumimoji="0" lang="ru-RU" sz="3200" i="0" u="none" strike="noStrike" kern="0" cap="none" spc="17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  </a:t>
            </a:r>
            <a:r>
              <a: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делает</a:t>
            </a:r>
            <a:r>
              <a:rPr kumimoji="0" lang="ru-RU" sz="3200" i="0" u="none" strike="noStrike" kern="0" cap="none" spc="17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  </a:t>
            </a:r>
            <a:r>
              <a: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город</a:t>
            </a:r>
            <a:r>
              <a:rPr kumimoji="0" lang="ru-RU" sz="3200" i="0" u="none" strike="noStrike" kern="0" cap="none" spc="17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  </a:t>
            </a:r>
            <a:r>
              <a: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современнее</a:t>
            </a:r>
            <a:r>
              <a:rPr kumimoji="0" lang="ru-RU" sz="3200" i="0" u="none" strike="noStrike" kern="0" cap="none" spc="17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  </a:t>
            </a:r>
            <a:r>
              <a:rPr kumimoji="0" lang="ru-RU" sz="3200" i="0" u="none" strike="noStrike" kern="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и </a:t>
            </a:r>
            <a:r>
              <a:rPr kumimoji="0" lang="ru-RU" sz="3200" i="0" u="none" strike="noStrike" kern="0" cap="none" spc="-1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привлекательнее</a:t>
            </a:r>
            <a:r>
              <a:rPr kumimoji="0" lang="ru-RU" sz="3200" i="0" u="none" strike="noStrike" kern="0" cap="none" spc="-27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ru-RU" sz="3200" i="0" u="none" strike="noStrike" kern="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для</a:t>
            </a:r>
            <a:r>
              <a:rPr kumimoji="0" lang="ru-RU" sz="3200" i="0" u="none" strike="noStrike" kern="0" cap="none" spc="-27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ru-RU" sz="3200" i="0" u="none" strike="noStrike" kern="0" cap="none" spc="-1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удалённой</a:t>
            </a:r>
            <a:r>
              <a:rPr kumimoji="0" lang="ru-RU" sz="3200" i="0" u="none" strike="noStrike" kern="0" cap="none" spc="-27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ru-RU" sz="3200" i="0" u="none" strike="noStrike" kern="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работы</a:t>
            </a:r>
            <a:r>
              <a:rPr kumimoji="0" lang="ru-RU" sz="3200" i="0" u="none" strike="noStrike" kern="0" cap="none" spc="-27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и</a:t>
            </a:r>
            <a:r>
              <a:rPr kumimoji="0" lang="ru-RU" sz="3200" i="0" u="none" strike="noStrike" kern="0" cap="none" spc="-26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ru-RU" sz="3200" i="0" u="none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отдыха</a:t>
            </a:r>
            <a:r>
              <a:rPr kumimoji="0" lang="ru-RU" sz="3200" i="0" u="none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/>
              </a:rPr>
              <a:t>.</a:t>
            </a:r>
          </a:p>
        </p:txBody>
      </p:sp>
      <p:pic>
        <p:nvPicPr>
          <p:cNvPr id="5" name="object 14">
            <a:extLst>
              <a:ext uri="{FF2B5EF4-FFF2-40B4-BE49-F238E27FC236}">
                <a16:creationId xmlns:a16="http://schemas.microsoft.com/office/drawing/2014/main" id="{258C0C7D-BF1E-A308-88CC-A40612A292D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09250" y="1692275"/>
            <a:ext cx="8543924" cy="85439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4145" y="10832026"/>
            <a:ext cx="10053320" cy="476884"/>
            <a:chOff x="24145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142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965450" y="1006475"/>
            <a:ext cx="14957024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40" dirty="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2402E85-26D7-4754-B0F8-7F90C30F6B87}"/>
              </a:ext>
            </a:extLst>
          </p:cNvPr>
          <p:cNvSpPr/>
          <p:nvPr/>
        </p:nvSpPr>
        <p:spPr>
          <a:xfrm>
            <a:off x="6089650" y="2149475"/>
            <a:ext cx="83058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000" b="1" dirty="0"/>
              <a:t>Интерактивная карта на базе картографических API (</a:t>
            </a:r>
            <a:r>
              <a:rPr lang="ru-RU" sz="3000" b="1" dirty="0" err="1"/>
              <a:t>Яндекс.Карты</a:t>
            </a:r>
            <a:r>
              <a:rPr lang="ru-RU" sz="3000" b="1" dirty="0"/>
              <a:t>)</a:t>
            </a:r>
            <a:r>
              <a:rPr lang="ru-RU" sz="3000" dirty="0"/>
              <a:t> позволяет визуализировать оборудованные рабочие места в парках, их расположение, доступность и текущую занятость.</a:t>
            </a:r>
          </a:p>
          <a:p>
            <a:pPr>
              <a:spcBef>
                <a:spcPts val="1200"/>
              </a:spcBef>
            </a:pPr>
            <a:r>
              <a:rPr lang="ru-RU" sz="3000" b="1" dirty="0"/>
              <a:t>Веб-сайт с адаптивным дизайном </a:t>
            </a:r>
            <a:r>
              <a:rPr lang="ru-RU" sz="3000" dirty="0"/>
              <a:t>обеспечивает доступ к сервису с любых устройств без установки приложений, включает систему бронирования, онлайн-оплату и личный кабинет пользователя.</a:t>
            </a:r>
          </a:p>
          <a:p>
            <a:pPr>
              <a:spcBef>
                <a:spcPts val="1200"/>
              </a:spcBef>
            </a:pPr>
            <a:r>
              <a:rPr lang="ru-RU" sz="3000" b="1" dirty="0"/>
              <a:t>Административная панель</a:t>
            </a:r>
            <a:r>
              <a:rPr lang="ru-RU" sz="3000" dirty="0"/>
              <a:t>  даёт возможность управлять локациями и отслеживать загрузку.</a:t>
            </a:r>
          </a:p>
        </p:txBody>
      </p:sp>
      <p:pic>
        <p:nvPicPr>
          <p:cNvPr id="21" name="object 4">
            <a:extLst>
              <a:ext uri="{FF2B5EF4-FFF2-40B4-BE49-F238E27FC236}">
                <a16:creationId xmlns:a16="http://schemas.microsoft.com/office/drawing/2014/main" id="{BD2C2D0B-F202-4FB1-06CB-85D1FA70681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0450" y="2149475"/>
            <a:ext cx="4124324" cy="8524874"/>
          </a:xfrm>
          <a:prstGeom prst="rect">
            <a:avLst/>
          </a:prstGeom>
        </p:spPr>
      </p:pic>
      <p:pic>
        <p:nvPicPr>
          <p:cNvPr id="22" name="object 5">
            <a:extLst>
              <a:ext uri="{FF2B5EF4-FFF2-40B4-BE49-F238E27FC236}">
                <a16:creationId xmlns:a16="http://schemas.microsoft.com/office/drawing/2014/main" id="{9E932670-5C53-5F54-A1B7-8FD9D768377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62250" y="1997075"/>
            <a:ext cx="4076699" cy="85248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FB19614-C5F8-58E7-64D5-8FD3C2C2F35A}"/>
              </a:ext>
            </a:extLst>
          </p:cNvPr>
          <p:cNvSpPr txBox="1"/>
          <p:nvPr/>
        </p:nvSpPr>
        <p:spPr>
          <a:xfrm>
            <a:off x="5937250" y="9007475"/>
            <a:ext cx="8763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rgbClr val="0F1115"/>
                </a:solidFill>
                <a:effectLst/>
                <a:latin typeface="+mn-lt"/>
              </a:rPr>
              <a:t>Ключевая критическая технология для текущего этапа: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solidFill>
                  <a:srgbClr val="0F1115"/>
                </a:solidFill>
                <a:latin typeface="+mn-lt"/>
              </a:rPr>
              <a:t>ц</a:t>
            </a:r>
            <a:r>
              <a:rPr lang="ru-RU" sz="2800" b="0" i="0" dirty="0">
                <a:solidFill>
                  <a:srgbClr val="0F1115"/>
                </a:solidFill>
                <a:effectLst/>
                <a:latin typeface="+mn-lt"/>
              </a:rPr>
              <a:t>ифровые платформы управления городской инфраструктурой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КОНКУРЕНТЫ И АНАЛОГИ</a:t>
            </a:r>
          </a:p>
        </p:txBody>
      </p:sp>
      <p:sp>
        <p:nvSpPr>
          <p:cNvPr id="25" name="object 107">
            <a:extLst>
              <a:ext uri="{FF2B5EF4-FFF2-40B4-BE49-F238E27FC236}">
                <a16:creationId xmlns:a16="http://schemas.microsoft.com/office/drawing/2014/main" id="{D6133522-0D6D-D3DA-C2D1-86F0CB815192}"/>
              </a:ext>
            </a:extLst>
          </p:cNvPr>
          <p:cNvSpPr/>
          <p:nvPr/>
        </p:nvSpPr>
        <p:spPr>
          <a:xfrm>
            <a:off x="1229928" y="2727761"/>
            <a:ext cx="3734435" cy="4332605"/>
          </a:xfrm>
          <a:custGeom>
            <a:avLst/>
            <a:gdLst/>
            <a:ahLst/>
            <a:cxnLst/>
            <a:rect l="l" t="t" r="r" b="b"/>
            <a:pathLst>
              <a:path w="3734435" h="4332605">
                <a:moveTo>
                  <a:pt x="3389584" y="4332535"/>
                </a:moveTo>
                <a:lnTo>
                  <a:pt x="344856" y="4332535"/>
                </a:lnTo>
                <a:lnTo>
                  <a:pt x="303280" y="4324229"/>
                </a:lnTo>
                <a:lnTo>
                  <a:pt x="252837" y="4307084"/>
                </a:lnTo>
                <a:lnTo>
                  <a:pt x="205045" y="4283538"/>
                </a:lnTo>
                <a:lnTo>
                  <a:pt x="160541" y="4253855"/>
                </a:lnTo>
                <a:lnTo>
                  <a:pt x="119961" y="4218299"/>
                </a:lnTo>
                <a:lnTo>
                  <a:pt x="84405" y="4177719"/>
                </a:lnTo>
                <a:lnTo>
                  <a:pt x="54722" y="4133215"/>
                </a:lnTo>
                <a:lnTo>
                  <a:pt x="31177" y="4085423"/>
                </a:lnTo>
                <a:lnTo>
                  <a:pt x="14032" y="4034980"/>
                </a:lnTo>
                <a:lnTo>
                  <a:pt x="3552" y="3982522"/>
                </a:lnTo>
                <a:lnTo>
                  <a:pt x="0" y="3928686"/>
                </a:lnTo>
                <a:lnTo>
                  <a:pt x="0" y="409575"/>
                </a:lnTo>
                <a:lnTo>
                  <a:pt x="3552" y="355738"/>
                </a:lnTo>
                <a:lnTo>
                  <a:pt x="14032" y="303280"/>
                </a:lnTo>
                <a:lnTo>
                  <a:pt x="31177" y="252837"/>
                </a:lnTo>
                <a:lnTo>
                  <a:pt x="54722" y="205045"/>
                </a:lnTo>
                <a:lnTo>
                  <a:pt x="84405" y="160541"/>
                </a:lnTo>
                <a:lnTo>
                  <a:pt x="119961" y="119961"/>
                </a:lnTo>
                <a:lnTo>
                  <a:pt x="160541" y="84405"/>
                </a:lnTo>
                <a:lnTo>
                  <a:pt x="205045" y="54722"/>
                </a:lnTo>
                <a:lnTo>
                  <a:pt x="252837" y="31177"/>
                </a:lnTo>
                <a:lnTo>
                  <a:pt x="303280" y="14032"/>
                </a:lnTo>
                <a:lnTo>
                  <a:pt x="355738" y="3552"/>
                </a:lnTo>
                <a:lnTo>
                  <a:pt x="409574" y="0"/>
                </a:lnTo>
                <a:lnTo>
                  <a:pt x="3324866" y="0"/>
                </a:lnTo>
                <a:lnTo>
                  <a:pt x="3378702" y="3552"/>
                </a:lnTo>
                <a:lnTo>
                  <a:pt x="3431160" y="14032"/>
                </a:lnTo>
                <a:lnTo>
                  <a:pt x="3481603" y="31177"/>
                </a:lnTo>
                <a:lnTo>
                  <a:pt x="3529395" y="54722"/>
                </a:lnTo>
                <a:lnTo>
                  <a:pt x="3573899" y="84405"/>
                </a:lnTo>
                <a:lnTo>
                  <a:pt x="3614479" y="119961"/>
                </a:lnTo>
                <a:lnTo>
                  <a:pt x="3650035" y="160541"/>
                </a:lnTo>
                <a:lnTo>
                  <a:pt x="3679718" y="205045"/>
                </a:lnTo>
                <a:lnTo>
                  <a:pt x="3703264" y="252837"/>
                </a:lnTo>
                <a:lnTo>
                  <a:pt x="3720408" y="303280"/>
                </a:lnTo>
                <a:lnTo>
                  <a:pt x="3730889" y="355738"/>
                </a:lnTo>
                <a:lnTo>
                  <a:pt x="3734441" y="409575"/>
                </a:lnTo>
                <a:lnTo>
                  <a:pt x="3734441" y="3928686"/>
                </a:lnTo>
                <a:lnTo>
                  <a:pt x="3730889" y="3982522"/>
                </a:lnTo>
                <a:lnTo>
                  <a:pt x="3720408" y="4034980"/>
                </a:lnTo>
                <a:lnTo>
                  <a:pt x="3703264" y="4085423"/>
                </a:lnTo>
                <a:lnTo>
                  <a:pt x="3679718" y="4133215"/>
                </a:lnTo>
                <a:lnTo>
                  <a:pt x="3650035" y="4177719"/>
                </a:lnTo>
                <a:lnTo>
                  <a:pt x="3614479" y="4218299"/>
                </a:lnTo>
                <a:lnTo>
                  <a:pt x="3573899" y="4253855"/>
                </a:lnTo>
                <a:lnTo>
                  <a:pt x="3529395" y="4283538"/>
                </a:lnTo>
                <a:lnTo>
                  <a:pt x="3481603" y="4307084"/>
                </a:lnTo>
                <a:lnTo>
                  <a:pt x="3431160" y="4324229"/>
                </a:lnTo>
                <a:lnTo>
                  <a:pt x="3389584" y="433253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BEB1DD5-D8EB-2587-4C56-899FBE3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" y="2987675"/>
            <a:ext cx="5185241" cy="624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B57B022-EF1A-773A-6A73-4C76F7C89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050" y="2987675"/>
            <a:ext cx="5181600" cy="629468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08F5A05-0B1D-129F-DA88-F177EEFC1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1850" y="3292475"/>
            <a:ext cx="7304083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64999" y="1463675"/>
            <a:ext cx="18784783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ru-RU" sz="4800" b="1" spc="125" dirty="0">
                <a:solidFill>
                  <a:srgbClr val="8F00FF"/>
                </a:solidFill>
                <a:latin typeface="Trebuchet MS"/>
              </a:rPr>
              <a:t>МОДЕЛЬ МОНЕТИЗАЦИИ, РЫНОК И ПОТРЕБИТЕЛИ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147E52-D040-5F84-4A15-FAEFDAB0E26E}"/>
              </a:ext>
            </a:extLst>
          </p:cNvPr>
          <p:cNvSpPr txBox="1"/>
          <p:nvPr/>
        </p:nvSpPr>
        <p:spPr>
          <a:xfrm>
            <a:off x="908050" y="2301875"/>
            <a:ext cx="6477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0" dirty="0">
                <a:solidFill>
                  <a:srgbClr val="C00000"/>
                </a:solidFill>
                <a:effectLst/>
                <a:latin typeface="quote-cjk-patch"/>
              </a:rPr>
              <a:t>Потенциальный потребитель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D741D96D-E811-D586-6383-2792A4EE0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761013"/>
              </p:ext>
            </p:extLst>
          </p:nvPr>
        </p:nvGraphicFramePr>
        <p:xfrm>
          <a:off x="1593850" y="3216275"/>
          <a:ext cx="17526000" cy="6868192"/>
        </p:xfrm>
        <a:graphic>
          <a:graphicData uri="http://schemas.openxmlformats.org/drawingml/2006/table">
            <a:tbl>
              <a:tblPr/>
              <a:tblGrid>
                <a:gridCol w="3373549">
                  <a:extLst>
                    <a:ext uri="{9D8B030D-6E8A-4147-A177-3AD203B41FA5}">
                      <a16:colId xmlns:a16="http://schemas.microsoft.com/office/drawing/2014/main" val="3606678825"/>
                    </a:ext>
                  </a:extLst>
                </a:gridCol>
                <a:gridCol w="8310451">
                  <a:extLst>
                    <a:ext uri="{9D8B030D-6E8A-4147-A177-3AD203B41FA5}">
                      <a16:colId xmlns:a16="http://schemas.microsoft.com/office/drawing/2014/main" val="2608285837"/>
                    </a:ext>
                  </a:extLst>
                </a:gridCol>
                <a:gridCol w="5842000">
                  <a:extLst>
                    <a:ext uri="{9D8B030D-6E8A-4147-A177-3AD203B41FA5}">
                      <a16:colId xmlns:a16="http://schemas.microsoft.com/office/drawing/2014/main" val="2487834780"/>
                    </a:ext>
                  </a:extLst>
                </a:gridCol>
              </a:tblGrid>
              <a:tr h="392276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3200" b="1" dirty="0">
                          <a:solidFill>
                            <a:srgbClr val="7E0CC4"/>
                          </a:solidFill>
                          <a:effectLst/>
                          <a:latin typeface="quote-cjk-patch"/>
                        </a:rPr>
                        <a:t>Сегмент</a:t>
                      </a:r>
                    </a:p>
                  </a:txBody>
                  <a:tcPr marL="91382" marR="152303" marT="95189" marB="951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3200" b="1" dirty="0">
                          <a:solidFill>
                            <a:srgbClr val="7E0CC4"/>
                          </a:solidFill>
                          <a:effectLst/>
                          <a:latin typeface="quote-cjk-patch"/>
                        </a:rPr>
                        <a:t>Описание</a:t>
                      </a:r>
                    </a:p>
                  </a:txBody>
                  <a:tcPr marL="152303" marR="152303" marT="95189" marB="951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3200" b="1" dirty="0">
                          <a:solidFill>
                            <a:srgbClr val="7E0CC4"/>
                          </a:solidFill>
                          <a:effectLst/>
                          <a:latin typeface="quote-cjk-patch"/>
                        </a:rPr>
                        <a:t>Готовность платить</a:t>
                      </a:r>
                    </a:p>
                  </a:txBody>
                  <a:tcPr marL="152303" marR="152303" marT="95189" marB="951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349182"/>
                  </a:ext>
                </a:extLst>
              </a:tr>
              <a:tr h="17069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800" b="1" dirty="0">
                          <a:effectLst/>
                          <a:latin typeface="quote-cjk-patch"/>
                        </a:rPr>
                        <a:t>Студенты</a:t>
                      </a:r>
                      <a:endParaRPr lang="ru-RU" sz="2800" b="0" dirty="0">
                        <a:effectLst/>
                        <a:latin typeface="quote-cjk-patch"/>
                      </a:endParaRPr>
                    </a:p>
                  </a:txBody>
                  <a:tcPr marL="91382" marR="152303" marT="95189" marB="951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800" b="0" dirty="0">
                          <a:effectLst/>
                          <a:latin typeface="quote-cjk-patch"/>
                        </a:rPr>
                        <a:t>Студенты НовГУ и других вузов, нуждающиеся в комфортных местах для подготовки к занятиям, особенно в период сессии.</a:t>
                      </a:r>
                    </a:p>
                  </a:txBody>
                  <a:tcPr marL="152303" marR="152303" marT="95189" marB="951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800" b="0" dirty="0">
                          <a:effectLst/>
                          <a:latin typeface="quote-cjk-patch"/>
                        </a:rPr>
                        <a:t>Почасовая оплата или абонемент </a:t>
                      </a:r>
                    </a:p>
                  </a:txBody>
                  <a:tcPr marL="152303" marR="91382" marT="95189" marB="951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930683"/>
                  </a:ext>
                </a:extLst>
              </a:tr>
              <a:tr h="1926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800" b="1" dirty="0">
                          <a:effectLst/>
                          <a:latin typeface="quote-cjk-patch"/>
                        </a:rPr>
                        <a:t>Фрилансеры и самозанятые</a:t>
                      </a:r>
                      <a:endParaRPr lang="ru-RU" sz="2800" b="0" dirty="0">
                        <a:effectLst/>
                        <a:latin typeface="quote-cjk-patch"/>
                      </a:endParaRPr>
                    </a:p>
                  </a:txBody>
                  <a:tcPr marL="91382" marR="152303" marT="95189" marB="951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800" b="0" dirty="0">
                          <a:effectLst/>
                          <a:latin typeface="quote-cjk-patch"/>
                        </a:rPr>
                        <a:t>Более 50 тыс. самозанятых в Новгородской области (данные ФНС), работающие удалённо и ищущие альтернативу домашнему офису.</a:t>
                      </a:r>
                    </a:p>
                  </a:txBody>
                  <a:tcPr marL="152303" marR="152303" marT="95189" marB="951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800" b="0" dirty="0">
                          <a:effectLst/>
                          <a:latin typeface="quote-cjk-patch"/>
                        </a:rPr>
                        <a:t>Готовы платить за комфорт, стабильный интернет и удобство; предпочтительны пакетные предложения.</a:t>
                      </a:r>
                    </a:p>
                  </a:txBody>
                  <a:tcPr marL="152303" marR="91382" marT="95189" marB="951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528748"/>
                  </a:ext>
                </a:extLst>
              </a:tr>
              <a:tr h="12686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800" b="1" dirty="0">
                          <a:effectLst/>
                          <a:latin typeface="quote-cjk-patch"/>
                        </a:rPr>
                        <a:t>Туристы и бизнес-гости</a:t>
                      </a:r>
                      <a:endParaRPr lang="ru-RU" sz="2800" b="0" dirty="0">
                        <a:effectLst/>
                        <a:latin typeface="quote-cjk-patch"/>
                      </a:endParaRPr>
                    </a:p>
                  </a:txBody>
                  <a:tcPr marL="91382" marR="152303" marT="95189" marB="951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800" b="0" dirty="0">
                          <a:effectLst/>
                          <a:latin typeface="quote-cjk-patch"/>
                        </a:rPr>
                        <a:t>Деловые туристы, посещающие Великий Новгород, которым нужно работать в поездке.</a:t>
                      </a:r>
                    </a:p>
                  </a:txBody>
                  <a:tcPr marL="152303" marR="152303" marT="95189" marB="951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800" b="0" dirty="0">
                          <a:effectLst/>
                          <a:latin typeface="quote-cjk-patch"/>
                        </a:rPr>
                        <a:t>Плата за 1–2 часа в удобном месте с гарантией наличия розетки и </a:t>
                      </a:r>
                      <a:r>
                        <a:rPr lang="ru-RU" sz="2800" b="0" dirty="0" err="1">
                          <a:effectLst/>
                          <a:latin typeface="quote-cjk-patch"/>
                        </a:rPr>
                        <a:t>Wi</a:t>
                      </a:r>
                      <a:r>
                        <a:rPr lang="ru-RU" sz="2800" b="0" dirty="0">
                          <a:effectLst/>
                          <a:latin typeface="quote-cjk-patch"/>
                        </a:rPr>
                        <a:t>-Fi.</a:t>
                      </a:r>
                    </a:p>
                  </a:txBody>
                  <a:tcPr marL="152303" marR="91382" marT="95189" marB="951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778755"/>
                  </a:ext>
                </a:extLst>
              </a:tr>
              <a:tr h="14878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800" b="1">
                          <a:effectLst/>
                          <a:latin typeface="quote-cjk-patch"/>
                        </a:rPr>
                        <a:t>Корпоративные клиенты</a:t>
                      </a:r>
                      <a:endParaRPr lang="ru-RU" sz="2800" b="0">
                        <a:effectLst/>
                        <a:latin typeface="quote-cjk-patch"/>
                      </a:endParaRPr>
                    </a:p>
                  </a:txBody>
                  <a:tcPr marL="91382" marR="152303" marT="95189" marB="951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800" b="0" dirty="0">
                          <a:effectLst/>
                          <a:latin typeface="quote-cjk-patch"/>
                        </a:rPr>
                        <a:t>Компании, сотрудники которых работают удалённо; возможна покупка абонементов для сотрудников.</a:t>
                      </a:r>
                    </a:p>
                  </a:txBody>
                  <a:tcPr marL="152303" marR="152303" marT="95189" marB="951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2800" b="0" dirty="0">
                          <a:effectLst/>
                          <a:latin typeface="quote-cjk-patch"/>
                        </a:rPr>
                        <a:t>B2B-</a:t>
                      </a:r>
                      <a:r>
                        <a:rPr lang="ru-RU" sz="2800" b="0" dirty="0">
                          <a:effectLst/>
                          <a:latin typeface="quote-cjk-patch"/>
                        </a:rPr>
                        <a:t>абонементы, корпоративные тарифы.</a:t>
                      </a:r>
                    </a:p>
                  </a:txBody>
                  <a:tcPr marL="152303" marR="91382" marT="95189" marB="951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297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912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812</Words>
  <Application>Microsoft Office PowerPoint</Application>
  <PresentationFormat>Произвольный</PresentationFormat>
  <Paragraphs>93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Microsoft Sans Serif</vt:lpstr>
      <vt:lpstr>quote-cjk-patch</vt:lpstr>
      <vt:lpstr>Tahoma</vt:lpstr>
      <vt:lpstr>Trebuchet MS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НАША КОМАНДА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ПУТП - гайдбук Платформы - октябрь 2023</dc:title>
  <cp:lastModifiedBy>Юлия Лазич</cp:lastModifiedBy>
  <cp:revision>21</cp:revision>
  <dcterms:created xsi:type="dcterms:W3CDTF">2026-02-16T12:08:47Z</dcterms:created>
  <dcterms:modified xsi:type="dcterms:W3CDTF">2026-03-21T19:08:20Z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