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63" r:id="rId5"/>
    <p:sldId id="285" r:id="rId6"/>
    <p:sldId id="286" r:id="rId7"/>
    <p:sldId id="287" r:id="rId8"/>
    <p:sldId id="302" r:id="rId9"/>
    <p:sldId id="299" r:id="rId10"/>
    <p:sldId id="288" r:id="rId11"/>
    <p:sldId id="303" r:id="rId12"/>
    <p:sldId id="304" r:id="rId13"/>
    <p:sldId id="305" r:id="rId14"/>
    <p:sldId id="289" r:id="rId15"/>
    <p:sldId id="290" r:id="rId16"/>
    <p:sldId id="292" r:id="rId17"/>
    <p:sldId id="293" r:id="rId18"/>
    <p:sldId id="307" r:id="rId19"/>
    <p:sldId id="301" r:id="rId20"/>
    <p:sldId id="297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02" autoAdjust="0"/>
  </p:normalViewPr>
  <p:slideViewPr>
    <p:cSldViewPr>
      <p:cViewPr varScale="1">
        <p:scale>
          <a:sx n="111" d="100"/>
          <a:sy n="111" d="100"/>
        </p:scale>
        <p:origin x="307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  <a:p>
          <a:r>
            <a:rPr lang="ru-RU" sz="1000" b="1" dirty="0"/>
            <a:t>1700000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  <a:p>
          <a:r>
            <a:rPr lang="ru-RU" sz="1000" b="1" dirty="0"/>
            <a:t>370000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  <a:p>
          <a:r>
            <a:rPr lang="ru-RU" sz="1000" b="1" dirty="0"/>
            <a:t>75000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  <a:p>
          <a:r>
            <a:rPr lang="ru-RU" sz="1000" b="1" dirty="0"/>
            <a:t>40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629" custLinFactNeighborY="-77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LinFactNeighborX="149" custLinFactNeighborY="8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Калейдоскоп 0,00095655%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Почемучка 0,00785552%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Возможность проведения занятия онлайн.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EEB4CA1-B351-48F2-B668-346E33432593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Онлайн школа </a:t>
          </a:r>
          <a:r>
            <a:rPr lang="en-US" dirty="0" err="1">
              <a:solidFill>
                <a:schemeClr val="tx1"/>
              </a:solidFill>
            </a:rPr>
            <a:t>Foxford</a:t>
          </a:r>
          <a:endParaRPr lang="ru-RU" dirty="0">
            <a:solidFill>
              <a:schemeClr val="tx1"/>
            </a:solidFill>
          </a:endParaRPr>
        </a:p>
      </dgm:t>
    </dgm:pt>
    <dgm:pt modelId="{ED2F806D-39A2-4319-A1DD-766557127D60}" type="parTrans" cxnId="{F25C062A-5AC0-4221-8027-7B11CFFB55DB}">
      <dgm:prSet/>
      <dgm:spPr/>
      <dgm:t>
        <a:bodyPr/>
        <a:lstStyle/>
        <a:p>
          <a:endParaRPr lang="ru-RU"/>
        </a:p>
      </dgm:t>
    </dgm:pt>
    <dgm:pt modelId="{02EDBBCA-D036-4AC5-BC48-66016D81906D}" type="sibTrans" cxnId="{F25C062A-5AC0-4221-8027-7B11CFFB55DB}">
      <dgm:prSet/>
      <dgm:spPr/>
      <dgm:t>
        <a:bodyPr/>
        <a:lstStyle/>
        <a:p>
          <a:endParaRPr lang="ru-RU"/>
        </a:p>
      </dgm:t>
    </dgm:pt>
    <dgm:pt modelId="{1953729B-1439-4E9B-B174-918FA762CB1C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u="none" dirty="0">
              <a:solidFill>
                <a:schemeClr val="tx1"/>
              </a:solidFill>
            </a:rPr>
            <a:t>Образовательная платформа </a:t>
          </a:r>
          <a:r>
            <a:rPr lang="en-US" u="none" dirty="0" err="1">
              <a:solidFill>
                <a:schemeClr val="tx1"/>
              </a:solidFill>
            </a:rPr>
            <a:t>PROschool</a:t>
          </a:r>
          <a:r>
            <a:rPr lang="en-US" u="none" dirty="0">
              <a:solidFill>
                <a:schemeClr val="tx1"/>
              </a:solidFill>
            </a:rPr>
            <a:t> online</a:t>
          </a:r>
          <a:endParaRPr lang="ru-RU" u="none" dirty="0">
            <a:solidFill>
              <a:schemeClr val="tx1"/>
            </a:solidFill>
          </a:endParaRPr>
        </a:p>
      </dgm:t>
    </dgm:pt>
    <dgm:pt modelId="{6B6F79B5-F95C-4368-957B-5F2AD01D5973}" type="parTrans" cxnId="{328077B1-F1B3-417D-869C-0DD717E49ACC}">
      <dgm:prSet/>
      <dgm:spPr/>
      <dgm:t>
        <a:bodyPr/>
        <a:lstStyle/>
        <a:p>
          <a:endParaRPr lang="ru-RU"/>
        </a:p>
      </dgm:t>
    </dgm:pt>
    <dgm:pt modelId="{C37CE495-C741-41BA-B20C-2989427249EE}" type="sibTrans" cxnId="{328077B1-F1B3-417D-869C-0DD717E49ACC}">
      <dgm:prSet/>
      <dgm:spPr/>
      <dgm:t>
        <a:bodyPr/>
        <a:lstStyle/>
        <a:p>
          <a:endParaRPr lang="ru-RU"/>
        </a:p>
      </dgm:t>
    </dgm:pt>
    <dgm:pt modelId="{47C77B22-C67D-4A21-A65D-E7C339EE82E1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Цена ниже на 10%</a:t>
          </a:r>
        </a:p>
      </dgm:t>
    </dgm:pt>
    <dgm:pt modelId="{8A133EB9-31FD-421B-AC5D-3944E428BA5F}" type="parTrans" cxnId="{BE4E9B84-37A9-4E12-94F6-AABC7B6A35C9}">
      <dgm:prSet/>
      <dgm:spPr/>
      <dgm:t>
        <a:bodyPr/>
        <a:lstStyle/>
        <a:p>
          <a:endParaRPr lang="ru-RU"/>
        </a:p>
      </dgm:t>
    </dgm:pt>
    <dgm:pt modelId="{41157BD0-790C-4DBB-9423-37A26BF0110E}" type="sibTrans" cxnId="{BE4E9B84-37A9-4E12-94F6-AABC7B6A35C9}">
      <dgm:prSet/>
      <dgm:spPr/>
      <dgm:t>
        <a:bodyPr/>
        <a:lstStyle/>
        <a:p>
          <a:endParaRPr lang="ru-RU"/>
        </a:p>
      </dgm:t>
    </dgm:pt>
    <dgm:pt modelId="{4DB15866-7139-43CD-9D84-8A681BD544B2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Индивидуальный подход к каждому клиенту</a:t>
          </a:r>
        </a:p>
      </dgm:t>
    </dgm:pt>
    <dgm:pt modelId="{3E754612-AB84-4D7A-A848-92489D61FBFA}" type="parTrans" cxnId="{349429D8-43B0-46C4-90D8-5C47ED136EC6}">
      <dgm:prSet/>
      <dgm:spPr/>
      <dgm:t>
        <a:bodyPr/>
        <a:lstStyle/>
        <a:p>
          <a:endParaRPr lang="ru-RU"/>
        </a:p>
      </dgm:t>
    </dgm:pt>
    <dgm:pt modelId="{825AE72F-41E9-480B-A2B4-F5C0A10C3B45}" type="sibTrans" cxnId="{349429D8-43B0-46C4-90D8-5C47ED136EC6}">
      <dgm:prSet/>
      <dgm:spPr/>
      <dgm:t>
        <a:bodyPr/>
        <a:lstStyle/>
        <a:p>
          <a:endParaRPr lang="ru-RU"/>
        </a:p>
      </dgm:t>
    </dgm:pt>
    <dgm:pt modelId="{9DA651E2-D669-4ED9-B150-3A0AE402E4AE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Бриз 0,0006654%</a:t>
          </a:r>
        </a:p>
      </dgm:t>
    </dgm:pt>
    <dgm:pt modelId="{EA234449-FB9E-45CE-81C2-339634513D2B}" type="parTrans" cxnId="{30E04EA8-C7D2-4F70-B85E-40B94A36EC8B}">
      <dgm:prSet/>
      <dgm:spPr/>
      <dgm:t>
        <a:bodyPr/>
        <a:lstStyle/>
        <a:p>
          <a:endParaRPr lang="ru-RU"/>
        </a:p>
      </dgm:t>
    </dgm:pt>
    <dgm:pt modelId="{E0CC6F2C-98A6-4E7C-B421-FCF682616C20}" type="sibTrans" cxnId="{30E04EA8-C7D2-4F70-B85E-40B94A36EC8B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ScaleX="101899" custScaleY="104108" custLinFactNeighborX="5131" custLinFactNeighborY="-7549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6532" custLinFactNeighborY="467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-2656" custLinFactNeighborY="-8901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-6193" custLinFactNeighborY="-8901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LinFactNeighborX="-6193" custLinFactNeighborY="508">
        <dgm:presLayoutVars>
          <dgm:bulletEnabled val="1"/>
        </dgm:presLayoutVars>
      </dgm:prSet>
      <dgm:spPr/>
    </dgm:pt>
  </dgm:ptLst>
  <dgm:cxnLst>
    <dgm:cxn modelId="{A78D3603-FBBE-4F84-BF8C-8AF0E99B0AC1}" type="presOf" srcId="{1953729B-1439-4E9B-B174-918FA762CB1C}" destId="{B206DAC4-D1DF-4053-8506-5DE426BC8BEF}" srcOrd="0" destOrd="1" presId="urn:microsoft.com/office/officeart/2005/8/layout/hList1"/>
    <dgm:cxn modelId="{E54F490E-2704-4B39-99B0-67D12CC51B82}" type="presOf" srcId="{47C77B22-C67D-4A21-A65D-E7C339EE82E1}" destId="{0C85A15E-56D2-44B3-8E52-7FFFB1AE2983}" srcOrd="0" destOrd="1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25C062A-5AC0-4221-8027-7B11CFFB55DB}" srcId="{861A968E-9660-4770-82EB-9C2FFC889440}" destId="{CEEB4CA1-B351-48F2-B668-346E33432593}" srcOrd="0" destOrd="0" parTransId="{ED2F806D-39A2-4319-A1DD-766557127D60}" sibTransId="{02EDBBCA-D036-4AC5-BC48-66016D81906D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1C2F4082-86FB-486D-B2E1-3975F7CD5624}" type="presOf" srcId="{CEEB4CA1-B351-48F2-B668-346E33432593}" destId="{B206DAC4-D1DF-4053-8506-5DE426BC8BEF}" srcOrd="0" destOrd="0" presId="urn:microsoft.com/office/officeart/2005/8/layout/hList1"/>
    <dgm:cxn modelId="{F1916A84-1152-478E-B3C6-D69035367FCF}" type="presOf" srcId="{4DB15866-7139-43CD-9D84-8A681BD544B2}" destId="{0C85A15E-56D2-44B3-8E52-7FFFB1AE2983}" srcOrd="0" destOrd="2" presId="urn:microsoft.com/office/officeart/2005/8/layout/hList1"/>
    <dgm:cxn modelId="{BE4E9B84-37A9-4E12-94F6-AABC7B6A35C9}" srcId="{C1DCF8D2-41C8-416E-B988-A9BFE3AC37E6}" destId="{47C77B22-C67D-4A21-A65D-E7C339EE82E1}" srcOrd="1" destOrd="0" parTransId="{8A133EB9-31FD-421B-AC5D-3944E428BA5F}" sibTransId="{41157BD0-790C-4DBB-9423-37A26BF0110E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30E04EA8-C7D2-4F70-B85E-40B94A36EC8B}" srcId="{FD45624C-83CF-47B9-8EDE-C4DE60E9F279}" destId="{9DA651E2-D669-4ED9-B150-3A0AE402E4AE}" srcOrd="2" destOrd="0" parTransId="{EA234449-FB9E-45CE-81C2-339634513D2B}" sibTransId="{E0CC6F2C-98A6-4E7C-B421-FCF682616C2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28077B1-F1B3-417D-869C-0DD717E49ACC}" srcId="{861A968E-9660-4770-82EB-9C2FFC889440}" destId="{1953729B-1439-4E9B-B174-918FA762CB1C}" srcOrd="1" destOrd="0" parTransId="{6B6F79B5-F95C-4368-957B-5F2AD01D5973}" sibTransId="{C37CE495-C741-41BA-B20C-2989427249EE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349429D8-43B0-46C4-90D8-5C47ED136EC6}" srcId="{C1DCF8D2-41C8-416E-B988-A9BFE3AC37E6}" destId="{4DB15866-7139-43CD-9D84-8A681BD544B2}" srcOrd="2" destOrd="0" parTransId="{3E754612-AB84-4D7A-A848-92489D61FBFA}" sibTransId="{825AE72F-41E9-480B-A2B4-F5C0A10C3B45}"/>
    <dgm:cxn modelId="{01E8A4E1-A416-48A6-86A1-EA5A61E112C8}" type="presOf" srcId="{9DA651E2-D669-4ED9-B150-3A0AE402E4AE}" destId="{400F4E5D-F016-41EA-97FB-BF5BA36522C2}" srcOrd="0" destOrd="2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AF76A0A-3FC5-43A5-8653-9AF8CE040EC7}">
      <dgm:prSet phldrT="[Текст]" custT="1"/>
      <dgm:spPr/>
      <dgm:t>
        <a:bodyPr/>
        <a:lstStyle/>
        <a:p>
          <a:r>
            <a:rPr lang="ru-RU" sz="1800" dirty="0"/>
            <a:t>Пробное</a:t>
          </a:r>
          <a:r>
            <a:rPr lang="ru-RU" sz="1400" dirty="0"/>
            <a:t> </a:t>
          </a:r>
          <a:r>
            <a:rPr lang="ru-RU" sz="1800" dirty="0"/>
            <a:t>первое занятие </a:t>
          </a:r>
          <a:endParaRPr lang="ru-RU" sz="1400" dirty="0"/>
        </a:p>
      </dgm:t>
    </dgm:pt>
    <dgm:pt modelId="{72A6E952-0A79-47E0-92FC-086B9C34819B}" type="parTrans" cxnId="{0DC9C77B-2DBF-4A6C-81C2-AC4F18F229A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0DC9C77B-2DBF-4A6C-81C2-AC4F18F229AB}">
      <dgm:prSet/>
      <dgm:spPr/>
      <dgm:t>
        <a:bodyPr/>
        <a:lstStyle/>
        <a:p>
          <a:endParaRPr lang="ru-RU"/>
        </a:p>
      </dgm:t>
    </dgm:pt>
    <dgm:pt modelId="{4FF54828-6790-48A1-8A7B-A0C4E19E9592}">
      <dgm:prSet phldrT="[Текст]" custT="1"/>
      <dgm:spPr/>
      <dgm:t>
        <a:bodyPr/>
        <a:lstStyle/>
        <a:p>
          <a:r>
            <a:rPr lang="ru-RU" sz="1800" dirty="0"/>
            <a:t>Оценка способностей ребенка</a:t>
          </a:r>
        </a:p>
      </dgm:t>
    </dgm:pt>
    <dgm:pt modelId="{A4C2F393-278C-46DC-A327-F2EB38BA528C}" type="parTrans" cxnId="{6E329445-62F8-4750-9C10-650B98555826}">
      <dgm:prSet/>
      <dgm:spPr/>
      <dgm:t>
        <a:bodyPr/>
        <a:lstStyle/>
        <a:p>
          <a:endParaRPr lang="ru-RU"/>
        </a:p>
      </dgm:t>
    </dgm:pt>
    <dgm:pt modelId="{5B99F17A-54C1-4433-BB66-B01755103564}" type="sibTrans" cxnId="{6E329445-62F8-4750-9C10-650B98555826}">
      <dgm:prSet/>
      <dgm:spPr/>
      <dgm:t>
        <a:bodyPr/>
        <a:lstStyle/>
        <a:p>
          <a:endParaRPr lang="ru-RU"/>
        </a:p>
      </dgm:t>
    </dgm:pt>
    <dgm:pt modelId="{F7C11742-58D7-48C9-B177-E0987C6F55F0}">
      <dgm:prSet custT="1"/>
      <dgm:spPr/>
      <dgm:t>
        <a:bodyPr/>
        <a:lstStyle/>
        <a:p>
          <a:r>
            <a:rPr lang="ru-RU" sz="1800" dirty="0"/>
            <a:t>Подбор программы и методики работы с ребенком</a:t>
          </a:r>
        </a:p>
      </dgm:t>
    </dgm:pt>
    <dgm:pt modelId="{18E94B7C-9921-43C0-A257-61DE50F79BA4}" type="parTrans" cxnId="{91D35652-DCF3-47E4-899A-5AB0C82F3F86}">
      <dgm:prSet/>
      <dgm:spPr/>
      <dgm:t>
        <a:bodyPr/>
        <a:lstStyle/>
        <a:p>
          <a:endParaRPr lang="ru-RU"/>
        </a:p>
      </dgm:t>
    </dgm:pt>
    <dgm:pt modelId="{D22A5C09-9026-4A1B-8FEB-D89DDDD3A285}" type="sibTrans" cxnId="{91D35652-DCF3-47E4-899A-5AB0C82F3F86}">
      <dgm:prSet/>
      <dgm:spPr/>
      <dgm:t>
        <a:bodyPr/>
        <a:lstStyle/>
        <a:p>
          <a:endParaRPr lang="ru-RU"/>
        </a:p>
      </dgm:t>
    </dgm:pt>
    <dgm:pt modelId="{9AC84D78-F26C-48D4-A305-A1E75A81F8AF}">
      <dgm:prSet custT="1"/>
      <dgm:spPr/>
      <dgm:t>
        <a:bodyPr/>
        <a:lstStyle/>
        <a:p>
          <a:r>
            <a:rPr lang="ru-RU" sz="1800" dirty="0"/>
            <a:t>Оценка родителями услуги</a:t>
          </a:r>
        </a:p>
      </dgm:t>
    </dgm:pt>
    <dgm:pt modelId="{83D16A0C-A0E5-49FD-B365-FF1827639D97}" type="parTrans" cxnId="{72E7CB24-35A6-47D4-B374-626D30FA6A14}">
      <dgm:prSet/>
      <dgm:spPr/>
      <dgm:t>
        <a:bodyPr/>
        <a:lstStyle/>
        <a:p>
          <a:endParaRPr lang="ru-RU"/>
        </a:p>
      </dgm:t>
    </dgm:pt>
    <dgm:pt modelId="{8DC23F99-1589-4480-8A32-5822F2257066}" type="sibTrans" cxnId="{72E7CB24-35A6-47D4-B374-626D30FA6A14}">
      <dgm:prSet/>
      <dgm:spPr/>
      <dgm:t>
        <a:bodyPr/>
        <a:lstStyle/>
        <a:p>
          <a:endParaRPr lang="ru-RU"/>
        </a:p>
      </dgm:t>
    </dgm:pt>
    <dgm:pt modelId="{5CBBB65D-D1B0-4310-B97B-D2017E6383D2}">
      <dgm:prSet custT="1"/>
      <dgm:spPr/>
      <dgm:t>
        <a:bodyPr/>
        <a:lstStyle/>
        <a:p>
          <a:r>
            <a:rPr lang="ru-RU" sz="1800" dirty="0"/>
            <a:t>Заключение договора на оказание услуги</a:t>
          </a:r>
        </a:p>
      </dgm:t>
    </dgm:pt>
    <dgm:pt modelId="{E2894F4F-EF23-471A-A5EB-06DD63DE66A9}" type="parTrans" cxnId="{F839039C-B68E-4334-BCE8-C915C12AD351}">
      <dgm:prSet/>
      <dgm:spPr/>
      <dgm:t>
        <a:bodyPr/>
        <a:lstStyle/>
        <a:p>
          <a:endParaRPr lang="ru-RU"/>
        </a:p>
      </dgm:t>
    </dgm:pt>
    <dgm:pt modelId="{ED784342-CEDA-46EC-946B-B0AB55309F76}" type="sibTrans" cxnId="{F839039C-B68E-4334-BCE8-C915C12AD351}">
      <dgm:prSet/>
      <dgm:spPr/>
      <dgm:t>
        <a:bodyPr/>
        <a:lstStyle/>
        <a:p>
          <a:endParaRPr lang="ru-RU"/>
        </a:p>
      </dgm:t>
    </dgm:pt>
    <dgm:pt modelId="{C8C2529C-A841-41E9-A59D-8B9A897D6FAB}" type="pres">
      <dgm:prSet presAssocID="{D2F06E44-FCE5-4AA2-A1B3-1957CD2B3B87}" presName="Name0" presStyleCnt="0">
        <dgm:presLayoutVars>
          <dgm:dir/>
          <dgm:resizeHandles val="exact"/>
        </dgm:presLayoutVars>
      </dgm:prSet>
      <dgm:spPr/>
    </dgm:pt>
    <dgm:pt modelId="{793E0703-893B-40A4-B3E3-247B30120E85}" type="pres">
      <dgm:prSet presAssocID="{AAF76A0A-3FC5-43A5-8653-9AF8CE040EC7}" presName="node" presStyleLbl="node1" presStyleIdx="0" presStyleCnt="5">
        <dgm:presLayoutVars>
          <dgm:bulletEnabled val="1"/>
        </dgm:presLayoutVars>
      </dgm:prSet>
      <dgm:spPr/>
    </dgm:pt>
    <dgm:pt modelId="{8ECD23AC-93D4-4628-AF5B-C784BE24BDAA}" type="pres">
      <dgm:prSet presAssocID="{83513BBF-76F2-49C5-91D3-C4E7CC6EE0DB}" presName="sibTrans" presStyleLbl="sibTrans2D1" presStyleIdx="0" presStyleCnt="4"/>
      <dgm:spPr/>
    </dgm:pt>
    <dgm:pt modelId="{8FC6BFBB-D709-41B6-9716-528ED6202FBF}" type="pres">
      <dgm:prSet presAssocID="{83513BBF-76F2-49C5-91D3-C4E7CC6EE0DB}" presName="connectorText" presStyleLbl="sibTrans2D1" presStyleIdx="0" presStyleCnt="4"/>
      <dgm:spPr/>
    </dgm:pt>
    <dgm:pt modelId="{137DF64B-BD88-4768-A976-09C1CCFC607B}" type="pres">
      <dgm:prSet presAssocID="{4FF54828-6790-48A1-8A7B-A0C4E19E9592}" presName="node" presStyleLbl="node1" presStyleIdx="1" presStyleCnt="5">
        <dgm:presLayoutVars>
          <dgm:bulletEnabled val="1"/>
        </dgm:presLayoutVars>
      </dgm:prSet>
      <dgm:spPr/>
    </dgm:pt>
    <dgm:pt modelId="{355D3B01-BDD2-4526-AC03-F48EF1411E45}" type="pres">
      <dgm:prSet presAssocID="{5B99F17A-54C1-4433-BB66-B01755103564}" presName="sibTrans" presStyleLbl="sibTrans2D1" presStyleIdx="1" presStyleCnt="4"/>
      <dgm:spPr/>
    </dgm:pt>
    <dgm:pt modelId="{7E097B92-1B10-47AF-96F0-4A855E3B6C22}" type="pres">
      <dgm:prSet presAssocID="{5B99F17A-54C1-4433-BB66-B01755103564}" presName="connectorText" presStyleLbl="sibTrans2D1" presStyleIdx="1" presStyleCnt="4"/>
      <dgm:spPr/>
    </dgm:pt>
    <dgm:pt modelId="{C8267672-A9E7-41CB-A293-C2FFF1446274}" type="pres">
      <dgm:prSet presAssocID="{9AC84D78-F26C-48D4-A305-A1E75A81F8AF}" presName="node" presStyleLbl="node1" presStyleIdx="2" presStyleCnt="5">
        <dgm:presLayoutVars>
          <dgm:bulletEnabled val="1"/>
        </dgm:presLayoutVars>
      </dgm:prSet>
      <dgm:spPr/>
    </dgm:pt>
    <dgm:pt modelId="{B89A79F2-2A17-4EDC-B7DF-B47EBA7E3A97}" type="pres">
      <dgm:prSet presAssocID="{8DC23F99-1589-4480-8A32-5822F2257066}" presName="sibTrans" presStyleLbl="sibTrans2D1" presStyleIdx="2" presStyleCnt="4"/>
      <dgm:spPr/>
    </dgm:pt>
    <dgm:pt modelId="{74BDC1B6-91FD-425E-9169-67C10E79EBF8}" type="pres">
      <dgm:prSet presAssocID="{8DC23F99-1589-4480-8A32-5822F2257066}" presName="connectorText" presStyleLbl="sibTrans2D1" presStyleIdx="2" presStyleCnt="4"/>
      <dgm:spPr/>
    </dgm:pt>
    <dgm:pt modelId="{C1A3D756-59FE-4504-AD78-9513EC9FE865}" type="pres">
      <dgm:prSet presAssocID="{F7C11742-58D7-48C9-B177-E0987C6F55F0}" presName="node" presStyleLbl="node1" presStyleIdx="3" presStyleCnt="5">
        <dgm:presLayoutVars>
          <dgm:bulletEnabled val="1"/>
        </dgm:presLayoutVars>
      </dgm:prSet>
      <dgm:spPr/>
    </dgm:pt>
    <dgm:pt modelId="{962B5A9C-70B1-453B-98E0-834841DB162A}" type="pres">
      <dgm:prSet presAssocID="{D22A5C09-9026-4A1B-8FEB-D89DDDD3A285}" presName="sibTrans" presStyleLbl="sibTrans2D1" presStyleIdx="3" presStyleCnt="4"/>
      <dgm:spPr/>
    </dgm:pt>
    <dgm:pt modelId="{0C599E02-CD99-45F5-9A37-C6DFAFE3A86F}" type="pres">
      <dgm:prSet presAssocID="{D22A5C09-9026-4A1B-8FEB-D89DDDD3A285}" presName="connectorText" presStyleLbl="sibTrans2D1" presStyleIdx="3" presStyleCnt="4"/>
      <dgm:spPr/>
    </dgm:pt>
    <dgm:pt modelId="{A82B5DF2-D7B4-4C2C-9A73-6DC4C0D7DAA2}" type="pres">
      <dgm:prSet presAssocID="{5CBBB65D-D1B0-4310-B97B-D2017E6383D2}" presName="node" presStyleLbl="node1" presStyleIdx="4" presStyleCnt="5">
        <dgm:presLayoutVars>
          <dgm:bulletEnabled val="1"/>
        </dgm:presLayoutVars>
      </dgm:prSet>
      <dgm:spPr/>
    </dgm:pt>
  </dgm:ptLst>
  <dgm:cxnLst>
    <dgm:cxn modelId="{3FBF6707-32C3-4263-BF05-F3AF1F41450F}" type="presOf" srcId="{D2F06E44-FCE5-4AA2-A1B3-1957CD2B3B87}" destId="{C8C2529C-A841-41E9-A59D-8B9A897D6FAB}" srcOrd="0" destOrd="0" presId="urn:microsoft.com/office/officeart/2005/8/layout/process1"/>
    <dgm:cxn modelId="{D9676919-30CF-485E-BEEB-0BDE3EBF02BE}" type="presOf" srcId="{9AC84D78-F26C-48D4-A305-A1E75A81F8AF}" destId="{C8267672-A9E7-41CB-A293-C2FFF1446274}" srcOrd="0" destOrd="0" presId="urn:microsoft.com/office/officeart/2005/8/layout/process1"/>
    <dgm:cxn modelId="{72E7CB24-35A6-47D4-B374-626D30FA6A14}" srcId="{D2F06E44-FCE5-4AA2-A1B3-1957CD2B3B87}" destId="{9AC84D78-F26C-48D4-A305-A1E75A81F8AF}" srcOrd="2" destOrd="0" parTransId="{83D16A0C-A0E5-49FD-B365-FF1827639D97}" sibTransId="{8DC23F99-1589-4480-8A32-5822F2257066}"/>
    <dgm:cxn modelId="{C948862B-0C63-4539-B64A-7EAE78E5ED0F}" type="presOf" srcId="{5CBBB65D-D1B0-4310-B97B-D2017E6383D2}" destId="{A82B5DF2-D7B4-4C2C-9A73-6DC4C0D7DAA2}" srcOrd="0" destOrd="0" presId="urn:microsoft.com/office/officeart/2005/8/layout/process1"/>
    <dgm:cxn modelId="{6E329445-62F8-4750-9C10-650B98555826}" srcId="{D2F06E44-FCE5-4AA2-A1B3-1957CD2B3B87}" destId="{4FF54828-6790-48A1-8A7B-A0C4E19E9592}" srcOrd="1" destOrd="0" parTransId="{A4C2F393-278C-46DC-A327-F2EB38BA528C}" sibTransId="{5B99F17A-54C1-4433-BB66-B01755103564}"/>
    <dgm:cxn modelId="{D1092371-5A64-4557-97D2-333BCAA62007}" type="presOf" srcId="{D22A5C09-9026-4A1B-8FEB-D89DDDD3A285}" destId="{962B5A9C-70B1-453B-98E0-834841DB162A}" srcOrd="0" destOrd="0" presId="urn:microsoft.com/office/officeart/2005/8/layout/process1"/>
    <dgm:cxn modelId="{91D35652-DCF3-47E4-899A-5AB0C82F3F86}" srcId="{D2F06E44-FCE5-4AA2-A1B3-1957CD2B3B87}" destId="{F7C11742-58D7-48C9-B177-E0987C6F55F0}" srcOrd="3" destOrd="0" parTransId="{18E94B7C-9921-43C0-A257-61DE50F79BA4}" sibTransId="{D22A5C09-9026-4A1B-8FEB-D89DDDD3A285}"/>
    <dgm:cxn modelId="{2CFFE154-5555-442E-B828-2CF8781E121B}" type="presOf" srcId="{F7C11742-58D7-48C9-B177-E0987C6F55F0}" destId="{C1A3D756-59FE-4504-AD78-9513EC9FE865}" srcOrd="0" destOrd="0" presId="urn:microsoft.com/office/officeart/2005/8/layout/process1"/>
    <dgm:cxn modelId="{8EF8A65A-3B0B-4F3F-8ACC-4722CD8F90D8}" type="presOf" srcId="{AAF76A0A-3FC5-43A5-8653-9AF8CE040EC7}" destId="{793E0703-893B-40A4-B3E3-247B30120E85}" srcOrd="0" destOrd="0" presId="urn:microsoft.com/office/officeart/2005/8/layout/process1"/>
    <dgm:cxn modelId="{0DC9C77B-2DBF-4A6C-81C2-AC4F18F229AB}" srcId="{D2F06E44-FCE5-4AA2-A1B3-1957CD2B3B87}" destId="{AAF76A0A-3FC5-43A5-8653-9AF8CE040EC7}" srcOrd="0" destOrd="0" parTransId="{72A6E952-0A79-47E0-92FC-086B9C34819B}" sibTransId="{83513BBF-76F2-49C5-91D3-C4E7CC6EE0DB}"/>
    <dgm:cxn modelId="{F8F37982-4D1C-4F0B-A768-1DD8443E77A4}" type="presOf" srcId="{83513BBF-76F2-49C5-91D3-C4E7CC6EE0DB}" destId="{8ECD23AC-93D4-4628-AF5B-C784BE24BDAA}" srcOrd="0" destOrd="0" presId="urn:microsoft.com/office/officeart/2005/8/layout/process1"/>
    <dgm:cxn modelId="{E638C88B-4D4F-4F09-A072-8FD660EB2442}" type="presOf" srcId="{5B99F17A-54C1-4433-BB66-B01755103564}" destId="{355D3B01-BDD2-4526-AC03-F48EF1411E45}" srcOrd="0" destOrd="0" presId="urn:microsoft.com/office/officeart/2005/8/layout/process1"/>
    <dgm:cxn modelId="{F839039C-B68E-4334-BCE8-C915C12AD351}" srcId="{D2F06E44-FCE5-4AA2-A1B3-1957CD2B3B87}" destId="{5CBBB65D-D1B0-4310-B97B-D2017E6383D2}" srcOrd="4" destOrd="0" parTransId="{E2894F4F-EF23-471A-A5EB-06DD63DE66A9}" sibTransId="{ED784342-CEDA-46EC-946B-B0AB55309F76}"/>
    <dgm:cxn modelId="{9CD19BAB-AF1C-40B1-8725-C4693CF6A433}" type="presOf" srcId="{8DC23F99-1589-4480-8A32-5822F2257066}" destId="{B89A79F2-2A17-4EDC-B7DF-B47EBA7E3A97}" srcOrd="0" destOrd="0" presId="urn:microsoft.com/office/officeart/2005/8/layout/process1"/>
    <dgm:cxn modelId="{3E7A76D3-AD0C-46FA-89FC-7250D312A5D4}" type="presOf" srcId="{83513BBF-76F2-49C5-91D3-C4E7CC6EE0DB}" destId="{8FC6BFBB-D709-41B6-9716-528ED6202FBF}" srcOrd="1" destOrd="0" presId="urn:microsoft.com/office/officeart/2005/8/layout/process1"/>
    <dgm:cxn modelId="{540C22D8-F9D8-4E00-81CC-F7A5E64ED4FE}" type="presOf" srcId="{5B99F17A-54C1-4433-BB66-B01755103564}" destId="{7E097B92-1B10-47AF-96F0-4A855E3B6C22}" srcOrd="1" destOrd="0" presId="urn:microsoft.com/office/officeart/2005/8/layout/process1"/>
    <dgm:cxn modelId="{F51074DC-99A8-4716-8D32-51321D98F922}" type="presOf" srcId="{8DC23F99-1589-4480-8A32-5822F2257066}" destId="{74BDC1B6-91FD-425E-9169-67C10E79EBF8}" srcOrd="1" destOrd="0" presId="urn:microsoft.com/office/officeart/2005/8/layout/process1"/>
    <dgm:cxn modelId="{A785D3EA-7A22-4E02-AFF1-76EF61F36DAA}" type="presOf" srcId="{4FF54828-6790-48A1-8A7B-A0C4E19E9592}" destId="{137DF64B-BD88-4768-A976-09C1CCFC607B}" srcOrd="0" destOrd="0" presId="urn:microsoft.com/office/officeart/2005/8/layout/process1"/>
    <dgm:cxn modelId="{13F325F9-462D-4B9E-9071-62090E53F62A}" type="presOf" srcId="{D22A5C09-9026-4A1B-8FEB-D89DDDD3A285}" destId="{0C599E02-CD99-45F5-9A37-C6DFAFE3A86F}" srcOrd="1" destOrd="0" presId="urn:microsoft.com/office/officeart/2005/8/layout/process1"/>
    <dgm:cxn modelId="{8B9832B8-5AFF-4F37-94A8-E3B36AB0ECF9}" type="presParOf" srcId="{C8C2529C-A841-41E9-A59D-8B9A897D6FAB}" destId="{793E0703-893B-40A4-B3E3-247B30120E85}" srcOrd="0" destOrd="0" presId="urn:microsoft.com/office/officeart/2005/8/layout/process1"/>
    <dgm:cxn modelId="{EEA38DA1-7B66-4276-A468-9FDEDED6705C}" type="presParOf" srcId="{C8C2529C-A841-41E9-A59D-8B9A897D6FAB}" destId="{8ECD23AC-93D4-4628-AF5B-C784BE24BDAA}" srcOrd="1" destOrd="0" presId="urn:microsoft.com/office/officeart/2005/8/layout/process1"/>
    <dgm:cxn modelId="{C7BEA444-0F25-42E8-B5F1-5E1577648BE3}" type="presParOf" srcId="{8ECD23AC-93D4-4628-AF5B-C784BE24BDAA}" destId="{8FC6BFBB-D709-41B6-9716-528ED6202FBF}" srcOrd="0" destOrd="0" presId="urn:microsoft.com/office/officeart/2005/8/layout/process1"/>
    <dgm:cxn modelId="{EE473BD6-FD02-4389-AAAF-297A16FF00B9}" type="presParOf" srcId="{C8C2529C-A841-41E9-A59D-8B9A897D6FAB}" destId="{137DF64B-BD88-4768-A976-09C1CCFC607B}" srcOrd="2" destOrd="0" presId="urn:microsoft.com/office/officeart/2005/8/layout/process1"/>
    <dgm:cxn modelId="{89FF4241-6CBA-423D-BF3E-DB305496409C}" type="presParOf" srcId="{C8C2529C-A841-41E9-A59D-8B9A897D6FAB}" destId="{355D3B01-BDD2-4526-AC03-F48EF1411E45}" srcOrd="3" destOrd="0" presId="urn:microsoft.com/office/officeart/2005/8/layout/process1"/>
    <dgm:cxn modelId="{C4DFB2DA-29BB-4631-A95A-D32027E1F645}" type="presParOf" srcId="{355D3B01-BDD2-4526-AC03-F48EF1411E45}" destId="{7E097B92-1B10-47AF-96F0-4A855E3B6C22}" srcOrd="0" destOrd="0" presId="urn:microsoft.com/office/officeart/2005/8/layout/process1"/>
    <dgm:cxn modelId="{C6303396-F67B-42D2-AC48-B066E84D813B}" type="presParOf" srcId="{C8C2529C-A841-41E9-A59D-8B9A897D6FAB}" destId="{C8267672-A9E7-41CB-A293-C2FFF1446274}" srcOrd="4" destOrd="0" presId="urn:microsoft.com/office/officeart/2005/8/layout/process1"/>
    <dgm:cxn modelId="{FEA5FE69-FD75-41AC-9C85-8E5FC87CC3A1}" type="presParOf" srcId="{C8C2529C-A841-41E9-A59D-8B9A897D6FAB}" destId="{B89A79F2-2A17-4EDC-B7DF-B47EBA7E3A97}" srcOrd="5" destOrd="0" presId="urn:microsoft.com/office/officeart/2005/8/layout/process1"/>
    <dgm:cxn modelId="{BB92E72A-2BB4-426E-B096-A665A27603CA}" type="presParOf" srcId="{B89A79F2-2A17-4EDC-B7DF-B47EBA7E3A97}" destId="{74BDC1B6-91FD-425E-9169-67C10E79EBF8}" srcOrd="0" destOrd="0" presId="urn:microsoft.com/office/officeart/2005/8/layout/process1"/>
    <dgm:cxn modelId="{894A0A9B-003B-4FEE-B63B-5183DF614C6D}" type="presParOf" srcId="{C8C2529C-A841-41E9-A59D-8B9A897D6FAB}" destId="{C1A3D756-59FE-4504-AD78-9513EC9FE865}" srcOrd="6" destOrd="0" presId="urn:microsoft.com/office/officeart/2005/8/layout/process1"/>
    <dgm:cxn modelId="{287D0AF8-0B20-4A50-B681-8F53563CFA64}" type="presParOf" srcId="{C8C2529C-A841-41E9-A59D-8B9A897D6FAB}" destId="{962B5A9C-70B1-453B-98E0-834841DB162A}" srcOrd="7" destOrd="0" presId="urn:microsoft.com/office/officeart/2005/8/layout/process1"/>
    <dgm:cxn modelId="{AAE77115-694C-4A6F-A7A5-6BA21DE7FA90}" type="presParOf" srcId="{962B5A9C-70B1-453B-98E0-834841DB162A}" destId="{0C599E02-CD99-45F5-9A37-C6DFAFE3A86F}" srcOrd="0" destOrd="0" presId="urn:microsoft.com/office/officeart/2005/8/layout/process1"/>
    <dgm:cxn modelId="{17DDC5D4-A01B-43DB-A81B-6112A69EDB25}" type="presParOf" srcId="{C8C2529C-A841-41E9-A59D-8B9A897D6FAB}" destId="{A82B5DF2-D7B4-4C2C-9A73-6DC4C0D7DAA2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60592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1700000</a:t>
          </a:r>
        </a:p>
      </dsp:txBody>
      <dsp:txXfrm>
        <a:off x="2054120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6094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370000</a:t>
          </a:r>
        </a:p>
      </dsp:txBody>
      <dsp:txXfrm>
        <a:off x="2087220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75000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40</a:t>
          </a:r>
        </a:p>
      </dsp:txBody>
      <dsp:txXfrm>
        <a:off x="2074774" y="3096804"/>
        <a:ext cx="1251298" cy="884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62397" y="385475"/>
          <a:ext cx="3097280" cy="87320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Конкуренты Продукты/Услуги</a:t>
          </a:r>
        </a:p>
      </dsp:txBody>
      <dsp:txXfrm>
        <a:off x="162397" y="385475"/>
        <a:ext cx="3097280" cy="873206"/>
      </dsp:txXfrm>
    </dsp:sp>
    <dsp:sp modelId="{B206DAC4-D1DF-4053-8506-5DE426BC8BEF}">
      <dsp:nvSpPr>
        <dsp:cNvPr id="0" name=""/>
        <dsp:cNvSpPr/>
      </dsp:nvSpPr>
      <dsp:spPr>
        <a:xfrm>
          <a:off x="233842" y="1318813"/>
          <a:ext cx="3039559" cy="300685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chemeClr val="tx1"/>
              </a:solidFill>
            </a:rPr>
            <a:t>Онлайн школа </a:t>
          </a:r>
          <a:r>
            <a:rPr lang="en-US" sz="2400" kern="1200" dirty="0" err="1">
              <a:solidFill>
                <a:schemeClr val="tx1"/>
              </a:solidFill>
            </a:rPr>
            <a:t>Foxford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u="none" kern="1200" dirty="0">
              <a:solidFill>
                <a:schemeClr val="tx1"/>
              </a:solidFill>
            </a:rPr>
            <a:t>Образовательная платформа </a:t>
          </a:r>
          <a:r>
            <a:rPr lang="en-US" sz="2400" u="none" kern="1200" dirty="0" err="1">
              <a:solidFill>
                <a:schemeClr val="tx1"/>
              </a:solidFill>
            </a:rPr>
            <a:t>PROschool</a:t>
          </a:r>
          <a:r>
            <a:rPr lang="en-US" sz="2400" u="none" kern="1200" dirty="0">
              <a:solidFill>
                <a:schemeClr val="tx1"/>
              </a:solidFill>
            </a:rPr>
            <a:t> online</a:t>
          </a:r>
          <a:endParaRPr lang="ru-RU" sz="2400" u="none" kern="1200" dirty="0">
            <a:solidFill>
              <a:schemeClr val="tx1"/>
            </a:solidFill>
          </a:endParaRPr>
        </a:p>
      </dsp:txBody>
      <dsp:txXfrm>
        <a:off x="233842" y="1318813"/>
        <a:ext cx="3039559" cy="3006855"/>
      </dsp:txXfrm>
    </dsp:sp>
    <dsp:sp modelId="{34E68AF3-FEED-4A3D-869A-6E2B7BBFBA4D}">
      <dsp:nvSpPr>
        <dsp:cNvPr id="0" name=""/>
        <dsp:cNvSpPr/>
      </dsp:nvSpPr>
      <dsp:spPr>
        <a:xfrm>
          <a:off x="3448525" y="382749"/>
          <a:ext cx="3039559" cy="83875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Фирмы конкуренты</a:t>
          </a:r>
        </a:p>
      </dsp:txBody>
      <dsp:txXfrm>
        <a:off x="3448525" y="382749"/>
        <a:ext cx="3039559" cy="838750"/>
      </dsp:txXfrm>
    </dsp:sp>
    <dsp:sp modelId="{400F4E5D-F016-41EA-97FB-BF5BA36522C2}">
      <dsp:nvSpPr>
        <dsp:cNvPr id="0" name=""/>
        <dsp:cNvSpPr/>
      </dsp:nvSpPr>
      <dsp:spPr>
        <a:xfrm>
          <a:off x="3529256" y="1296157"/>
          <a:ext cx="3039559" cy="300685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Калейдоскоп 0,00095655%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Почемучка 0,00785552%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Бриз 0,0006654%</a:t>
          </a:r>
        </a:p>
      </dsp:txBody>
      <dsp:txXfrm>
        <a:off x="3529256" y="1296157"/>
        <a:ext cx="3039559" cy="3006855"/>
      </dsp:txXfrm>
    </dsp:sp>
    <dsp:sp modelId="{869E6585-1C72-4E82-914E-39E2C4E28665}">
      <dsp:nvSpPr>
        <dsp:cNvPr id="0" name=""/>
        <dsp:cNvSpPr/>
      </dsp:nvSpPr>
      <dsp:spPr>
        <a:xfrm>
          <a:off x="6806113" y="382749"/>
          <a:ext cx="3039559" cy="83875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Наши преимущества</a:t>
          </a:r>
        </a:p>
      </dsp:txBody>
      <dsp:txXfrm>
        <a:off x="6806113" y="382749"/>
        <a:ext cx="3039559" cy="838750"/>
      </dsp:txXfrm>
    </dsp:sp>
    <dsp:sp modelId="{0C85A15E-56D2-44B3-8E52-7FFFB1AE2983}">
      <dsp:nvSpPr>
        <dsp:cNvPr id="0" name=""/>
        <dsp:cNvSpPr/>
      </dsp:nvSpPr>
      <dsp:spPr>
        <a:xfrm>
          <a:off x="6806113" y="1311431"/>
          <a:ext cx="3039559" cy="300685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Возможность проведения занятия онлайн.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Цена ниже на 10%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Индивидуальный подход к каждому клиенту</a:t>
          </a:r>
        </a:p>
      </dsp:txBody>
      <dsp:txXfrm>
        <a:off x="6806113" y="1311431"/>
        <a:ext cx="3039559" cy="30068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E0703-893B-40A4-B3E3-247B30120E85}">
      <dsp:nvSpPr>
        <dsp:cNvPr id="0" name=""/>
        <dsp:cNvSpPr/>
      </dsp:nvSpPr>
      <dsp:spPr>
        <a:xfrm>
          <a:off x="9274" y="1201180"/>
          <a:ext cx="1436773" cy="14113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Пробное</a:t>
          </a:r>
          <a:r>
            <a:rPr lang="ru-RU" sz="1400" kern="1200" dirty="0"/>
            <a:t> </a:t>
          </a:r>
          <a:r>
            <a:rPr lang="ru-RU" sz="1800" kern="1200" dirty="0"/>
            <a:t>первое занятие </a:t>
          </a:r>
          <a:endParaRPr lang="ru-RU" sz="1400" kern="1200" dirty="0"/>
        </a:p>
      </dsp:txBody>
      <dsp:txXfrm>
        <a:off x="50612" y="1242518"/>
        <a:ext cx="1354097" cy="1328701"/>
      </dsp:txXfrm>
    </dsp:sp>
    <dsp:sp modelId="{8ECD23AC-93D4-4628-AF5B-C784BE24BDAA}">
      <dsp:nvSpPr>
        <dsp:cNvPr id="0" name=""/>
        <dsp:cNvSpPr/>
      </dsp:nvSpPr>
      <dsp:spPr>
        <a:xfrm>
          <a:off x="1589725" y="1728709"/>
          <a:ext cx="304596" cy="35631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1589725" y="1799973"/>
        <a:ext cx="213217" cy="213791"/>
      </dsp:txXfrm>
    </dsp:sp>
    <dsp:sp modelId="{137DF64B-BD88-4768-A976-09C1CCFC607B}">
      <dsp:nvSpPr>
        <dsp:cNvPr id="0" name=""/>
        <dsp:cNvSpPr/>
      </dsp:nvSpPr>
      <dsp:spPr>
        <a:xfrm>
          <a:off x="2020757" y="1201180"/>
          <a:ext cx="1436773" cy="14113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Оценка способностей ребенка</a:t>
          </a:r>
        </a:p>
      </dsp:txBody>
      <dsp:txXfrm>
        <a:off x="2062095" y="1242518"/>
        <a:ext cx="1354097" cy="1328701"/>
      </dsp:txXfrm>
    </dsp:sp>
    <dsp:sp modelId="{355D3B01-BDD2-4526-AC03-F48EF1411E45}">
      <dsp:nvSpPr>
        <dsp:cNvPr id="0" name=""/>
        <dsp:cNvSpPr/>
      </dsp:nvSpPr>
      <dsp:spPr>
        <a:xfrm>
          <a:off x="3601208" y="1728709"/>
          <a:ext cx="304596" cy="35631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3601208" y="1799973"/>
        <a:ext cx="213217" cy="213791"/>
      </dsp:txXfrm>
    </dsp:sp>
    <dsp:sp modelId="{C8267672-A9E7-41CB-A293-C2FFF1446274}">
      <dsp:nvSpPr>
        <dsp:cNvPr id="0" name=""/>
        <dsp:cNvSpPr/>
      </dsp:nvSpPr>
      <dsp:spPr>
        <a:xfrm>
          <a:off x="4032240" y="1201180"/>
          <a:ext cx="1436773" cy="14113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Оценка родителями услуги</a:t>
          </a:r>
        </a:p>
      </dsp:txBody>
      <dsp:txXfrm>
        <a:off x="4073578" y="1242518"/>
        <a:ext cx="1354097" cy="1328701"/>
      </dsp:txXfrm>
    </dsp:sp>
    <dsp:sp modelId="{B89A79F2-2A17-4EDC-B7DF-B47EBA7E3A97}">
      <dsp:nvSpPr>
        <dsp:cNvPr id="0" name=""/>
        <dsp:cNvSpPr/>
      </dsp:nvSpPr>
      <dsp:spPr>
        <a:xfrm>
          <a:off x="5612691" y="1728709"/>
          <a:ext cx="304596" cy="35631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5612691" y="1799973"/>
        <a:ext cx="213217" cy="213791"/>
      </dsp:txXfrm>
    </dsp:sp>
    <dsp:sp modelId="{C1A3D756-59FE-4504-AD78-9513EC9FE865}">
      <dsp:nvSpPr>
        <dsp:cNvPr id="0" name=""/>
        <dsp:cNvSpPr/>
      </dsp:nvSpPr>
      <dsp:spPr>
        <a:xfrm>
          <a:off x="6043723" y="1201180"/>
          <a:ext cx="1436773" cy="14113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Подбор программы и методики работы с ребенком</a:t>
          </a:r>
        </a:p>
      </dsp:txBody>
      <dsp:txXfrm>
        <a:off x="6085061" y="1242518"/>
        <a:ext cx="1354097" cy="1328701"/>
      </dsp:txXfrm>
    </dsp:sp>
    <dsp:sp modelId="{962B5A9C-70B1-453B-98E0-834841DB162A}">
      <dsp:nvSpPr>
        <dsp:cNvPr id="0" name=""/>
        <dsp:cNvSpPr/>
      </dsp:nvSpPr>
      <dsp:spPr>
        <a:xfrm>
          <a:off x="7624174" y="1728709"/>
          <a:ext cx="304596" cy="35631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7624174" y="1799973"/>
        <a:ext cx="213217" cy="213791"/>
      </dsp:txXfrm>
    </dsp:sp>
    <dsp:sp modelId="{A82B5DF2-D7B4-4C2C-9A73-6DC4C0D7DAA2}">
      <dsp:nvSpPr>
        <dsp:cNvPr id="0" name=""/>
        <dsp:cNvSpPr/>
      </dsp:nvSpPr>
      <dsp:spPr>
        <a:xfrm>
          <a:off x="8055206" y="1201180"/>
          <a:ext cx="1436773" cy="14113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Заключение договора на оказание услуги</a:t>
          </a:r>
        </a:p>
      </dsp:txBody>
      <dsp:txXfrm>
        <a:off x="8096544" y="1242518"/>
        <a:ext cx="1354097" cy="1328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ya764752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mailto:Irina2004.novikova@yandex.ru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863848" y="1683147"/>
            <a:ext cx="6768752" cy="15073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 dirty="0"/>
              <a:t>Детский центр «ВСЁ И СРАЗУ»</a:t>
            </a:r>
            <a:endParaRPr lang="ru-RU" sz="36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sz="4400" dirty="0" err="1">
                <a:ea typeface="MS Gothic" pitchFamily="49" charset="-128"/>
              </a:rPr>
              <a:t>Команда</a:t>
            </a:r>
            <a:r>
              <a:rPr sz="4400" dirty="0">
                <a:ea typeface="MS Gothic" pitchFamily="49" charset="-128"/>
              </a:rPr>
              <a:t> </a:t>
            </a:r>
            <a:r>
              <a:rPr sz="4400" dirty="0" err="1">
                <a:ea typeface="MS Gothic" pitchFamily="49" charset="-128"/>
              </a:rPr>
              <a:t>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39718" y="3978283"/>
            <a:ext cx="3000396" cy="1500198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Дарья Шемякина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Коммуникабельность,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решительность, 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умение руководить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людьми.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Руководитель проекта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pic>
        <p:nvPicPr>
          <p:cNvPr id="6" name="Рисунок 5" descr="fee08a1c-5431-4269-a1df-338e877b7b03.jpg"/>
          <p:cNvPicPr>
            <a:picLocks noChangeAspect="1"/>
          </p:cNvPicPr>
          <p:nvPr/>
        </p:nvPicPr>
        <p:blipFill>
          <a:blip r:embed="rId3" cstate="print"/>
          <a:srcRect l="8163"/>
          <a:stretch>
            <a:fillRect/>
          </a:stretch>
        </p:blipFill>
        <p:spPr>
          <a:xfrm>
            <a:off x="539718" y="1192201"/>
            <a:ext cx="3214710" cy="2625347"/>
          </a:xfrm>
          <a:prstGeom prst="rect">
            <a:avLst/>
          </a:prstGeom>
        </p:spPr>
      </p:pic>
      <p:pic>
        <p:nvPicPr>
          <p:cNvPr id="17410" name="Picture 2" descr="https://sun9-59.userapi.com/impg/E3xmMYa5is8bPUceNprmznpPuIky3tZOu-UeUA/YcAQtyUoTsk.jpg?size=1280x1280&amp;quality=95&amp;sign=fefa616b8c6fad93583a0562c370ba97&amp;type=album"/>
          <p:cNvPicPr>
            <a:picLocks noChangeAspect="1" noChangeArrowheads="1"/>
          </p:cNvPicPr>
          <p:nvPr/>
        </p:nvPicPr>
        <p:blipFill>
          <a:blip r:embed="rId4" cstate="print"/>
          <a:srcRect l="10512" t="7692" r="7141"/>
          <a:stretch>
            <a:fillRect/>
          </a:stretch>
        </p:blipFill>
        <p:spPr bwMode="auto">
          <a:xfrm>
            <a:off x="5688384" y="1323107"/>
            <a:ext cx="3013622" cy="2494441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468940" y="4049721"/>
            <a:ext cx="3000396" cy="1500198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Ирина Новикова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Коммуникабельность,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стрессоустойсивать, 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Умение адаптироваться 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Помошник руководителя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проекта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/>
          </p:nvPr>
        </p:nvSpPr>
        <p:spPr>
          <a:xfrm>
            <a:off x="896908" y="1263639"/>
            <a:ext cx="8749810" cy="3857652"/>
          </a:xfrm>
        </p:spPr>
        <p:txBody>
          <a:bodyPr/>
          <a:lstStyle/>
          <a:p>
            <a:r>
              <a:rPr lang="ru-RU" sz="2400" dirty="0"/>
              <a:t>Маленьким детям часто не хватает внимания, скучно находиться одним дома, а также сложно самостоятельно делать домашнюю работу, так как родители не могут постоянно и качественно заниматься с детьми. Поэтому необходимость создания центра для работы с детьми очень высока. Дети будут выполнять домашние задания вместе с преподавателем центра, а так же получать дополнительные знания во время специальных развивающих игр. Для родителей это будет настоящим спасением, так как ребенок будет находиться под присмотром, играть и получать знания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25404" y="406383"/>
            <a:ext cx="4884738" cy="944563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Проблема</a:t>
            </a:r>
            <a:endParaRPr sz="4400" dirty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Суть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Наш проект помогает решить проблему занятости детей</a:t>
            </a:r>
            <a:r>
              <a:rPr kumimoji="0" lang="ru-RU" sz="3200" b="1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с помощью создания детского центра дополнительного образования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Цель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1499887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3200" b="1" i="1" dirty="0">
                <a:ea typeface="MS Gothic" pitchFamily="49" charset="-128"/>
              </a:rPr>
              <a:t>К 31.08.2023 года создать детский центр «Всё и сразу» и начать работу.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оготип все и сразу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28" y="1620829"/>
            <a:ext cx="3835407" cy="38354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Визитка Оборо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478" y="263507"/>
            <a:ext cx="5942147" cy="33011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 descr="логотип все и сразу.jpeg">
            <a:extLst>
              <a:ext uri="{FF2B5EF4-FFF2-40B4-BE49-F238E27FC236}">
                <a16:creationId xmlns:a16="http://schemas.microsoft.com/office/drawing/2014/main" id="{D77B853A-3520-7CD9-5869-409DCD72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76" y="1646996"/>
            <a:ext cx="3835407" cy="38354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104807"/>
              </p:ext>
            </p:extLst>
          </p:nvPr>
        </p:nvGraphicFramePr>
        <p:xfrm>
          <a:off x="825469" y="1620829"/>
          <a:ext cx="8251281" cy="3144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377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2900952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900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17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42550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 algn="ctr">
                        <a:buFont typeface="Arial" pitchFamily="34" charset="0"/>
                        <a:buNone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25244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66165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Нейротехнологии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искусственный интеллект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8" y="362109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53966" y="192069"/>
            <a:ext cx="6500858" cy="837003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Портрет потребителя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3966" y="1192201"/>
          <a:ext cx="6072231" cy="3978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964">
                <a:tc>
                  <a:txBody>
                    <a:bodyPr/>
                    <a:lstStyle/>
                    <a:p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категория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категория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64">
                <a:tc>
                  <a:txBody>
                    <a:bodyPr/>
                    <a:lstStyle/>
                    <a:p>
                      <a:r>
                        <a:rPr lang="ru-RU" dirty="0"/>
                        <a:t>Пол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женский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женский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964">
                <a:tc>
                  <a:txBody>
                    <a:bodyPr/>
                    <a:lstStyle/>
                    <a:p>
                      <a:r>
                        <a:rPr lang="ru-RU" dirty="0"/>
                        <a:t>Возраст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35</a:t>
                      </a:r>
                      <a:r>
                        <a:rPr lang="ru-RU" baseline="0" dirty="0"/>
                        <a:t> до </a:t>
                      </a:r>
                      <a:r>
                        <a:rPr lang="ru-RU" dirty="0"/>
                        <a:t>45 лет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</a:t>
                      </a:r>
                      <a:r>
                        <a:rPr lang="ru-RU" baseline="0" dirty="0"/>
                        <a:t> 20 до 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3198">
                <a:tc>
                  <a:txBody>
                    <a:bodyPr/>
                    <a:lstStyle/>
                    <a:p>
                      <a:r>
                        <a:rPr lang="ru-RU" dirty="0"/>
                        <a:t>Семейное положение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</a:t>
                      </a:r>
                      <a:r>
                        <a:rPr lang="ru-RU" baseline="0" dirty="0"/>
                        <a:t> браке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браке или не в браке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964">
                <a:tc>
                  <a:txBody>
                    <a:bodyPr/>
                    <a:lstStyle/>
                    <a:p>
                      <a:r>
                        <a:rPr lang="ru-RU" dirty="0"/>
                        <a:t>Возраст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</a:t>
                      </a:r>
                      <a:r>
                        <a:rPr lang="ru-RU" baseline="0" dirty="0"/>
                        <a:t> 7 до 18 лет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0 до 15</a:t>
                      </a:r>
                      <a:r>
                        <a:rPr lang="ru-RU" baseline="0" dirty="0"/>
                        <a:t> лет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964">
                <a:tc>
                  <a:txBody>
                    <a:bodyPr/>
                    <a:lstStyle/>
                    <a:p>
                      <a:r>
                        <a:rPr lang="ru-RU" dirty="0"/>
                        <a:t>Занятость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Полная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Полная или декрет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3198">
                <a:tc>
                  <a:txBody>
                    <a:bodyPr/>
                    <a:lstStyle/>
                    <a:p>
                      <a:r>
                        <a:rPr lang="ru-RU" dirty="0"/>
                        <a:t>Достаток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Средний</a:t>
                      </a:r>
                      <a:r>
                        <a:rPr lang="ru-RU" baseline="0" dirty="0"/>
                        <a:t> и выше среднего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Ниже среднего</a:t>
                      </a:r>
                      <a:r>
                        <a:rPr lang="ru-RU" baseline="0" dirty="0"/>
                        <a:t> или средний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1266" name="Picture 2" descr="Женщина 30 лет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96" y="1906580"/>
            <a:ext cx="3754429" cy="2506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8347654"/>
              </p:ext>
            </p:extLst>
          </p:nvPr>
        </p:nvGraphicFramePr>
        <p:xfrm>
          <a:off x="503808" y="1080000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5616376" y="1393242"/>
            <a:ext cx="3672655" cy="36085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PAM– 1 700 000 школьников  в России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TAM– 370 000 школьников в Удмуртии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–75 000 школьников в Ижевске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 - 40    школьников</a:t>
            </a:r>
            <a:endParaRPr lang="ru-RU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1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2527" y="192069"/>
            <a:ext cx="5929355" cy="714380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Анализ конкурентов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/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80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27830"/>
              </p:ext>
            </p:extLst>
          </p:nvPr>
        </p:nvGraphicFramePr>
        <p:xfrm>
          <a:off x="0" y="931307"/>
          <a:ext cx="10080626" cy="4261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002543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3223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654722"/>
                  </a:ext>
                </a:extLst>
              </a:tr>
              <a:tr h="12055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73096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05987" y="1392544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err="1"/>
              <a:t>Нишевой</a:t>
            </a:r>
            <a:r>
              <a:rPr lang="ru-RU" sz="1400" i="1" dirty="0"/>
              <a:t>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Индивидуальный подход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 на 10% ниже чем у конкурентов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Удобство при использовании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Актуальная методика обучения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254758" y="2478085"/>
            <a:ext cx="16448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/>
              <a:t>Прямые </a:t>
            </a:r>
            <a:r>
              <a:rPr lang="ru-RU" sz="1200" i="1" dirty="0"/>
              <a:t>(продажа в фирменном центре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1750" y="3835407"/>
            <a:ext cx="4500594" cy="98488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600" dirty="0"/>
              <a:t>Разовые сделки  и регулярные доходы от периодических платежей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111354" y="2692399"/>
            <a:ext cx="187196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i="1" dirty="0"/>
              <a:t>Интеллектуальные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/>
              <a:t>ресурсы</a:t>
            </a:r>
          </a:p>
          <a:p>
            <a:r>
              <a:rPr lang="ru-RU" sz="1400" i="1" dirty="0"/>
              <a:t>Персонал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13036" y="1479574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Разрешение проблем в сфере  дополнительного образования детей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Партнёры (делаем вместе)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82528" y="3835407"/>
            <a:ext cx="4759125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b="1" i="1" dirty="0"/>
              <a:t>Фиксированные издержки</a:t>
            </a:r>
          </a:p>
          <a:p>
            <a:r>
              <a:rPr lang="ru-RU" sz="1400" i="1" dirty="0"/>
              <a:t>Аренда помещения </a:t>
            </a:r>
          </a:p>
          <a:p>
            <a:r>
              <a:rPr lang="ru-RU" sz="1400" i="1" dirty="0"/>
              <a:t>Коммунальные услуги</a:t>
            </a:r>
          </a:p>
          <a:p>
            <a:r>
              <a:rPr lang="ru-RU" sz="1400" i="1" dirty="0"/>
              <a:t>Охрана помещения</a:t>
            </a:r>
          </a:p>
          <a:p>
            <a:r>
              <a:rPr lang="ru-RU" sz="1400" i="1" dirty="0"/>
              <a:t>Интернет</a:t>
            </a:r>
          </a:p>
          <a:p>
            <a:endParaRPr lang="ru-RU" sz="1400" i="1" dirty="0"/>
          </a:p>
          <a:p>
            <a:endParaRPr lang="ru-RU" sz="1400" i="1" dirty="0"/>
          </a:p>
          <a:p>
            <a:endParaRPr lang="ru-RU" sz="1400" i="1" dirty="0"/>
          </a:p>
          <a:p>
            <a:r>
              <a:rPr lang="ru-RU" sz="1400" b="1" i="1" dirty="0"/>
              <a:t>Переменные издержки</a:t>
            </a:r>
          </a:p>
          <a:p>
            <a:r>
              <a:rPr lang="ru-RU" sz="1400" i="1" dirty="0"/>
              <a:t> Материалы</a:t>
            </a:r>
          </a:p>
          <a:p>
            <a:endParaRPr lang="ru-RU" sz="1400" i="1" dirty="0"/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9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53966" y="763573"/>
            <a:ext cx="7704856" cy="945092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Процесс оказания услуги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325404" y="1335077"/>
          <a:ext cx="9501254" cy="3813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6768752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Организационный план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763706"/>
            <a:ext cx="8890243" cy="2858056"/>
          </a:xfrm>
          <a:prstGeom prst="rect">
            <a:avLst/>
          </a:prstGeom>
        </p:spPr>
        <p:txBody>
          <a:bodyPr lIns="0" tIns="0" rIns="0" bIns="0">
            <a:normAutofit fontScale="860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3300" b="1" i="1" dirty="0">
                <a:ea typeface="MS Gothic" pitchFamily="49" charset="-128"/>
              </a:rPr>
              <a:t>Выбранная организационно-правовая форма ИП, потому что сохраняется стаутс физического лица, п</a:t>
            </a:r>
            <a:r>
              <a:rPr lang="ru-RU" sz="3300" b="1" i="1" dirty="0"/>
              <a:t>олная свобода в распоряжении прибылью, полученной от бизнеса, для старта бизнеса не надо вносить минимальный уставный капитал, размеры административных штрафов намного ниже</a:t>
            </a:r>
            <a:endParaRPr lang="ru-RU" sz="3300" b="1" i="1" dirty="0"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2527" y="406381"/>
          <a:ext cx="9644132" cy="4939558"/>
        </p:xfrm>
        <a:graphic>
          <a:graphicData uri="http://schemas.openxmlformats.org/drawingml/2006/table">
            <a:tbl>
              <a:tblPr/>
              <a:tblGrid>
                <a:gridCol w="64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2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8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76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29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задачи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7988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7988" marR="7988" marT="798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Исполнитель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начала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окончания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Прогресс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222222"/>
                          </a:solidFill>
                          <a:latin typeface="Arial" pitchFamily="34" charset="0"/>
                          <a:cs typeface="Arial" pitchFamily="34" charset="0"/>
                        </a:rPr>
                        <a:t>Статус</a:t>
                      </a:r>
                    </a:p>
                  </a:txBody>
                  <a:tcPr marL="71890" marR="7988" marT="79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Изучить спрос на услгу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Ирина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Разработать программы работы с детьми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Дарья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Размещения рекламы на интернет площадках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Ирина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Поиск помещения для аренды и заключение договора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Ирина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Покупка необходимой мебели и электронной техники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Дарья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Найм персонала, заключение договоров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Ирина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07.08.2023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Проведение пробных занятий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Дарья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01.09.2023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10.09.2023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открыт</a:t>
                      </a:r>
                    </a:p>
                  </a:txBody>
                  <a:tcPr marL="7988" marR="7988" marT="79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96842" y="192069"/>
            <a:ext cx="6858048" cy="571504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Стартовые инвестиции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/>
        </p:nvGraphicFramePr>
        <p:xfrm>
          <a:off x="468280" y="977887"/>
          <a:ext cx="9251190" cy="4463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3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3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448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874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</a:t>
                      </a:r>
                      <a:r>
                        <a:rPr lang="ru-RU" sz="2300" baseline="0" dirty="0"/>
                        <a:t> помещения</a:t>
                      </a:r>
                    </a:p>
                    <a:p>
                      <a:r>
                        <a:rPr lang="ru-RU" sz="2300" baseline="0" dirty="0"/>
                        <a:t>75 м</a:t>
                      </a:r>
                      <a:r>
                        <a:rPr lang="ru-RU" sz="2300" baseline="30000" dirty="0"/>
                        <a:t>2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</a:t>
                      </a:r>
                      <a:r>
                        <a:rPr lang="ru-RU" sz="2300" baseline="0" dirty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r>
                        <a:rPr lang="ru-RU" sz="2300" dirty="0"/>
                        <a:t>Ремонт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</a:t>
                      </a:r>
                      <a:r>
                        <a:rPr lang="ru-RU" sz="2300" baseline="0" dirty="0"/>
                        <a:t> мебели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Покупка техники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448">
                <a:tc>
                  <a:txBody>
                    <a:bodyPr/>
                    <a:lstStyle/>
                    <a:p>
                      <a:r>
                        <a:rPr lang="ru-RU" sz="2300" dirty="0"/>
                        <a:t>Расходники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B6A14-BC99-4AFF-A1A3-C75211351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600875"/>
          </a:xfrm>
        </p:spPr>
        <p:txBody>
          <a:bodyPr/>
          <a:lstStyle/>
          <a:p>
            <a:pPr algn="ctr"/>
            <a:r>
              <a:rPr lang="ru-RU" dirty="0"/>
              <a:t>Финансовый план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43AC0A-EAD3-C2F0-436B-6BFD3A6DD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4" t="9363" r="3569" b="13173"/>
          <a:stretch/>
        </p:blipFill>
        <p:spPr>
          <a:xfrm>
            <a:off x="71760" y="531018"/>
            <a:ext cx="9937104" cy="506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6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2528" y="120631"/>
            <a:ext cx="5929354" cy="857256"/>
          </a:xfrm>
        </p:spPr>
        <p:txBody>
          <a:bodyPr lIns="720000"/>
          <a:lstStyle/>
          <a:p>
            <a:pPr algn="l"/>
            <a:r>
              <a:rPr lang="ru-RU" sz="3600" dirty="0">
                <a:ea typeface="MS Gothic" pitchFamily="49" charset="-128"/>
              </a:rPr>
              <a:t>Экономика 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107870"/>
              </p:ext>
            </p:extLst>
          </p:nvPr>
        </p:nvGraphicFramePr>
        <p:xfrm>
          <a:off x="182528" y="1049329"/>
          <a:ext cx="9807832" cy="4283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9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89916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24819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52169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6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6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2 208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1 780 000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4722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235 500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722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1 451830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538514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73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Координаты команды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39718" y="3621093"/>
            <a:ext cx="2501464" cy="157163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Дарья Шемякина 89223397365</a:t>
            </a:r>
          </a:p>
          <a:p>
            <a:pPr algn="ctr">
              <a:lnSpc>
                <a:spcPct val="110000"/>
              </a:lnSpc>
            </a:pPr>
            <a:r>
              <a:rPr lang="en-US" sz="1600" b="1" dirty="0" err="1">
                <a:latin typeface="Arial" pitchFamily="34" charset="0"/>
                <a:cs typeface="Arial" pitchFamily="34" charset="0"/>
                <a:hlinkClick r:id="rId3"/>
              </a:rPr>
              <a:t>ya</a:t>
            </a:r>
            <a:r>
              <a:rPr lang="ru-RU" sz="1600" b="1" dirty="0">
                <a:latin typeface="Arial" pitchFamily="34" charset="0"/>
                <a:cs typeface="Arial" pitchFamily="34" charset="0"/>
                <a:hlinkClick r:id="rId3"/>
              </a:rPr>
              <a:t>764752</a:t>
            </a:r>
            <a:r>
              <a:rPr lang="en-US" sz="1600" b="1" dirty="0">
                <a:latin typeface="Arial" pitchFamily="34" charset="0"/>
                <a:cs typeface="Arial" pitchFamily="34" charset="0"/>
                <a:hlinkClick r:id="rId3"/>
              </a:rPr>
              <a:t>@</a:t>
            </a:r>
            <a:r>
              <a:rPr lang="en-US" sz="1600" b="1" dirty="0" err="1">
                <a:latin typeface="Arial" pitchFamily="34" charset="0"/>
                <a:cs typeface="Arial" pitchFamily="34" charset="0"/>
                <a:hlinkClick r:id="rId3"/>
              </a:rPr>
              <a:t>gmail.com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https://vk.com/vrvrvrvrvrvrf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blob:https://web.telegram.org/fee08a1c-5431-4269-a1df-338e877b7b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fee08a1c-5431-4269-a1df-338e877b7b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404" y="1192201"/>
            <a:ext cx="3161237" cy="2370928"/>
          </a:xfrm>
          <a:prstGeom prst="rect">
            <a:avLst/>
          </a:prstGeom>
        </p:spPr>
      </p:pic>
      <p:pic>
        <p:nvPicPr>
          <p:cNvPr id="8" name="Picture 2" descr="https://sun9-59.userapi.com/impg/E3xmMYa5is8bPUceNprmznpPuIky3tZOu-UeUA/YcAQtyUoTsk.jpg?size=1280x1280&amp;quality=95&amp;sign=fefa616b8c6fad93583a0562c370ba97&amp;type=album"/>
          <p:cNvPicPr>
            <a:picLocks noChangeAspect="1" noChangeArrowheads="1"/>
          </p:cNvPicPr>
          <p:nvPr/>
        </p:nvPicPr>
        <p:blipFill>
          <a:blip r:embed="rId5" cstate="print"/>
          <a:srcRect l="10512" t="7692" r="7141"/>
          <a:stretch>
            <a:fillRect/>
          </a:stretch>
        </p:blipFill>
        <p:spPr bwMode="auto">
          <a:xfrm>
            <a:off x="5326064" y="1192201"/>
            <a:ext cx="3214710" cy="2462331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5326064" y="3692532"/>
            <a:ext cx="3316928" cy="15001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Ирина Новикова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89519297111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  <a:hlinkClick r:id="rId6"/>
              </a:rPr>
              <a:t>Irina2004.novikova@yandex.ru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1254098" y="2192333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706</Words>
  <Application>Microsoft Office PowerPoint</Application>
  <PresentationFormat>Произвольный</PresentationFormat>
  <Paragraphs>260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MS Gothic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Проблема</vt:lpstr>
      <vt:lpstr>Суть проекта</vt:lpstr>
      <vt:lpstr>Цель проекта</vt:lpstr>
      <vt:lpstr>Презентация PowerPoint</vt:lpstr>
      <vt:lpstr>Роль проекта в обеспечении  технологического суверенитета страны</vt:lpstr>
      <vt:lpstr>Портрет потребителя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Организационный план</vt:lpstr>
      <vt:lpstr>Презентация PowerPoint</vt:lpstr>
      <vt:lpstr>Стартовые инвестиции</vt:lpstr>
      <vt:lpstr>Финансовый план</vt:lpstr>
      <vt:lpstr>Экономика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30</cp:revision>
  <dcterms:created xsi:type="dcterms:W3CDTF">2022-10-14T10:42:52Z</dcterms:created>
  <dcterms:modified xsi:type="dcterms:W3CDTF">2023-07-25T21:12:05Z</dcterms:modified>
  <dc:language>ru-RU</dc:language>
</cp:coreProperties>
</file>