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1" r:id="rId4"/>
    <p:sldId id="267" r:id="rId5"/>
    <p:sldId id="268" r:id="rId6"/>
    <p:sldId id="285" r:id="rId7"/>
    <p:sldId id="270" r:id="rId8"/>
    <p:sldId id="272" r:id="rId9"/>
    <p:sldId id="275" r:id="rId10"/>
    <p:sldId id="277" r:id="rId11"/>
    <p:sldId id="280" r:id="rId12"/>
    <p:sldId id="279" r:id="rId13"/>
    <p:sldId id="281" r:id="rId14"/>
    <p:sldId id="282" r:id="rId15"/>
    <p:sldId id="28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1D0"/>
    <a:srgbClr val="F4F4F4"/>
    <a:srgbClr val="F1A400"/>
    <a:srgbClr val="214F59"/>
    <a:srgbClr val="4F818C"/>
    <a:srgbClr val="F30975"/>
    <a:srgbClr val="C11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47" d="100"/>
          <a:sy n="47" d="100"/>
        </p:scale>
        <p:origin x="67" y="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63DEF-6A83-458E-BF02-83F9C883840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7AE8E-D2C1-420C-9232-2A2E64579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94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0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10DF3-8E48-ADAB-CD27-3AF4A669C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528BE9-10C9-D9D8-8AFD-2611714D3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74A9CBA-D9E5-54C6-F84E-7C50BADC3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CB0D7F-E870-B5F5-BB7C-EDE2EDD0E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62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385F5-75AB-0C75-186C-3BFFD9330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AF2F492-A0FC-A69D-6461-943321BC4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C39A5F-8530-C913-E313-8A9FE2E96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47A218-943A-6BA7-6CA6-A2B081F30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03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976C-CFB5-2CBD-A0A7-8793DD72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A2598FC-D1F7-A3C4-3AC3-DDB82C757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294B8B-FBFD-4AF1-AF3D-C2E5A1A02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27702B-0215-6A4F-8C4B-C769E1D37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45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35D0-54E6-EF98-5905-DBF17A4D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41015BB-AEB4-E741-EDD6-2D0F456CE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DEB4E1-6B69-53D3-57B4-2AECF635C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5B3F2-1A17-CCD9-5998-56002D749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32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A4A8A-EA6B-3FA7-7D32-312E0CDFE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6E8001E-FC9B-9EF3-FDDC-F9DFE4F2F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410CAF7-58C6-B5B3-D7D1-6B8B52B61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59B7F6-8B65-5EB4-AAC4-8E73E5449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19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0852B-4D84-DBF9-B01F-8A023AD19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BE2E02D-A789-F8A4-2AD8-FA4DD03F9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7079042-86FD-AF77-8BF6-4B3FB0802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AB54DC-898B-48F3-448E-E1F9D7614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371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85F7-F166-2B23-7FAA-63AAFEA4C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D7C75EC-7588-718F-A583-C1FECF6C3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B1B0AC-723A-3740-0B46-B2D9666A9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9BD83D-017E-60DC-899F-1C9A6DD03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65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FF3DE-A47E-9B62-684F-63E66C41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46B34E-2381-8C6B-F7D4-87AD5C211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AA63879-A1B2-25EF-7878-438034D08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16975D-1B52-A65E-2A73-CE0133D43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95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9DCF-DD10-A8B1-3E99-AFF83310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878C0C3-71F4-F81C-9DED-C0C713240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D2A1247-E2CE-8C7C-A04A-EF9E47418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A12F08-E4C3-4149-8DBB-BB347BE3D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7AE8E-D2C1-420C-9232-2A2E64579F3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31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79F3D-FEF6-90B8-EADE-99974DC69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E3DDA7-47F7-311E-5677-0A95E559C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98E8E-E149-E6F7-1E0F-D56390EE0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F3AE-BEE9-45BB-9826-5BBF59BED609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8317B-DB63-181D-0577-0DC5E549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529BF-FABB-DEEC-0C47-320056988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0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EFE20-15AA-B592-289D-DBD32CD3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47A407-8E43-917C-63CD-CABC4C598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2F386-A10C-B65D-489E-41318217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F0E2-31B3-4658-BA20-F85FE202BC20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E6ABC8-0784-C682-61C5-0EF68A46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EF0CB6-C7E2-BB8B-A2D3-8822E716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A6DF5-81B3-931E-59DE-CE7E8C7C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88CD2F-B5D3-37AA-1F6D-9AFE70610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CE01E5-DE39-0F62-529B-BAEB9EAE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B014A-88D1-4ACA-9C82-B072BC544AA8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572897-0D95-888A-A3F9-A116768A2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082E19-12CE-4245-F777-23F48B62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52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BE506-9C29-1C25-E9A4-CA8BA205A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B7C7D-D603-06AA-6EA9-8AB423878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ADF923-5E6B-DDD7-2AF9-42172E956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2CEE47-C826-7C76-55F8-A66C7B4AC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2AECF-2984-4A38-9C09-07F15F831B51}" type="datetime1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B0FE82-BCE4-6C07-E2EB-7555E314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514496-2B42-8C70-05EB-D3137191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7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8C72D-7604-78CA-7692-AF204FC40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9493E0-48CC-FB22-D292-FA5A2B484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A6B028-A24C-FD11-C6C0-99800EA4C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A060CA-D5AE-72DD-6176-595FEAF57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37CA94-E91F-B60A-2DE9-15150CBF3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779651-D866-CEFF-99C8-0408A107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9B4F-AFE5-49E3-938F-1C50EDB7EC57}" type="datetime1">
              <a:rPr lang="ru-RU" smtClean="0"/>
              <a:t>01.11.2025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AAF938-D242-9BEE-B8F7-845A4E41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152892-FF02-954F-E1E7-A1B353CB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5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BE8A0-7DED-6E1D-055E-3F6FC850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070EF6-2D3B-9B8C-C3A4-190B7B1E3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88064-BB24-452E-973E-349CA2DD9C4F}" type="datetime1">
              <a:rPr lang="ru-RU" smtClean="0"/>
              <a:t>01.11.2025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7965EB-B0DD-0A3C-DCE5-AD1CFFF8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4959EB-C70C-E50E-E131-E4D0CF336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0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532C28-CE5C-8D28-EB77-B3BAAA85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1F1F-DC89-45A4-9475-9BA84961DFE6}" type="datetime1">
              <a:rPr lang="ru-RU" smtClean="0"/>
              <a:t>01.11.2025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3F607D-E1A8-F6BC-AF03-56122E4A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83AC9A-2729-BCB9-9BDA-FFAA3A34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1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7F8B5-978C-0806-258F-339F17989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1E046-C8D5-6C61-E64A-A2DFF0E2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F7AFE7-B5EA-575D-DAA4-440DA632B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8AFA90-27B9-F432-4F26-EC0A4852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13FE-C3DE-4D43-9A23-2F22D71B08E9}" type="datetime1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368F13-EF81-DEFB-BF44-80F882A9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A1007D-F79A-53F2-16BF-A4D14F26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1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2F3B3-A318-1EF6-84DC-86168731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EE7EF32-D1DB-D26F-B3CB-EAABF64C5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19A29B-E984-A3D8-0084-ED2D7DA9D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9D9833-8B64-54FE-FAF8-685CFF2A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E2FEC-4C53-4F66-9AB3-336392A25FAB}" type="datetime1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BC600-4B20-4245-4202-A05C7C0CA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718034-E2A9-20FB-B442-DE367A79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23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4FD40-8459-5FD9-E992-351AB919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2C6F47-F686-0972-6E66-9503AAA45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D658F-F465-DBDB-675E-C1E2037C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45D35-30E6-4E7F-85EB-F7276D55BE23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5189ED-D99B-D6AA-96BE-C93B95981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44655B-2CF6-88CC-1131-52939826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8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2779DCC-075E-3F5B-6266-6A8B4F09A2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3AC57E-DC6F-D318-9F5F-49B2F735D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5E06D-3946-05D6-B8E0-A561C699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EB8D3-C0CD-4C2B-A2BD-8BAA9CBE4B56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661B71-F75E-AD32-6A5A-9BD64AE7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26358-6594-4523-9DB8-3930082E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4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18F5F-9E81-E8B1-9E05-CFBE928CC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747155-EFE6-0310-6651-6B5BC5EBE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BEF516-DACC-A17E-40AD-704DC7F64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1D228-5EC2-49AD-90EB-B8A236ABF124}" type="datetime1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82E418-C631-EDDC-471E-DEC717C1A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3135F8-4706-F6B9-839F-5D3723229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CF1FF-6EA9-4FAD-80C8-9FCFBEB98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6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raw.io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aw.i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929A78B3-7DB8-2D6C-241F-C331FD81EA92}"/>
              </a:ext>
            </a:extLst>
          </p:cNvPr>
          <p:cNvSpPr/>
          <p:nvPr/>
        </p:nvSpPr>
        <p:spPr>
          <a:xfrm>
            <a:off x="1032746" y="470056"/>
            <a:ext cx="2161257" cy="698400"/>
          </a:xfrm>
          <a:custGeom>
            <a:avLst/>
            <a:gdLst/>
            <a:ahLst/>
            <a:cxnLst/>
            <a:rect l="l" t="t" r="r" b="b"/>
            <a:pathLst>
              <a:path w="5428615" h="2077720">
                <a:moveTo>
                  <a:pt x="1132370" y="606996"/>
                </a:moveTo>
                <a:lnTo>
                  <a:pt x="696976" y="355307"/>
                </a:lnTo>
                <a:lnTo>
                  <a:pt x="0" y="757694"/>
                </a:lnTo>
                <a:lnTo>
                  <a:pt x="433184" y="1007795"/>
                </a:lnTo>
                <a:lnTo>
                  <a:pt x="678751" y="867029"/>
                </a:lnTo>
                <a:lnTo>
                  <a:pt x="678726" y="1825840"/>
                </a:lnTo>
                <a:lnTo>
                  <a:pt x="1132255" y="2077694"/>
                </a:lnTo>
                <a:lnTo>
                  <a:pt x="1132255" y="607072"/>
                </a:lnTo>
                <a:close/>
              </a:path>
              <a:path w="5428615" h="2077720">
                <a:moveTo>
                  <a:pt x="1716608" y="1641119"/>
                </a:moveTo>
                <a:lnTo>
                  <a:pt x="1529194" y="1641119"/>
                </a:lnTo>
                <a:lnTo>
                  <a:pt x="1529194" y="1821967"/>
                </a:lnTo>
                <a:lnTo>
                  <a:pt x="1579270" y="1821967"/>
                </a:lnTo>
                <a:lnTo>
                  <a:pt x="1579270" y="1680984"/>
                </a:lnTo>
                <a:lnTo>
                  <a:pt x="1666532" y="1680984"/>
                </a:lnTo>
                <a:lnTo>
                  <a:pt x="1666532" y="1821967"/>
                </a:lnTo>
                <a:lnTo>
                  <a:pt x="1716608" y="1821967"/>
                </a:lnTo>
                <a:lnTo>
                  <a:pt x="1716608" y="1680984"/>
                </a:lnTo>
                <a:lnTo>
                  <a:pt x="1716608" y="1641119"/>
                </a:lnTo>
                <a:close/>
              </a:path>
              <a:path w="5428615" h="2077720">
                <a:moveTo>
                  <a:pt x="1747774" y="251701"/>
                </a:moveTo>
                <a:lnTo>
                  <a:pt x="1312367" y="0"/>
                </a:lnTo>
                <a:lnTo>
                  <a:pt x="769480" y="313436"/>
                </a:lnTo>
                <a:lnTo>
                  <a:pt x="1202664" y="563537"/>
                </a:lnTo>
                <a:lnTo>
                  <a:pt x="1747774" y="251701"/>
                </a:lnTo>
                <a:close/>
              </a:path>
              <a:path w="5428615" h="2077720">
                <a:moveTo>
                  <a:pt x="1773250" y="842708"/>
                </a:moveTo>
                <a:lnTo>
                  <a:pt x="1412811" y="842708"/>
                </a:lnTo>
                <a:lnTo>
                  <a:pt x="1412811" y="928128"/>
                </a:lnTo>
                <a:lnTo>
                  <a:pt x="1536992" y="928128"/>
                </a:lnTo>
                <a:lnTo>
                  <a:pt x="1536992" y="1152740"/>
                </a:lnTo>
                <a:lnTo>
                  <a:pt x="1649082" y="1152740"/>
                </a:lnTo>
                <a:lnTo>
                  <a:pt x="1649082" y="928128"/>
                </a:lnTo>
                <a:lnTo>
                  <a:pt x="1773250" y="928128"/>
                </a:lnTo>
                <a:lnTo>
                  <a:pt x="1773250" y="842708"/>
                </a:lnTo>
                <a:close/>
              </a:path>
              <a:path w="5428615" h="2077720">
                <a:moveTo>
                  <a:pt x="1802168" y="1450098"/>
                </a:moveTo>
                <a:lnTo>
                  <a:pt x="1795945" y="1419225"/>
                </a:lnTo>
                <a:lnTo>
                  <a:pt x="1795614" y="1417548"/>
                </a:lnTo>
                <a:lnTo>
                  <a:pt x="1777593" y="1395717"/>
                </a:lnTo>
                <a:lnTo>
                  <a:pt x="1750593" y="1383449"/>
                </a:lnTo>
                <a:lnTo>
                  <a:pt x="1750148" y="1383398"/>
                </a:lnTo>
                <a:lnTo>
                  <a:pt x="1750148" y="1450098"/>
                </a:lnTo>
                <a:lnTo>
                  <a:pt x="1750148" y="1452041"/>
                </a:lnTo>
                <a:lnTo>
                  <a:pt x="1747291" y="1467726"/>
                </a:lnTo>
                <a:lnTo>
                  <a:pt x="1738884" y="1478267"/>
                </a:lnTo>
                <a:lnTo>
                  <a:pt x="1725244" y="1484210"/>
                </a:lnTo>
                <a:lnTo>
                  <a:pt x="1706651" y="1486077"/>
                </a:lnTo>
                <a:lnTo>
                  <a:pt x="1683804" y="1486077"/>
                </a:lnTo>
                <a:lnTo>
                  <a:pt x="1683804" y="1419225"/>
                </a:lnTo>
                <a:lnTo>
                  <a:pt x="1706651" y="1419225"/>
                </a:lnTo>
                <a:lnTo>
                  <a:pt x="1725028" y="1421041"/>
                </a:lnTo>
                <a:lnTo>
                  <a:pt x="1738693" y="1426641"/>
                </a:lnTo>
                <a:lnTo>
                  <a:pt x="1747215" y="1436255"/>
                </a:lnTo>
                <a:lnTo>
                  <a:pt x="1750148" y="1450098"/>
                </a:lnTo>
                <a:lnTo>
                  <a:pt x="1750148" y="1383398"/>
                </a:lnTo>
                <a:lnTo>
                  <a:pt x="1717090" y="1379613"/>
                </a:lnTo>
                <a:lnTo>
                  <a:pt x="1683804" y="1379613"/>
                </a:lnTo>
                <a:lnTo>
                  <a:pt x="1683804" y="1360893"/>
                </a:lnTo>
                <a:lnTo>
                  <a:pt x="1633728" y="1360893"/>
                </a:lnTo>
                <a:lnTo>
                  <a:pt x="1633728" y="1379613"/>
                </a:lnTo>
                <a:lnTo>
                  <a:pt x="1633728" y="1419225"/>
                </a:lnTo>
                <a:lnTo>
                  <a:pt x="1633728" y="1486077"/>
                </a:lnTo>
                <a:lnTo>
                  <a:pt x="1610880" y="1486077"/>
                </a:lnTo>
                <a:lnTo>
                  <a:pt x="1592287" y="1484210"/>
                </a:lnTo>
                <a:lnTo>
                  <a:pt x="1578635" y="1478267"/>
                </a:lnTo>
                <a:lnTo>
                  <a:pt x="1570228" y="1467726"/>
                </a:lnTo>
                <a:lnTo>
                  <a:pt x="1567357" y="1452041"/>
                </a:lnTo>
                <a:lnTo>
                  <a:pt x="1567357" y="1450098"/>
                </a:lnTo>
                <a:lnTo>
                  <a:pt x="1570304" y="1436255"/>
                </a:lnTo>
                <a:lnTo>
                  <a:pt x="1578825" y="1426641"/>
                </a:lnTo>
                <a:lnTo>
                  <a:pt x="1592491" y="1421041"/>
                </a:lnTo>
                <a:lnTo>
                  <a:pt x="1610880" y="1419225"/>
                </a:lnTo>
                <a:lnTo>
                  <a:pt x="1633728" y="1419225"/>
                </a:lnTo>
                <a:lnTo>
                  <a:pt x="1633728" y="1379613"/>
                </a:lnTo>
                <a:lnTo>
                  <a:pt x="1600415" y="1379613"/>
                </a:lnTo>
                <a:lnTo>
                  <a:pt x="1566926" y="1383449"/>
                </a:lnTo>
                <a:lnTo>
                  <a:pt x="1539925" y="1395717"/>
                </a:lnTo>
                <a:lnTo>
                  <a:pt x="1521917" y="1417548"/>
                </a:lnTo>
                <a:lnTo>
                  <a:pt x="1515351" y="1450098"/>
                </a:lnTo>
                <a:lnTo>
                  <a:pt x="1515351" y="1452041"/>
                </a:lnTo>
                <a:lnTo>
                  <a:pt x="1521955" y="1485087"/>
                </a:lnTo>
                <a:lnTo>
                  <a:pt x="1540078" y="1508010"/>
                </a:lnTo>
                <a:lnTo>
                  <a:pt x="1567230" y="1521371"/>
                </a:lnTo>
                <a:lnTo>
                  <a:pt x="1600911" y="1525701"/>
                </a:lnTo>
                <a:lnTo>
                  <a:pt x="1633728" y="1525701"/>
                </a:lnTo>
                <a:lnTo>
                  <a:pt x="1633728" y="1546606"/>
                </a:lnTo>
                <a:lnTo>
                  <a:pt x="1683804" y="1546606"/>
                </a:lnTo>
                <a:lnTo>
                  <a:pt x="1683804" y="1525701"/>
                </a:lnTo>
                <a:lnTo>
                  <a:pt x="1716608" y="1525701"/>
                </a:lnTo>
                <a:lnTo>
                  <a:pt x="1750288" y="1521371"/>
                </a:lnTo>
                <a:lnTo>
                  <a:pt x="1777441" y="1508010"/>
                </a:lnTo>
                <a:lnTo>
                  <a:pt x="1794789" y="1486077"/>
                </a:lnTo>
                <a:lnTo>
                  <a:pt x="1795576" y="1485087"/>
                </a:lnTo>
                <a:lnTo>
                  <a:pt x="1802168" y="1452041"/>
                </a:lnTo>
                <a:lnTo>
                  <a:pt x="1802168" y="1450098"/>
                </a:lnTo>
                <a:close/>
              </a:path>
              <a:path w="5428615" h="2077720">
                <a:moveTo>
                  <a:pt x="1948992" y="1701165"/>
                </a:moveTo>
                <a:lnTo>
                  <a:pt x="1945995" y="1681480"/>
                </a:lnTo>
                <a:lnTo>
                  <a:pt x="1945322" y="1677009"/>
                </a:lnTo>
                <a:lnTo>
                  <a:pt x="1932978" y="1658023"/>
                </a:lnTo>
                <a:lnTo>
                  <a:pt x="1909914" y="1645577"/>
                </a:lnTo>
                <a:lnTo>
                  <a:pt x="1896973" y="1643976"/>
                </a:lnTo>
                <a:lnTo>
                  <a:pt x="1896973" y="1702130"/>
                </a:lnTo>
                <a:lnTo>
                  <a:pt x="1896973" y="1703095"/>
                </a:lnTo>
                <a:lnTo>
                  <a:pt x="1895424" y="1711769"/>
                </a:lnTo>
                <a:lnTo>
                  <a:pt x="1890649" y="1718271"/>
                </a:lnTo>
                <a:lnTo>
                  <a:pt x="1882406" y="1722348"/>
                </a:lnTo>
                <a:lnTo>
                  <a:pt x="1870481" y="1723771"/>
                </a:lnTo>
                <a:lnTo>
                  <a:pt x="1801685" y="1723771"/>
                </a:lnTo>
                <a:lnTo>
                  <a:pt x="1801685" y="1681480"/>
                </a:lnTo>
                <a:lnTo>
                  <a:pt x="1870481" y="1681480"/>
                </a:lnTo>
                <a:lnTo>
                  <a:pt x="1882406" y="1682927"/>
                </a:lnTo>
                <a:lnTo>
                  <a:pt x="1890649" y="1687068"/>
                </a:lnTo>
                <a:lnTo>
                  <a:pt x="1895424" y="1693570"/>
                </a:lnTo>
                <a:lnTo>
                  <a:pt x="1896973" y="1702130"/>
                </a:lnTo>
                <a:lnTo>
                  <a:pt x="1896973" y="1643976"/>
                </a:lnTo>
                <a:lnTo>
                  <a:pt x="1874126" y="1641119"/>
                </a:lnTo>
                <a:lnTo>
                  <a:pt x="1751609" y="1641119"/>
                </a:lnTo>
                <a:lnTo>
                  <a:pt x="1751609" y="1821967"/>
                </a:lnTo>
                <a:lnTo>
                  <a:pt x="1801685" y="1821967"/>
                </a:lnTo>
                <a:lnTo>
                  <a:pt x="1801685" y="1764118"/>
                </a:lnTo>
                <a:lnTo>
                  <a:pt x="1874126" y="1764118"/>
                </a:lnTo>
                <a:lnTo>
                  <a:pt x="1932698" y="1746821"/>
                </a:lnTo>
                <a:lnTo>
                  <a:pt x="1948992" y="1703832"/>
                </a:lnTo>
                <a:lnTo>
                  <a:pt x="1948992" y="1701165"/>
                </a:lnTo>
                <a:close/>
              </a:path>
              <a:path w="5428615" h="2077720">
                <a:moveTo>
                  <a:pt x="1990318" y="1504302"/>
                </a:moveTo>
                <a:lnTo>
                  <a:pt x="1872665" y="1504302"/>
                </a:lnTo>
                <a:lnTo>
                  <a:pt x="1872665" y="1472958"/>
                </a:lnTo>
                <a:lnTo>
                  <a:pt x="1985200" y="1472958"/>
                </a:lnTo>
                <a:lnTo>
                  <a:pt x="1985200" y="1432115"/>
                </a:lnTo>
                <a:lnTo>
                  <a:pt x="1872665" y="1432115"/>
                </a:lnTo>
                <a:lnTo>
                  <a:pt x="1872665" y="1402702"/>
                </a:lnTo>
                <a:lnTo>
                  <a:pt x="1988845" y="1402702"/>
                </a:lnTo>
                <a:lnTo>
                  <a:pt x="1988845" y="1363319"/>
                </a:lnTo>
                <a:lnTo>
                  <a:pt x="1823326" y="1363319"/>
                </a:lnTo>
                <a:lnTo>
                  <a:pt x="1823326" y="1544167"/>
                </a:lnTo>
                <a:lnTo>
                  <a:pt x="1990318" y="1544167"/>
                </a:lnTo>
                <a:lnTo>
                  <a:pt x="1990318" y="1504302"/>
                </a:lnTo>
                <a:close/>
              </a:path>
              <a:path w="5428615" h="2077720">
                <a:moveTo>
                  <a:pt x="2123262" y="1076896"/>
                </a:moveTo>
                <a:lnTo>
                  <a:pt x="1922843" y="1076896"/>
                </a:lnTo>
                <a:lnTo>
                  <a:pt x="1922843" y="1034389"/>
                </a:lnTo>
                <a:lnTo>
                  <a:pt x="2114105" y="1034389"/>
                </a:lnTo>
                <a:lnTo>
                  <a:pt x="2114105" y="957300"/>
                </a:lnTo>
                <a:lnTo>
                  <a:pt x="1922843" y="957300"/>
                </a:lnTo>
                <a:lnTo>
                  <a:pt x="1922843" y="917714"/>
                </a:lnTo>
                <a:lnTo>
                  <a:pt x="2120341" y="917714"/>
                </a:lnTo>
                <a:lnTo>
                  <a:pt x="2120341" y="842708"/>
                </a:lnTo>
                <a:lnTo>
                  <a:pt x="1810753" y="842708"/>
                </a:lnTo>
                <a:lnTo>
                  <a:pt x="1810753" y="1152740"/>
                </a:lnTo>
                <a:lnTo>
                  <a:pt x="2123262" y="1152740"/>
                </a:lnTo>
                <a:lnTo>
                  <a:pt x="2123262" y="1076896"/>
                </a:lnTo>
                <a:close/>
              </a:path>
              <a:path w="5428615" h="2077720">
                <a:moveTo>
                  <a:pt x="2194242" y="1727415"/>
                </a:moveTo>
                <a:lnTo>
                  <a:pt x="2189175" y="1696859"/>
                </a:lnTo>
                <a:lnTo>
                  <a:pt x="2188730" y="1696059"/>
                </a:lnTo>
                <a:lnTo>
                  <a:pt x="2178672" y="1679536"/>
                </a:lnTo>
                <a:lnTo>
                  <a:pt x="2171687" y="1668043"/>
                </a:lnTo>
                <a:lnTo>
                  <a:pt x="2142223" y="1649133"/>
                </a:lnTo>
                <a:lnTo>
                  <a:pt x="2142223" y="1729359"/>
                </a:lnTo>
                <a:lnTo>
                  <a:pt x="2142223" y="1732749"/>
                </a:lnTo>
                <a:lnTo>
                  <a:pt x="2139683" y="1749882"/>
                </a:lnTo>
                <a:lnTo>
                  <a:pt x="2130285" y="1766239"/>
                </a:lnTo>
                <a:lnTo>
                  <a:pt x="2111349" y="1778495"/>
                </a:lnTo>
                <a:lnTo>
                  <a:pt x="2080234" y="1783321"/>
                </a:lnTo>
                <a:lnTo>
                  <a:pt x="2049526" y="1778495"/>
                </a:lnTo>
                <a:lnTo>
                  <a:pt x="2030564" y="1766239"/>
                </a:lnTo>
                <a:lnTo>
                  <a:pt x="2020925" y="1749882"/>
                </a:lnTo>
                <a:lnTo>
                  <a:pt x="2018258" y="1732749"/>
                </a:lnTo>
                <a:lnTo>
                  <a:pt x="2018258" y="1729359"/>
                </a:lnTo>
                <a:lnTo>
                  <a:pt x="2020824" y="1712137"/>
                </a:lnTo>
                <a:lnTo>
                  <a:pt x="2030285" y="1696059"/>
                </a:lnTo>
                <a:lnTo>
                  <a:pt x="2049221" y="1684172"/>
                </a:lnTo>
                <a:lnTo>
                  <a:pt x="2080234" y="1679536"/>
                </a:lnTo>
                <a:lnTo>
                  <a:pt x="2111451" y="1684172"/>
                </a:lnTo>
                <a:lnTo>
                  <a:pt x="2130361" y="1696059"/>
                </a:lnTo>
                <a:lnTo>
                  <a:pt x="2139708" y="1712137"/>
                </a:lnTo>
                <a:lnTo>
                  <a:pt x="2142223" y="1729359"/>
                </a:lnTo>
                <a:lnTo>
                  <a:pt x="2142223" y="1649133"/>
                </a:lnTo>
                <a:lnTo>
                  <a:pt x="2138299" y="1646605"/>
                </a:lnTo>
                <a:lnTo>
                  <a:pt x="2138464" y="1646605"/>
                </a:lnTo>
                <a:lnTo>
                  <a:pt x="2085581" y="1638198"/>
                </a:lnTo>
                <a:lnTo>
                  <a:pt x="2074887" y="1638198"/>
                </a:lnTo>
                <a:lnTo>
                  <a:pt x="2022233" y="1646605"/>
                </a:lnTo>
                <a:lnTo>
                  <a:pt x="1988845" y="1668043"/>
                </a:lnTo>
                <a:lnTo>
                  <a:pt x="1971319" y="1696859"/>
                </a:lnTo>
                <a:lnTo>
                  <a:pt x="1966239" y="1727415"/>
                </a:lnTo>
                <a:lnTo>
                  <a:pt x="1966239" y="1734718"/>
                </a:lnTo>
                <a:lnTo>
                  <a:pt x="1971319" y="1765198"/>
                </a:lnTo>
                <a:lnTo>
                  <a:pt x="1988845" y="1794370"/>
                </a:lnTo>
                <a:lnTo>
                  <a:pt x="2022233" y="1816252"/>
                </a:lnTo>
                <a:lnTo>
                  <a:pt x="2074887" y="1824875"/>
                </a:lnTo>
                <a:lnTo>
                  <a:pt x="2085581" y="1824875"/>
                </a:lnTo>
                <a:lnTo>
                  <a:pt x="2138248" y="1816252"/>
                </a:lnTo>
                <a:lnTo>
                  <a:pt x="2171636" y="1794370"/>
                </a:lnTo>
                <a:lnTo>
                  <a:pt x="2194242" y="1734718"/>
                </a:lnTo>
                <a:lnTo>
                  <a:pt x="2194242" y="1727415"/>
                </a:lnTo>
                <a:close/>
              </a:path>
              <a:path w="5428615" h="2077720">
                <a:moveTo>
                  <a:pt x="2242121" y="1504302"/>
                </a:moveTo>
                <a:lnTo>
                  <a:pt x="2212962" y="1504302"/>
                </a:lnTo>
                <a:lnTo>
                  <a:pt x="2212962" y="1403184"/>
                </a:lnTo>
                <a:lnTo>
                  <a:pt x="2212962" y="1363319"/>
                </a:lnTo>
                <a:lnTo>
                  <a:pt x="2162886" y="1363319"/>
                </a:lnTo>
                <a:lnTo>
                  <a:pt x="2162886" y="1403184"/>
                </a:lnTo>
                <a:lnTo>
                  <a:pt x="2162886" y="1504302"/>
                </a:lnTo>
                <a:lnTo>
                  <a:pt x="2071014" y="1504302"/>
                </a:lnTo>
                <a:lnTo>
                  <a:pt x="2077262" y="1488160"/>
                </a:lnTo>
                <a:lnTo>
                  <a:pt x="2082711" y="1465783"/>
                </a:lnTo>
                <a:lnTo>
                  <a:pt x="2086559" y="1437386"/>
                </a:lnTo>
                <a:lnTo>
                  <a:pt x="2088032" y="1403184"/>
                </a:lnTo>
                <a:lnTo>
                  <a:pt x="2162886" y="1403184"/>
                </a:lnTo>
                <a:lnTo>
                  <a:pt x="2162886" y="1363319"/>
                </a:lnTo>
                <a:lnTo>
                  <a:pt x="2040382" y="1363319"/>
                </a:lnTo>
                <a:lnTo>
                  <a:pt x="2038972" y="1417866"/>
                </a:lnTo>
                <a:lnTo>
                  <a:pt x="2034946" y="1457058"/>
                </a:lnTo>
                <a:lnTo>
                  <a:pt x="2028596" y="1484642"/>
                </a:lnTo>
                <a:lnTo>
                  <a:pt x="2020201" y="1504302"/>
                </a:lnTo>
                <a:lnTo>
                  <a:pt x="2001977" y="1504302"/>
                </a:lnTo>
                <a:lnTo>
                  <a:pt x="2001977" y="1574558"/>
                </a:lnTo>
                <a:lnTo>
                  <a:pt x="2049614" y="1574558"/>
                </a:lnTo>
                <a:lnTo>
                  <a:pt x="2049614" y="1544167"/>
                </a:lnTo>
                <a:lnTo>
                  <a:pt x="2194496" y="1544167"/>
                </a:lnTo>
                <a:lnTo>
                  <a:pt x="2194496" y="1574558"/>
                </a:lnTo>
                <a:lnTo>
                  <a:pt x="2242121" y="1574558"/>
                </a:lnTo>
                <a:lnTo>
                  <a:pt x="2242121" y="1544167"/>
                </a:lnTo>
                <a:lnTo>
                  <a:pt x="2242121" y="1504302"/>
                </a:lnTo>
                <a:close/>
              </a:path>
              <a:path w="5428615" h="2077720">
                <a:moveTo>
                  <a:pt x="2388209" y="1782102"/>
                </a:moveTo>
                <a:lnTo>
                  <a:pt x="2270556" y="1782102"/>
                </a:lnTo>
                <a:lnTo>
                  <a:pt x="2270556" y="1750745"/>
                </a:lnTo>
                <a:lnTo>
                  <a:pt x="2383104" y="1750745"/>
                </a:lnTo>
                <a:lnTo>
                  <a:pt x="2383104" y="1709902"/>
                </a:lnTo>
                <a:lnTo>
                  <a:pt x="2270556" y="1709902"/>
                </a:lnTo>
                <a:lnTo>
                  <a:pt x="2270556" y="1680489"/>
                </a:lnTo>
                <a:lnTo>
                  <a:pt x="2386749" y="1680489"/>
                </a:lnTo>
                <a:lnTo>
                  <a:pt x="2386749" y="1641119"/>
                </a:lnTo>
                <a:lnTo>
                  <a:pt x="2221217" y="1641119"/>
                </a:lnTo>
                <a:lnTo>
                  <a:pt x="2221217" y="1821967"/>
                </a:lnTo>
                <a:lnTo>
                  <a:pt x="2388209" y="1821967"/>
                </a:lnTo>
                <a:lnTo>
                  <a:pt x="2388209" y="1782102"/>
                </a:lnTo>
                <a:close/>
              </a:path>
              <a:path w="5428615" h="2077720">
                <a:moveTo>
                  <a:pt x="2427833" y="1504302"/>
                </a:moveTo>
                <a:lnTo>
                  <a:pt x="2310193" y="1504302"/>
                </a:lnTo>
                <a:lnTo>
                  <a:pt x="2310193" y="1472958"/>
                </a:lnTo>
                <a:lnTo>
                  <a:pt x="2422728" y="1472958"/>
                </a:lnTo>
                <a:lnTo>
                  <a:pt x="2422728" y="1432115"/>
                </a:lnTo>
                <a:lnTo>
                  <a:pt x="2310193" y="1432115"/>
                </a:lnTo>
                <a:lnTo>
                  <a:pt x="2310193" y="1402702"/>
                </a:lnTo>
                <a:lnTo>
                  <a:pt x="2426385" y="1402702"/>
                </a:lnTo>
                <a:lnTo>
                  <a:pt x="2426385" y="1363319"/>
                </a:lnTo>
                <a:lnTo>
                  <a:pt x="2260854" y="1363319"/>
                </a:lnTo>
                <a:lnTo>
                  <a:pt x="2260854" y="1544167"/>
                </a:lnTo>
                <a:lnTo>
                  <a:pt x="2427833" y="1544167"/>
                </a:lnTo>
                <a:lnTo>
                  <a:pt x="2427833" y="1504302"/>
                </a:lnTo>
                <a:close/>
              </a:path>
              <a:path w="5428615" h="2077720">
                <a:moveTo>
                  <a:pt x="2557043" y="1152740"/>
                </a:moveTo>
                <a:lnTo>
                  <a:pt x="2478684" y="1053566"/>
                </a:lnTo>
                <a:lnTo>
                  <a:pt x="2429941" y="991895"/>
                </a:lnTo>
                <a:lnTo>
                  <a:pt x="2476055" y="933970"/>
                </a:lnTo>
                <a:lnTo>
                  <a:pt x="2548712" y="842708"/>
                </a:lnTo>
                <a:lnTo>
                  <a:pt x="2420785" y="842708"/>
                </a:lnTo>
                <a:lnTo>
                  <a:pt x="2348280" y="933970"/>
                </a:lnTo>
                <a:lnTo>
                  <a:pt x="2276195" y="842708"/>
                </a:lnTo>
                <a:lnTo>
                  <a:pt x="2137016" y="842708"/>
                </a:lnTo>
                <a:lnTo>
                  <a:pt x="2258276" y="991895"/>
                </a:lnTo>
                <a:lnTo>
                  <a:pt x="2132025" y="1152740"/>
                </a:lnTo>
                <a:lnTo>
                  <a:pt x="2264524" y="1152740"/>
                </a:lnTo>
                <a:lnTo>
                  <a:pt x="2343277" y="1053566"/>
                </a:lnTo>
                <a:lnTo>
                  <a:pt x="2422448" y="1152740"/>
                </a:lnTo>
                <a:lnTo>
                  <a:pt x="2557043" y="1152740"/>
                </a:lnTo>
                <a:close/>
              </a:path>
              <a:path w="5428615" h="2077720">
                <a:moveTo>
                  <a:pt x="2621076" y="1821967"/>
                </a:moveTo>
                <a:lnTo>
                  <a:pt x="2534729" y="1736890"/>
                </a:lnTo>
                <a:lnTo>
                  <a:pt x="2521648" y="1724012"/>
                </a:lnTo>
                <a:lnTo>
                  <a:pt x="2531440" y="1715503"/>
                </a:lnTo>
                <a:lnTo>
                  <a:pt x="2616936" y="1641119"/>
                </a:lnTo>
                <a:lnTo>
                  <a:pt x="2553258" y="1641119"/>
                </a:lnTo>
                <a:lnTo>
                  <a:pt x="2468664" y="1715503"/>
                </a:lnTo>
                <a:lnTo>
                  <a:pt x="2468664" y="1641119"/>
                </a:lnTo>
                <a:lnTo>
                  <a:pt x="2418588" y="1641119"/>
                </a:lnTo>
                <a:lnTo>
                  <a:pt x="2418588" y="1821967"/>
                </a:lnTo>
                <a:lnTo>
                  <a:pt x="2468664" y="1821967"/>
                </a:lnTo>
                <a:lnTo>
                  <a:pt x="2468664" y="1736890"/>
                </a:lnTo>
                <a:lnTo>
                  <a:pt x="2555684" y="1821967"/>
                </a:lnTo>
                <a:lnTo>
                  <a:pt x="2621076" y="1821967"/>
                </a:lnTo>
                <a:close/>
              </a:path>
              <a:path w="5428615" h="2077720">
                <a:moveTo>
                  <a:pt x="2655595" y="1423365"/>
                </a:moveTo>
                <a:lnTo>
                  <a:pt x="2652598" y="1403680"/>
                </a:lnTo>
                <a:lnTo>
                  <a:pt x="2652014" y="1399781"/>
                </a:lnTo>
                <a:lnTo>
                  <a:pt x="2651925" y="1399222"/>
                </a:lnTo>
                <a:lnTo>
                  <a:pt x="2639580" y="1380223"/>
                </a:lnTo>
                <a:lnTo>
                  <a:pt x="2616517" y="1367790"/>
                </a:lnTo>
                <a:lnTo>
                  <a:pt x="2603576" y="1366177"/>
                </a:lnTo>
                <a:lnTo>
                  <a:pt x="2603576" y="1424343"/>
                </a:lnTo>
                <a:lnTo>
                  <a:pt x="2603576" y="1425308"/>
                </a:lnTo>
                <a:lnTo>
                  <a:pt x="2602026" y="1433969"/>
                </a:lnTo>
                <a:lnTo>
                  <a:pt x="2597251" y="1440472"/>
                </a:lnTo>
                <a:lnTo>
                  <a:pt x="2589009" y="1444561"/>
                </a:lnTo>
                <a:lnTo>
                  <a:pt x="2577084" y="1445971"/>
                </a:lnTo>
                <a:lnTo>
                  <a:pt x="2508288" y="1445971"/>
                </a:lnTo>
                <a:lnTo>
                  <a:pt x="2508288" y="1403680"/>
                </a:lnTo>
                <a:lnTo>
                  <a:pt x="2577084" y="1403680"/>
                </a:lnTo>
                <a:lnTo>
                  <a:pt x="2589009" y="1405128"/>
                </a:lnTo>
                <a:lnTo>
                  <a:pt x="2597251" y="1409268"/>
                </a:lnTo>
                <a:lnTo>
                  <a:pt x="2602026" y="1415783"/>
                </a:lnTo>
                <a:lnTo>
                  <a:pt x="2603576" y="1424343"/>
                </a:lnTo>
                <a:lnTo>
                  <a:pt x="2603576" y="1366177"/>
                </a:lnTo>
                <a:lnTo>
                  <a:pt x="2580729" y="1363319"/>
                </a:lnTo>
                <a:lnTo>
                  <a:pt x="2458212" y="1363319"/>
                </a:lnTo>
                <a:lnTo>
                  <a:pt x="2458212" y="1544167"/>
                </a:lnTo>
                <a:lnTo>
                  <a:pt x="2508288" y="1544167"/>
                </a:lnTo>
                <a:lnTo>
                  <a:pt x="2508288" y="1486319"/>
                </a:lnTo>
                <a:lnTo>
                  <a:pt x="2580729" y="1486319"/>
                </a:lnTo>
                <a:lnTo>
                  <a:pt x="2616212" y="1481721"/>
                </a:lnTo>
                <a:lnTo>
                  <a:pt x="2639301" y="1469034"/>
                </a:lnTo>
                <a:lnTo>
                  <a:pt x="2651823" y="1449920"/>
                </a:lnTo>
                <a:lnTo>
                  <a:pt x="2652445" y="1445971"/>
                </a:lnTo>
                <a:lnTo>
                  <a:pt x="2655595" y="1426032"/>
                </a:lnTo>
                <a:lnTo>
                  <a:pt x="2655595" y="1423365"/>
                </a:lnTo>
                <a:close/>
              </a:path>
              <a:path w="5428615" h="2077720">
                <a:moveTo>
                  <a:pt x="2808224" y="1641119"/>
                </a:moveTo>
                <a:lnTo>
                  <a:pt x="2618397" y="1641119"/>
                </a:lnTo>
                <a:lnTo>
                  <a:pt x="2618397" y="1682445"/>
                </a:lnTo>
                <a:lnTo>
                  <a:pt x="2688399" y="1682445"/>
                </a:lnTo>
                <a:lnTo>
                  <a:pt x="2688399" y="1821967"/>
                </a:lnTo>
                <a:lnTo>
                  <a:pt x="2738234" y="1821967"/>
                </a:lnTo>
                <a:lnTo>
                  <a:pt x="2738234" y="1682445"/>
                </a:lnTo>
                <a:lnTo>
                  <a:pt x="2808224" y="1682445"/>
                </a:lnTo>
                <a:lnTo>
                  <a:pt x="2808224" y="1641119"/>
                </a:lnTo>
                <a:close/>
              </a:path>
              <a:path w="5428615" h="2077720">
                <a:moveTo>
                  <a:pt x="2874111" y="1544167"/>
                </a:moveTo>
                <a:lnTo>
                  <a:pt x="2858554" y="1510626"/>
                </a:lnTo>
                <a:lnTo>
                  <a:pt x="2841307" y="1473441"/>
                </a:lnTo>
                <a:lnTo>
                  <a:pt x="2807157" y="1399781"/>
                </a:lnTo>
                <a:lnTo>
                  <a:pt x="2790240" y="1363319"/>
                </a:lnTo>
                <a:lnTo>
                  <a:pt x="2788793" y="1363319"/>
                </a:lnTo>
                <a:lnTo>
                  <a:pt x="2788793" y="1473441"/>
                </a:lnTo>
                <a:lnTo>
                  <a:pt x="2724137" y="1473441"/>
                </a:lnTo>
                <a:lnTo>
                  <a:pt x="2755976" y="1399781"/>
                </a:lnTo>
                <a:lnTo>
                  <a:pt x="2788793" y="1473441"/>
                </a:lnTo>
                <a:lnTo>
                  <a:pt x="2788793" y="1363319"/>
                </a:lnTo>
                <a:lnTo>
                  <a:pt x="2723159" y="1363319"/>
                </a:lnTo>
                <a:lnTo>
                  <a:pt x="2642959" y="1544167"/>
                </a:lnTo>
                <a:lnTo>
                  <a:pt x="2693263" y="1544167"/>
                </a:lnTo>
                <a:lnTo>
                  <a:pt x="2707843" y="1510626"/>
                </a:lnTo>
                <a:lnTo>
                  <a:pt x="2805569" y="1510626"/>
                </a:lnTo>
                <a:lnTo>
                  <a:pt x="2820390" y="1544167"/>
                </a:lnTo>
                <a:lnTo>
                  <a:pt x="2874111" y="1544167"/>
                </a:lnTo>
                <a:close/>
              </a:path>
              <a:path w="5428615" h="2077720">
                <a:moveTo>
                  <a:pt x="2954972" y="842708"/>
                </a:moveTo>
                <a:lnTo>
                  <a:pt x="2842882" y="842708"/>
                </a:lnTo>
                <a:lnTo>
                  <a:pt x="2842882" y="951890"/>
                </a:lnTo>
                <a:lnTo>
                  <a:pt x="2685796" y="951890"/>
                </a:lnTo>
                <a:lnTo>
                  <a:pt x="2685796" y="842708"/>
                </a:lnTo>
                <a:lnTo>
                  <a:pt x="2573286" y="842708"/>
                </a:lnTo>
                <a:lnTo>
                  <a:pt x="2573286" y="1152740"/>
                </a:lnTo>
                <a:lnTo>
                  <a:pt x="2685796" y="1152740"/>
                </a:lnTo>
                <a:lnTo>
                  <a:pt x="2685796" y="1035227"/>
                </a:lnTo>
                <a:lnTo>
                  <a:pt x="2842882" y="1035227"/>
                </a:lnTo>
                <a:lnTo>
                  <a:pt x="2842882" y="1152740"/>
                </a:lnTo>
                <a:lnTo>
                  <a:pt x="2954972" y="1152740"/>
                </a:lnTo>
                <a:lnTo>
                  <a:pt x="2954972" y="1035227"/>
                </a:lnTo>
                <a:lnTo>
                  <a:pt x="2954972" y="951890"/>
                </a:lnTo>
                <a:lnTo>
                  <a:pt x="2954972" y="842708"/>
                </a:lnTo>
                <a:close/>
              </a:path>
              <a:path w="5428615" h="2077720">
                <a:moveTo>
                  <a:pt x="3082417" y="1363319"/>
                </a:moveTo>
                <a:lnTo>
                  <a:pt x="2907169" y="1363319"/>
                </a:lnTo>
                <a:lnTo>
                  <a:pt x="2906979" y="1403184"/>
                </a:lnTo>
                <a:lnTo>
                  <a:pt x="2906903" y="1420609"/>
                </a:lnTo>
                <a:lnTo>
                  <a:pt x="2905950" y="1455839"/>
                </a:lnTo>
                <a:lnTo>
                  <a:pt x="2893644" y="1497291"/>
                </a:lnTo>
                <a:lnTo>
                  <a:pt x="2877274" y="1501635"/>
                </a:lnTo>
                <a:lnTo>
                  <a:pt x="2875559" y="1501635"/>
                </a:lnTo>
                <a:lnTo>
                  <a:pt x="2875559" y="1544167"/>
                </a:lnTo>
                <a:lnTo>
                  <a:pt x="2893555" y="1544167"/>
                </a:lnTo>
                <a:lnTo>
                  <a:pt x="2916072" y="1541246"/>
                </a:lnTo>
                <a:lnTo>
                  <a:pt x="2945815" y="1509903"/>
                </a:lnTo>
                <a:lnTo>
                  <a:pt x="2952648" y="1467662"/>
                </a:lnTo>
                <a:lnTo>
                  <a:pt x="2954566" y="1403184"/>
                </a:lnTo>
                <a:lnTo>
                  <a:pt x="3032341" y="1403184"/>
                </a:lnTo>
                <a:lnTo>
                  <a:pt x="3032341" y="1544167"/>
                </a:lnTo>
                <a:lnTo>
                  <a:pt x="3082417" y="1544167"/>
                </a:lnTo>
                <a:lnTo>
                  <a:pt x="3082417" y="1403184"/>
                </a:lnTo>
                <a:lnTo>
                  <a:pt x="3082417" y="1363319"/>
                </a:lnTo>
                <a:close/>
              </a:path>
              <a:path w="5428615" h="2077720">
                <a:moveTo>
                  <a:pt x="3314801" y="1481213"/>
                </a:moveTo>
                <a:lnTo>
                  <a:pt x="3299028" y="1438592"/>
                </a:lnTo>
                <a:lnTo>
                  <a:pt x="3262693" y="1424419"/>
                </a:lnTo>
                <a:lnTo>
                  <a:pt x="3262693" y="1483893"/>
                </a:lnTo>
                <a:lnTo>
                  <a:pt x="3261220" y="1491907"/>
                </a:lnTo>
                <a:lnTo>
                  <a:pt x="3256483" y="1498511"/>
                </a:lnTo>
                <a:lnTo>
                  <a:pt x="3248520" y="1502778"/>
                </a:lnTo>
                <a:lnTo>
                  <a:pt x="3237242" y="1504302"/>
                </a:lnTo>
                <a:lnTo>
                  <a:pt x="3167494" y="1504302"/>
                </a:lnTo>
                <a:lnTo>
                  <a:pt x="3167494" y="1461528"/>
                </a:lnTo>
                <a:lnTo>
                  <a:pt x="3237242" y="1461528"/>
                </a:lnTo>
                <a:lnTo>
                  <a:pt x="3262693" y="1483893"/>
                </a:lnTo>
                <a:lnTo>
                  <a:pt x="3262693" y="1424419"/>
                </a:lnTo>
                <a:lnTo>
                  <a:pt x="3241141" y="1421663"/>
                </a:lnTo>
                <a:lnTo>
                  <a:pt x="3167494" y="1421663"/>
                </a:lnTo>
                <a:lnTo>
                  <a:pt x="3167494" y="1363319"/>
                </a:lnTo>
                <a:lnTo>
                  <a:pt x="3117418" y="1363319"/>
                </a:lnTo>
                <a:lnTo>
                  <a:pt x="3117418" y="1544167"/>
                </a:lnTo>
                <a:lnTo>
                  <a:pt x="3241141" y="1544167"/>
                </a:lnTo>
                <a:lnTo>
                  <a:pt x="3276028" y="1539570"/>
                </a:lnTo>
                <a:lnTo>
                  <a:pt x="3298748" y="1526882"/>
                </a:lnTo>
                <a:lnTo>
                  <a:pt x="3311080" y="1507769"/>
                </a:lnTo>
                <a:lnTo>
                  <a:pt x="3311614" y="1504302"/>
                </a:lnTo>
                <a:lnTo>
                  <a:pt x="3314801" y="1483893"/>
                </a:lnTo>
                <a:lnTo>
                  <a:pt x="3314801" y="1481213"/>
                </a:lnTo>
                <a:close/>
              </a:path>
              <a:path w="5428615" h="2077720">
                <a:moveTo>
                  <a:pt x="3412502" y="990650"/>
                </a:moveTo>
                <a:lnTo>
                  <a:pt x="3397516" y="922362"/>
                </a:lnTo>
                <a:lnTo>
                  <a:pt x="3374745" y="889901"/>
                </a:lnTo>
                <a:lnTo>
                  <a:pt x="3338182" y="862799"/>
                </a:lnTo>
                <a:lnTo>
                  <a:pt x="3295002" y="847674"/>
                </a:lnTo>
                <a:lnTo>
                  <a:pt x="3295002" y="993978"/>
                </a:lnTo>
                <a:lnTo>
                  <a:pt x="3295002" y="998562"/>
                </a:lnTo>
                <a:lnTo>
                  <a:pt x="3291700" y="1022807"/>
                </a:lnTo>
                <a:lnTo>
                  <a:pt x="3278594" y="1046899"/>
                </a:lnTo>
                <a:lnTo>
                  <a:pt x="3250882" y="1065352"/>
                </a:lnTo>
                <a:lnTo>
                  <a:pt x="3203740" y="1072730"/>
                </a:lnTo>
                <a:lnTo>
                  <a:pt x="3156547" y="1065352"/>
                </a:lnTo>
                <a:lnTo>
                  <a:pt x="3128683" y="1046899"/>
                </a:lnTo>
                <a:lnTo>
                  <a:pt x="3115437" y="1022807"/>
                </a:lnTo>
                <a:lnTo>
                  <a:pt x="3112071" y="998562"/>
                </a:lnTo>
                <a:lnTo>
                  <a:pt x="3112071" y="993978"/>
                </a:lnTo>
                <a:lnTo>
                  <a:pt x="3115322" y="969987"/>
                </a:lnTo>
                <a:lnTo>
                  <a:pt x="3128327" y="946480"/>
                </a:lnTo>
                <a:lnTo>
                  <a:pt x="3156026" y="928585"/>
                </a:lnTo>
                <a:lnTo>
                  <a:pt x="3203321" y="921473"/>
                </a:lnTo>
                <a:lnTo>
                  <a:pt x="3250704" y="928585"/>
                </a:lnTo>
                <a:lnTo>
                  <a:pt x="3278543" y="946480"/>
                </a:lnTo>
                <a:lnTo>
                  <a:pt x="3291687" y="969987"/>
                </a:lnTo>
                <a:lnTo>
                  <a:pt x="3295002" y="993978"/>
                </a:lnTo>
                <a:lnTo>
                  <a:pt x="3295002" y="847674"/>
                </a:lnTo>
                <a:lnTo>
                  <a:pt x="3285134" y="844207"/>
                </a:lnTo>
                <a:lnTo>
                  <a:pt x="3212909" y="837298"/>
                </a:lnTo>
                <a:lnTo>
                  <a:pt x="3194164" y="837298"/>
                </a:lnTo>
                <a:lnTo>
                  <a:pt x="3121926" y="844207"/>
                </a:lnTo>
                <a:lnTo>
                  <a:pt x="3122142" y="844207"/>
                </a:lnTo>
                <a:lnTo>
                  <a:pt x="3068993" y="862799"/>
                </a:lnTo>
                <a:lnTo>
                  <a:pt x="3069132" y="862799"/>
                </a:lnTo>
                <a:lnTo>
                  <a:pt x="3032633" y="889749"/>
                </a:lnTo>
                <a:lnTo>
                  <a:pt x="3009735" y="922185"/>
                </a:lnTo>
                <a:lnTo>
                  <a:pt x="2997911" y="956856"/>
                </a:lnTo>
                <a:lnTo>
                  <a:pt x="2994558" y="990650"/>
                </a:lnTo>
                <a:lnTo>
                  <a:pt x="2994558" y="1003134"/>
                </a:lnTo>
                <a:lnTo>
                  <a:pt x="3009633" y="1071473"/>
                </a:lnTo>
                <a:lnTo>
                  <a:pt x="3032480" y="1104392"/>
                </a:lnTo>
                <a:lnTo>
                  <a:pt x="3069069" y="1132039"/>
                </a:lnTo>
                <a:lnTo>
                  <a:pt x="3122079" y="1151064"/>
                </a:lnTo>
                <a:lnTo>
                  <a:pt x="3194164" y="1158151"/>
                </a:lnTo>
                <a:lnTo>
                  <a:pt x="3212909" y="1158151"/>
                </a:lnTo>
                <a:lnTo>
                  <a:pt x="3285274" y="1151064"/>
                </a:lnTo>
                <a:lnTo>
                  <a:pt x="3338360" y="1132039"/>
                </a:lnTo>
                <a:lnTo>
                  <a:pt x="3374898" y="1104392"/>
                </a:lnTo>
                <a:lnTo>
                  <a:pt x="3396754" y="1072730"/>
                </a:lnTo>
                <a:lnTo>
                  <a:pt x="3409238" y="1036612"/>
                </a:lnTo>
                <a:lnTo>
                  <a:pt x="3412502" y="1003134"/>
                </a:lnTo>
                <a:lnTo>
                  <a:pt x="3412502" y="990650"/>
                </a:lnTo>
                <a:close/>
              </a:path>
              <a:path w="5428615" h="2077720">
                <a:moveTo>
                  <a:pt x="3536962" y="1363319"/>
                </a:moveTo>
                <a:lnTo>
                  <a:pt x="3486899" y="1363319"/>
                </a:lnTo>
                <a:lnTo>
                  <a:pt x="3486899" y="1430413"/>
                </a:lnTo>
                <a:lnTo>
                  <a:pt x="3386010" y="1430413"/>
                </a:lnTo>
                <a:lnTo>
                  <a:pt x="3386010" y="1363319"/>
                </a:lnTo>
                <a:lnTo>
                  <a:pt x="3335934" y="1363319"/>
                </a:lnTo>
                <a:lnTo>
                  <a:pt x="3335934" y="1544167"/>
                </a:lnTo>
                <a:lnTo>
                  <a:pt x="3386010" y="1544167"/>
                </a:lnTo>
                <a:lnTo>
                  <a:pt x="3386010" y="1471485"/>
                </a:lnTo>
                <a:lnTo>
                  <a:pt x="3486899" y="1471485"/>
                </a:lnTo>
                <a:lnTo>
                  <a:pt x="3486899" y="1544167"/>
                </a:lnTo>
                <a:lnTo>
                  <a:pt x="3536962" y="1544167"/>
                </a:lnTo>
                <a:lnTo>
                  <a:pt x="3536962" y="1471485"/>
                </a:lnTo>
                <a:lnTo>
                  <a:pt x="3536962" y="1430413"/>
                </a:lnTo>
                <a:lnTo>
                  <a:pt x="3536962" y="1363319"/>
                </a:lnTo>
                <a:close/>
              </a:path>
              <a:path w="5428615" h="2077720">
                <a:moveTo>
                  <a:pt x="3769322" y="1481213"/>
                </a:moveTo>
                <a:lnTo>
                  <a:pt x="3753561" y="1438592"/>
                </a:lnTo>
                <a:lnTo>
                  <a:pt x="3717226" y="1424419"/>
                </a:lnTo>
                <a:lnTo>
                  <a:pt x="3717226" y="1481213"/>
                </a:lnTo>
                <a:lnTo>
                  <a:pt x="3717226" y="1483893"/>
                </a:lnTo>
                <a:lnTo>
                  <a:pt x="3715753" y="1491907"/>
                </a:lnTo>
                <a:lnTo>
                  <a:pt x="3711029" y="1498511"/>
                </a:lnTo>
                <a:lnTo>
                  <a:pt x="3703053" y="1502778"/>
                </a:lnTo>
                <a:lnTo>
                  <a:pt x="3691788" y="1504302"/>
                </a:lnTo>
                <a:lnTo>
                  <a:pt x="3622027" y="1504302"/>
                </a:lnTo>
                <a:lnTo>
                  <a:pt x="3622027" y="1461528"/>
                </a:lnTo>
                <a:lnTo>
                  <a:pt x="3691788" y="1461528"/>
                </a:lnTo>
                <a:lnTo>
                  <a:pt x="3703053" y="1462938"/>
                </a:lnTo>
                <a:lnTo>
                  <a:pt x="3711029" y="1466964"/>
                </a:lnTo>
                <a:lnTo>
                  <a:pt x="3715753" y="1473314"/>
                </a:lnTo>
                <a:lnTo>
                  <a:pt x="3717226" y="1481213"/>
                </a:lnTo>
                <a:lnTo>
                  <a:pt x="3717226" y="1424419"/>
                </a:lnTo>
                <a:lnTo>
                  <a:pt x="3695687" y="1421663"/>
                </a:lnTo>
                <a:lnTo>
                  <a:pt x="3622027" y="1421663"/>
                </a:lnTo>
                <a:lnTo>
                  <a:pt x="3622027" y="1363319"/>
                </a:lnTo>
                <a:lnTo>
                  <a:pt x="3571964" y="1363319"/>
                </a:lnTo>
                <a:lnTo>
                  <a:pt x="3571964" y="1544167"/>
                </a:lnTo>
                <a:lnTo>
                  <a:pt x="3695687" y="1544167"/>
                </a:lnTo>
                <a:lnTo>
                  <a:pt x="3730574" y="1539570"/>
                </a:lnTo>
                <a:lnTo>
                  <a:pt x="3753294" y="1526882"/>
                </a:lnTo>
                <a:lnTo>
                  <a:pt x="3765613" y="1507769"/>
                </a:lnTo>
                <a:lnTo>
                  <a:pt x="3766147" y="1504302"/>
                </a:lnTo>
                <a:lnTo>
                  <a:pt x="3769322" y="1483893"/>
                </a:lnTo>
                <a:lnTo>
                  <a:pt x="3769322" y="1481213"/>
                </a:lnTo>
                <a:close/>
              </a:path>
              <a:path w="5428615" h="2077720">
                <a:moveTo>
                  <a:pt x="3807523" y="842708"/>
                </a:moveTo>
                <a:lnTo>
                  <a:pt x="3480435" y="842708"/>
                </a:lnTo>
                <a:lnTo>
                  <a:pt x="3480130" y="921054"/>
                </a:lnTo>
                <a:lnTo>
                  <a:pt x="3480092" y="933119"/>
                </a:lnTo>
                <a:lnTo>
                  <a:pt x="3478657" y="989711"/>
                </a:lnTo>
                <a:lnTo>
                  <a:pt x="3470008" y="1041069"/>
                </a:lnTo>
                <a:lnTo>
                  <a:pt x="3432924" y="1064806"/>
                </a:lnTo>
                <a:lnTo>
                  <a:pt x="3426256" y="1064806"/>
                </a:lnTo>
                <a:lnTo>
                  <a:pt x="3426256" y="1152740"/>
                </a:lnTo>
                <a:lnTo>
                  <a:pt x="3461677" y="1152740"/>
                </a:lnTo>
                <a:lnTo>
                  <a:pt x="3503638" y="1148613"/>
                </a:lnTo>
                <a:lnTo>
                  <a:pt x="3556304" y="1117396"/>
                </a:lnTo>
                <a:lnTo>
                  <a:pt x="3578618" y="1063675"/>
                </a:lnTo>
                <a:lnTo>
                  <a:pt x="3586962" y="979322"/>
                </a:lnTo>
                <a:lnTo>
                  <a:pt x="3587927" y="921054"/>
                </a:lnTo>
                <a:lnTo>
                  <a:pt x="3695027" y="921054"/>
                </a:lnTo>
                <a:lnTo>
                  <a:pt x="3695027" y="1152740"/>
                </a:lnTo>
                <a:lnTo>
                  <a:pt x="3807523" y="1152740"/>
                </a:lnTo>
                <a:lnTo>
                  <a:pt x="3807523" y="921054"/>
                </a:lnTo>
                <a:lnTo>
                  <a:pt x="3807523" y="842708"/>
                </a:lnTo>
                <a:close/>
              </a:path>
              <a:path w="5428615" h="2077720">
                <a:moveTo>
                  <a:pt x="3839578" y="1363319"/>
                </a:moveTo>
                <a:lnTo>
                  <a:pt x="3789502" y="1363319"/>
                </a:lnTo>
                <a:lnTo>
                  <a:pt x="3789502" y="1544167"/>
                </a:lnTo>
                <a:lnTo>
                  <a:pt x="3839578" y="1544167"/>
                </a:lnTo>
                <a:lnTo>
                  <a:pt x="3839578" y="1363319"/>
                </a:lnTo>
                <a:close/>
              </a:path>
              <a:path w="5428615" h="2077720">
                <a:moveTo>
                  <a:pt x="4025036" y="1310093"/>
                </a:moveTo>
                <a:lnTo>
                  <a:pt x="3989794" y="1310093"/>
                </a:lnTo>
                <a:lnTo>
                  <a:pt x="3987368" y="1322984"/>
                </a:lnTo>
                <a:lnTo>
                  <a:pt x="3963797" y="1322984"/>
                </a:lnTo>
                <a:lnTo>
                  <a:pt x="3961358" y="1310093"/>
                </a:lnTo>
                <a:lnTo>
                  <a:pt x="3925862" y="1310093"/>
                </a:lnTo>
                <a:lnTo>
                  <a:pt x="3925862" y="1310830"/>
                </a:lnTo>
                <a:lnTo>
                  <a:pt x="3927652" y="1322235"/>
                </a:lnTo>
                <a:lnTo>
                  <a:pt x="3934472" y="1335011"/>
                </a:lnTo>
                <a:lnTo>
                  <a:pt x="3948531" y="1345412"/>
                </a:lnTo>
                <a:lnTo>
                  <a:pt x="3972052" y="1349717"/>
                </a:lnTo>
                <a:lnTo>
                  <a:pt x="3979341" y="1349717"/>
                </a:lnTo>
                <a:lnTo>
                  <a:pt x="4015409" y="1335011"/>
                </a:lnTo>
                <a:lnTo>
                  <a:pt x="4025036" y="1310830"/>
                </a:lnTo>
                <a:lnTo>
                  <a:pt x="4025036" y="1310093"/>
                </a:lnTo>
                <a:close/>
              </a:path>
              <a:path w="5428615" h="2077720">
                <a:moveTo>
                  <a:pt x="4080459" y="1363319"/>
                </a:moveTo>
                <a:lnTo>
                  <a:pt x="4030383" y="1363319"/>
                </a:lnTo>
                <a:lnTo>
                  <a:pt x="3924655" y="1484858"/>
                </a:lnTo>
                <a:lnTo>
                  <a:pt x="3924655" y="1363319"/>
                </a:lnTo>
                <a:lnTo>
                  <a:pt x="3874579" y="1363319"/>
                </a:lnTo>
                <a:lnTo>
                  <a:pt x="3874579" y="1544167"/>
                </a:lnTo>
                <a:lnTo>
                  <a:pt x="3924655" y="1544167"/>
                </a:lnTo>
                <a:lnTo>
                  <a:pt x="3976243" y="1484858"/>
                </a:lnTo>
                <a:lnTo>
                  <a:pt x="4030383" y="1422628"/>
                </a:lnTo>
                <a:lnTo>
                  <a:pt x="4030383" y="1544167"/>
                </a:lnTo>
                <a:lnTo>
                  <a:pt x="4080459" y="1544167"/>
                </a:lnTo>
                <a:lnTo>
                  <a:pt x="4080459" y="1422628"/>
                </a:lnTo>
                <a:lnTo>
                  <a:pt x="4080459" y="1363319"/>
                </a:lnTo>
                <a:close/>
              </a:path>
              <a:path w="5428615" h="2077720">
                <a:moveTo>
                  <a:pt x="4265066" y="990650"/>
                </a:moveTo>
                <a:lnTo>
                  <a:pt x="4261764" y="957008"/>
                </a:lnTo>
                <a:lnTo>
                  <a:pt x="4250080" y="922362"/>
                </a:lnTo>
                <a:lnTo>
                  <a:pt x="4249445" y="921473"/>
                </a:lnTo>
                <a:lnTo>
                  <a:pt x="4227296" y="889901"/>
                </a:lnTo>
                <a:lnTo>
                  <a:pt x="4190733" y="862799"/>
                </a:lnTo>
                <a:lnTo>
                  <a:pt x="4147553" y="847674"/>
                </a:lnTo>
                <a:lnTo>
                  <a:pt x="4147553" y="993978"/>
                </a:lnTo>
                <a:lnTo>
                  <a:pt x="4147553" y="998562"/>
                </a:lnTo>
                <a:lnTo>
                  <a:pt x="4144251" y="1022807"/>
                </a:lnTo>
                <a:lnTo>
                  <a:pt x="4131145" y="1046899"/>
                </a:lnTo>
                <a:lnTo>
                  <a:pt x="4103433" y="1065352"/>
                </a:lnTo>
                <a:lnTo>
                  <a:pt x="4056291" y="1072730"/>
                </a:lnTo>
                <a:lnTo>
                  <a:pt x="4009098" y="1065352"/>
                </a:lnTo>
                <a:lnTo>
                  <a:pt x="3981234" y="1046899"/>
                </a:lnTo>
                <a:lnTo>
                  <a:pt x="3967988" y="1022807"/>
                </a:lnTo>
                <a:lnTo>
                  <a:pt x="3964622" y="998562"/>
                </a:lnTo>
                <a:lnTo>
                  <a:pt x="3964622" y="993978"/>
                </a:lnTo>
                <a:lnTo>
                  <a:pt x="3967861" y="969987"/>
                </a:lnTo>
                <a:lnTo>
                  <a:pt x="3980878" y="946480"/>
                </a:lnTo>
                <a:lnTo>
                  <a:pt x="4008577" y="928585"/>
                </a:lnTo>
                <a:lnTo>
                  <a:pt x="4055884" y="921473"/>
                </a:lnTo>
                <a:lnTo>
                  <a:pt x="4103255" y="928585"/>
                </a:lnTo>
                <a:lnTo>
                  <a:pt x="4131094" y="946480"/>
                </a:lnTo>
                <a:lnTo>
                  <a:pt x="4144238" y="969987"/>
                </a:lnTo>
                <a:lnTo>
                  <a:pt x="4147553" y="993978"/>
                </a:lnTo>
                <a:lnTo>
                  <a:pt x="4147553" y="847674"/>
                </a:lnTo>
                <a:lnTo>
                  <a:pt x="4137685" y="844207"/>
                </a:lnTo>
                <a:lnTo>
                  <a:pt x="4065473" y="837298"/>
                </a:lnTo>
                <a:lnTo>
                  <a:pt x="4046715" y="837298"/>
                </a:lnTo>
                <a:lnTo>
                  <a:pt x="3974477" y="844207"/>
                </a:lnTo>
                <a:lnTo>
                  <a:pt x="3974693" y="844207"/>
                </a:lnTo>
                <a:lnTo>
                  <a:pt x="3921556" y="862799"/>
                </a:lnTo>
                <a:lnTo>
                  <a:pt x="3921696" y="862799"/>
                </a:lnTo>
                <a:lnTo>
                  <a:pt x="3885196" y="889749"/>
                </a:lnTo>
                <a:lnTo>
                  <a:pt x="3862286" y="922185"/>
                </a:lnTo>
                <a:lnTo>
                  <a:pt x="3850475" y="956856"/>
                </a:lnTo>
                <a:lnTo>
                  <a:pt x="3847122" y="990650"/>
                </a:lnTo>
                <a:lnTo>
                  <a:pt x="3847122" y="1003134"/>
                </a:lnTo>
                <a:lnTo>
                  <a:pt x="3862197" y="1071473"/>
                </a:lnTo>
                <a:lnTo>
                  <a:pt x="3885044" y="1104392"/>
                </a:lnTo>
                <a:lnTo>
                  <a:pt x="3921633" y="1132039"/>
                </a:lnTo>
                <a:lnTo>
                  <a:pt x="3974630" y="1151064"/>
                </a:lnTo>
                <a:lnTo>
                  <a:pt x="4046715" y="1158151"/>
                </a:lnTo>
                <a:lnTo>
                  <a:pt x="4065473" y="1158151"/>
                </a:lnTo>
                <a:lnTo>
                  <a:pt x="4137837" y="1151064"/>
                </a:lnTo>
                <a:lnTo>
                  <a:pt x="4190923" y="1132039"/>
                </a:lnTo>
                <a:lnTo>
                  <a:pt x="4227461" y="1104392"/>
                </a:lnTo>
                <a:lnTo>
                  <a:pt x="4249305" y="1072730"/>
                </a:lnTo>
                <a:lnTo>
                  <a:pt x="4261802" y="1036612"/>
                </a:lnTo>
                <a:lnTo>
                  <a:pt x="4265066" y="1003134"/>
                </a:lnTo>
                <a:lnTo>
                  <a:pt x="4265066" y="990650"/>
                </a:lnTo>
                <a:close/>
              </a:path>
              <a:path w="5428615" h="2077720">
                <a:moveTo>
                  <a:pt x="4589665" y="842708"/>
                </a:moveTo>
                <a:lnTo>
                  <a:pt x="4304639" y="842708"/>
                </a:lnTo>
                <a:lnTo>
                  <a:pt x="4304639" y="1152740"/>
                </a:lnTo>
                <a:lnTo>
                  <a:pt x="4417149" y="1152740"/>
                </a:lnTo>
                <a:lnTo>
                  <a:pt x="4417149" y="921054"/>
                </a:lnTo>
                <a:lnTo>
                  <a:pt x="4589665" y="921054"/>
                </a:lnTo>
                <a:lnTo>
                  <a:pt x="4589665" y="842708"/>
                </a:lnTo>
                <a:close/>
              </a:path>
              <a:path w="5428615" h="2077720">
                <a:moveTo>
                  <a:pt x="4995938" y="842708"/>
                </a:moveTo>
                <a:lnTo>
                  <a:pt x="4883836" y="842708"/>
                </a:lnTo>
                <a:lnTo>
                  <a:pt x="4729251" y="1029804"/>
                </a:lnTo>
                <a:lnTo>
                  <a:pt x="4729251" y="842708"/>
                </a:lnTo>
                <a:lnTo>
                  <a:pt x="4616742" y="842708"/>
                </a:lnTo>
                <a:lnTo>
                  <a:pt x="4616742" y="1152740"/>
                </a:lnTo>
                <a:lnTo>
                  <a:pt x="4729251" y="1152740"/>
                </a:lnTo>
                <a:lnTo>
                  <a:pt x="4830826" y="1029804"/>
                </a:lnTo>
                <a:lnTo>
                  <a:pt x="4883836" y="965644"/>
                </a:lnTo>
                <a:lnTo>
                  <a:pt x="4883836" y="1152740"/>
                </a:lnTo>
                <a:lnTo>
                  <a:pt x="4995938" y="1152740"/>
                </a:lnTo>
                <a:lnTo>
                  <a:pt x="4995938" y="965644"/>
                </a:lnTo>
                <a:lnTo>
                  <a:pt x="4995938" y="842708"/>
                </a:lnTo>
                <a:close/>
              </a:path>
              <a:path w="5428615" h="2077720">
                <a:moveTo>
                  <a:pt x="5428450" y="842708"/>
                </a:moveTo>
                <a:lnTo>
                  <a:pt x="5316359" y="842708"/>
                </a:lnTo>
                <a:lnTo>
                  <a:pt x="5161775" y="1029804"/>
                </a:lnTo>
                <a:lnTo>
                  <a:pt x="5161775" y="842708"/>
                </a:lnTo>
                <a:lnTo>
                  <a:pt x="5049266" y="842708"/>
                </a:lnTo>
                <a:lnTo>
                  <a:pt x="5049266" y="1152740"/>
                </a:lnTo>
                <a:lnTo>
                  <a:pt x="5161775" y="1152740"/>
                </a:lnTo>
                <a:lnTo>
                  <a:pt x="5263350" y="1029804"/>
                </a:lnTo>
                <a:lnTo>
                  <a:pt x="5316359" y="965644"/>
                </a:lnTo>
                <a:lnTo>
                  <a:pt x="5316359" y="1152740"/>
                </a:lnTo>
                <a:lnTo>
                  <a:pt x="5428450" y="1152740"/>
                </a:lnTo>
                <a:lnTo>
                  <a:pt x="5428450" y="965644"/>
                </a:lnTo>
                <a:lnTo>
                  <a:pt x="5428450" y="842708"/>
                </a:lnTo>
                <a:close/>
              </a:path>
            </a:pathLst>
          </a:custGeom>
          <a:solidFill>
            <a:srgbClr val="6B21D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A009F7-B5A5-EC88-79DA-354EBE058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48" y="0"/>
            <a:ext cx="9700752" cy="6858000"/>
          </a:xfrm>
          <a:prstGeom prst="rect">
            <a:avLst/>
          </a:prstGeom>
        </p:spPr>
      </p:pic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id="{7FA07013-D0E0-24F7-A102-CC5BF4B152BA}"/>
              </a:ext>
            </a:extLst>
          </p:cNvPr>
          <p:cNvSpPr/>
          <p:nvPr/>
        </p:nvSpPr>
        <p:spPr>
          <a:xfrm>
            <a:off x="1042077" y="4815937"/>
            <a:ext cx="4869360" cy="1567543"/>
          </a:xfrm>
          <a:prstGeom prst="flowChartAlternateProcess">
            <a:avLst/>
          </a:prstGeom>
          <a:noFill/>
          <a:ln w="57150">
            <a:solidFill>
              <a:srgbClr val="6B21D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A13ED-086E-ED1E-0335-C8A97F2F11B6}"/>
              </a:ext>
            </a:extLst>
          </p:cNvPr>
          <p:cNvSpPr txBox="1"/>
          <p:nvPr/>
        </p:nvSpPr>
        <p:spPr>
          <a:xfrm>
            <a:off x="2021359" y="4954555"/>
            <a:ext cx="30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6B21D0"/>
                </a:solidFill>
                <a:latin typeface="Druk Text Wide Cyr" pitchFamily="50" charset="-52"/>
              </a:rPr>
              <a:t>Контакты лидера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65E595-F859-0E77-165E-8C93C7BBCA4F}"/>
              </a:ext>
            </a:extLst>
          </p:cNvPr>
          <p:cNvSpPr txBox="1"/>
          <p:nvPr/>
        </p:nvSpPr>
        <p:spPr>
          <a:xfrm>
            <a:off x="1249998" y="5359869"/>
            <a:ext cx="3214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6B21D0"/>
                </a:solidFill>
                <a:latin typeface="Druk Text Wide Cyr"/>
              </a:rPr>
              <a:t>ФИО</a:t>
            </a:r>
            <a:r>
              <a:rPr lang="en-US" dirty="0">
                <a:solidFill>
                  <a:srgbClr val="6B21D0"/>
                </a:solidFill>
                <a:latin typeface="Druk Text Wide Cyr" pitchFamily="50" charset="-52"/>
              </a:rPr>
              <a:t>: </a:t>
            </a:r>
            <a:r>
              <a:rPr lang="ru-RU" dirty="0">
                <a:solidFill>
                  <a:srgbClr val="6B21D0"/>
                </a:solidFill>
                <a:latin typeface="Druk Text Wide Cyr"/>
              </a:rPr>
              <a:t>Кузьмин Антон Олегович</a:t>
            </a:r>
          </a:p>
          <a:p>
            <a:r>
              <a:rPr lang="ru-RU" dirty="0">
                <a:solidFill>
                  <a:srgbClr val="6B21D0"/>
                </a:solidFill>
                <a:latin typeface="Druk Text Wide Cyr"/>
              </a:rPr>
              <a:t>Почта: </a:t>
            </a:r>
            <a:r>
              <a:rPr lang="en-US" dirty="0">
                <a:solidFill>
                  <a:srgbClr val="6B21D0"/>
                </a:solidFill>
                <a:latin typeface="Druk Text Wide Cyr" pitchFamily="50" charset="-52"/>
              </a:rPr>
              <a:t>aok32@tpu.ru</a:t>
            </a:r>
            <a:endParaRPr lang="ru-RU" sz="1050" dirty="0">
              <a:solidFill>
                <a:srgbClr val="6B21D0"/>
              </a:solidFill>
              <a:latin typeface="Druk Text Wide Cyr"/>
            </a:endParaRPr>
          </a:p>
          <a:p>
            <a:r>
              <a:rPr lang="en-US" dirty="0">
                <a:solidFill>
                  <a:srgbClr val="6B21D0"/>
                </a:solidFill>
              </a:rPr>
              <a:t>Telegram</a:t>
            </a:r>
            <a:r>
              <a:rPr lang="en-US" dirty="0">
                <a:solidFill>
                  <a:srgbClr val="6B21D0"/>
                </a:solidFill>
                <a:latin typeface="Druk Text Wide Cyr" pitchFamily="50" charset="-52"/>
              </a:rPr>
              <a:t>: @REGATS03</a:t>
            </a:r>
            <a:endParaRPr lang="ru-RU" dirty="0">
              <a:solidFill>
                <a:srgbClr val="6B21D0"/>
              </a:solidFill>
              <a:latin typeface="Druk Text Wide Cyr"/>
            </a:endParaRP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5EF11F6B-0F33-26C2-D0F4-E34C066F920C}"/>
              </a:ext>
            </a:extLst>
          </p:cNvPr>
          <p:cNvSpPr/>
          <p:nvPr/>
        </p:nvSpPr>
        <p:spPr>
          <a:xfrm>
            <a:off x="1820573" y="1403958"/>
            <a:ext cx="3312367" cy="3057711"/>
          </a:xfrm>
          <a:prstGeom prst="flowChartConnector">
            <a:avLst/>
          </a:pr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491D20-6B4D-4ECF-ECAB-4A9CDF0DE82F}"/>
              </a:ext>
            </a:extLst>
          </p:cNvPr>
          <p:cNvSpPr txBox="1"/>
          <p:nvPr/>
        </p:nvSpPr>
        <p:spPr>
          <a:xfrm>
            <a:off x="1922099" y="2052222"/>
            <a:ext cx="31093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</a:t>
            </a:r>
            <a:r>
              <a:rPr lang="en-US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Roadmap – </a:t>
            </a:r>
            <a:br>
              <a:rPr lang="ru-RU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</a:br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конструктор</a:t>
            </a:r>
          </a:p>
          <a:p>
            <a:pPr algn="ctr"/>
            <a:endParaRPr lang="ru-RU" sz="4400" dirty="0">
              <a:ln w="19050">
                <a:solidFill>
                  <a:srgbClr val="6B21D0"/>
                </a:solidFill>
              </a:ln>
              <a:solidFill>
                <a:schemeClr val="bg1"/>
              </a:solidFill>
              <a:latin typeface="Druk Text Wide Cyr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0050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4DD42-C48A-B08A-EFA4-20F008A23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E67D84-4552-3094-2DE3-6888AB81AA6A}"/>
              </a:ext>
            </a:extLst>
          </p:cNvPr>
          <p:cNvSpPr txBox="1"/>
          <p:nvPr/>
        </p:nvSpPr>
        <p:spPr>
          <a:xfrm>
            <a:off x="500558" y="413296"/>
            <a:ext cx="111908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ПРОДУКТ ТВОЕГО 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СТАРТАПА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37FE50-A76C-B323-5611-BB680085FD42}"/>
              </a:ext>
            </a:extLst>
          </p:cNvPr>
          <p:cNvSpPr txBox="1"/>
          <p:nvPr/>
        </p:nvSpPr>
        <p:spPr>
          <a:xfrm>
            <a:off x="753960" y="1627011"/>
            <a:ext cx="129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6B21D0"/>
                </a:solidFill>
                <a:latin typeface="Druk Text Wide Cyr" pitchFamily="50" charset="-52"/>
              </a:rPr>
              <a:t>Продукт</a:t>
            </a:r>
            <a:endParaRPr lang="ru-RU" sz="2000" b="1" dirty="0">
              <a:solidFill>
                <a:srgbClr val="6B21D0"/>
              </a:solidFill>
              <a:latin typeface="Druk Text Wide Cyr" pitchFamily="50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BBBF9-B822-276E-E7C6-783885BFD844}"/>
              </a:ext>
            </a:extLst>
          </p:cNvPr>
          <p:cNvSpPr txBox="1"/>
          <p:nvPr/>
        </p:nvSpPr>
        <p:spPr>
          <a:xfrm>
            <a:off x="5239393" y="1627011"/>
            <a:ext cx="6301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6B21D0"/>
                </a:solidFill>
                <a:latin typeface="Druk Text Wide Cyr" pitchFamily="50" charset="-52"/>
              </a:rPr>
              <a:t>Уникальные преимущества и характеристики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909D9-7785-7CC5-CD30-65B032C28AE2}"/>
              </a:ext>
            </a:extLst>
          </p:cNvPr>
          <p:cNvSpPr txBox="1"/>
          <p:nvPr/>
        </p:nvSpPr>
        <p:spPr>
          <a:xfrm>
            <a:off x="4705278" y="2262198"/>
            <a:ext cx="3684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ФИЗИЧЕСКИЕ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C24A7-5C6B-B65B-89D1-345A27B30652}"/>
              </a:ext>
            </a:extLst>
          </p:cNvPr>
          <p:cNvSpPr txBox="1"/>
          <p:nvPr/>
        </p:nvSpPr>
        <p:spPr>
          <a:xfrm>
            <a:off x="8390041" y="2262198"/>
            <a:ext cx="33367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n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ТЕХНИЧЕСКИЕ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C15C29-B765-7D90-B450-3752768C6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6185"/>
            <a:ext cx="4705278" cy="3326423"/>
          </a:xfrm>
          <a:prstGeom prst="rect">
            <a:avLst/>
          </a:prstGeom>
        </p:spPr>
      </p:pic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9CC2684E-C933-BA3B-D652-BF76ED3689CD}"/>
              </a:ext>
            </a:extLst>
          </p:cNvPr>
          <p:cNvSpPr/>
          <p:nvPr/>
        </p:nvSpPr>
        <p:spPr>
          <a:xfrm>
            <a:off x="4969264" y="3000341"/>
            <a:ext cx="3156789" cy="3576921"/>
          </a:xfrm>
          <a:prstGeom prst="flowChartAlternateProcess">
            <a:avLst/>
          </a:prstGeom>
          <a:noFill/>
          <a:ln w="9525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17" name="Блок-схема: альтернативный процесс 16">
            <a:extLst>
              <a:ext uri="{FF2B5EF4-FFF2-40B4-BE49-F238E27FC236}">
                <a16:creationId xmlns:a16="http://schemas.microsoft.com/office/drawing/2014/main" id="{157D98D5-4B9A-D501-09B4-5B78616035B9}"/>
              </a:ext>
            </a:extLst>
          </p:cNvPr>
          <p:cNvSpPr/>
          <p:nvPr/>
        </p:nvSpPr>
        <p:spPr>
          <a:xfrm>
            <a:off x="8480024" y="3000341"/>
            <a:ext cx="3156789" cy="3576921"/>
          </a:xfrm>
          <a:prstGeom prst="flowChartAlternateProcess">
            <a:avLst/>
          </a:prstGeom>
          <a:noFill/>
          <a:ln w="9525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18" name="Блок-схема: альтернативный процесс 17">
            <a:extLst>
              <a:ext uri="{FF2B5EF4-FFF2-40B4-BE49-F238E27FC236}">
                <a16:creationId xmlns:a16="http://schemas.microsoft.com/office/drawing/2014/main" id="{40A7C5F4-FB0F-B5DA-B2B3-E3321B5D769C}"/>
              </a:ext>
            </a:extLst>
          </p:cNvPr>
          <p:cNvSpPr/>
          <p:nvPr/>
        </p:nvSpPr>
        <p:spPr>
          <a:xfrm>
            <a:off x="619228" y="2262198"/>
            <a:ext cx="3963982" cy="2005002"/>
          </a:xfrm>
          <a:prstGeom prst="flowChartAlternateProcess">
            <a:avLst/>
          </a:prstGeom>
          <a:noFill/>
          <a:ln w="57150">
            <a:solidFill>
              <a:srgbClr val="6B21D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08C447DF-3F44-745C-E519-5AE75448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2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73F1405-D846-A001-78D1-5EEEDB26C176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CD453C-17E4-24EB-409F-9CCE73913B51}"/>
              </a:ext>
            </a:extLst>
          </p:cNvPr>
          <p:cNvSpPr txBox="1"/>
          <p:nvPr/>
        </p:nvSpPr>
        <p:spPr>
          <a:xfrm>
            <a:off x="753960" y="2294282"/>
            <a:ext cx="36873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0" dirty="0">
                <a:solidFill>
                  <a:srgbClr val="0F1115"/>
                </a:solidFill>
                <a:effectLst/>
                <a:latin typeface="Druk Text Wide Cyr"/>
              </a:rPr>
              <a:t>Мы продаем коробочное решение</a:t>
            </a:r>
            <a:r>
              <a:rPr lang="en-US" sz="2400" i="0" dirty="0">
                <a:solidFill>
                  <a:srgbClr val="0F1115"/>
                </a:solidFill>
                <a:effectLst/>
                <a:latin typeface="Druk Text Wide Cyr"/>
              </a:rPr>
              <a:t> </a:t>
            </a:r>
            <a:r>
              <a:rPr lang="ru-RU" sz="2400" i="0" dirty="0">
                <a:solidFill>
                  <a:srgbClr val="0F1115"/>
                </a:solidFill>
                <a:effectLst/>
                <a:latin typeface="Druk Text Wide Cyr"/>
              </a:rPr>
              <a:t>— «</a:t>
            </a:r>
            <a:r>
              <a:rPr lang="ru-RU" sz="2400" i="0" dirty="0" err="1">
                <a:solidFill>
                  <a:srgbClr val="0F1115"/>
                </a:solidFill>
                <a:effectLst/>
                <a:latin typeface="Druk Text Wide Cyr"/>
              </a:rPr>
              <a:t>Roadmap</a:t>
            </a:r>
            <a:r>
              <a:rPr lang="ru-RU" sz="2400" i="0" dirty="0">
                <a:solidFill>
                  <a:srgbClr val="0F1115"/>
                </a:solidFill>
                <a:effectLst/>
                <a:latin typeface="Druk Text Wide Cyr"/>
              </a:rPr>
              <a:t>-конструктор» для высших учебных заведений.</a:t>
            </a:r>
            <a:endParaRPr lang="ru-RU" sz="2400" dirty="0">
              <a:latin typeface="Druk Text Wide Cy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BD5CA-36DD-4893-57D6-D03215B4D5DD}"/>
              </a:ext>
            </a:extLst>
          </p:cNvPr>
          <p:cNvSpPr txBox="1"/>
          <p:nvPr/>
        </p:nvSpPr>
        <p:spPr>
          <a:xfrm>
            <a:off x="5059249" y="3264699"/>
            <a:ext cx="3156789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/>
              <a:t>Drag-and-drop</a:t>
            </a:r>
            <a:r>
              <a:rPr lang="ru-RU" dirty="0"/>
              <a:t> интерфейс для создания карты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Druk Text Wide Cyr"/>
              </a:rPr>
              <a:t>«Живые» интерактивные карты для конечных потребителей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Готовые модули для интеграции с </a:t>
            </a:r>
            <a:r>
              <a:rPr lang="ru-RU" dirty="0" err="1"/>
              <a:t>Moodle</a:t>
            </a:r>
            <a:r>
              <a:rPr lang="ru-RU" dirty="0"/>
              <a:t>, API</a:t>
            </a:r>
            <a:endParaRPr lang="ru-RU" dirty="0">
              <a:latin typeface="Druk Text Wide Cyr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A243C1-4181-043B-2D30-690BD05B3676}"/>
              </a:ext>
            </a:extLst>
          </p:cNvPr>
          <p:cNvSpPr txBox="1"/>
          <p:nvPr/>
        </p:nvSpPr>
        <p:spPr>
          <a:xfrm>
            <a:off x="8807524" y="3288337"/>
            <a:ext cx="2501787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Druk Text Wide Cyr"/>
              </a:rPr>
              <a:t>Мощный стек визуализации на фронтенде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Druk Text Wide Cyr"/>
              </a:rPr>
              <a:t>Чистая и масштабируемая </a:t>
            </a:r>
            <a:r>
              <a:rPr lang="en-US" dirty="0"/>
              <a:t>backend-</a:t>
            </a:r>
            <a:r>
              <a:rPr lang="ru-RU" dirty="0">
                <a:latin typeface="Druk Text Wide Cyr"/>
              </a:rPr>
              <a:t>архитектура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Druk Text Wide Cyr"/>
              </a:rPr>
              <a:t>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346064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7A42-F6EB-50EB-4E1E-235483F69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A0DCC17-E8A7-E86B-BE78-1163B9B28DBA}"/>
              </a:ext>
            </a:extLst>
          </p:cNvPr>
          <p:cNvSpPr txBox="1"/>
          <p:nvPr/>
        </p:nvSpPr>
        <p:spPr>
          <a:xfrm>
            <a:off x="828372" y="362076"/>
            <a:ext cx="105352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АКТУАЛЬНОСТЬ</a:t>
            </a:r>
            <a:r>
              <a:rPr lang="ru-RU" sz="44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ПРОЕКТА</a:t>
            </a:r>
          </a:p>
        </p:txBody>
      </p:sp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AB4D6366-4112-72D3-EB92-1BADEBE0F9B2}"/>
              </a:ext>
            </a:extLst>
          </p:cNvPr>
          <p:cNvSpPr/>
          <p:nvPr/>
        </p:nvSpPr>
        <p:spPr>
          <a:xfrm>
            <a:off x="970384" y="1357125"/>
            <a:ext cx="10189028" cy="2718504"/>
          </a:xfrm>
          <a:prstGeom prst="flowChartAlternateProcess">
            <a:avLst/>
          </a:prstGeom>
          <a:noFill/>
          <a:ln w="57150">
            <a:solidFill>
              <a:srgbClr val="6B21D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6DE75A-095D-6C98-0340-02E8BD10DA58}"/>
              </a:ext>
            </a:extLst>
          </p:cNvPr>
          <p:cNvSpPr txBox="1"/>
          <p:nvPr/>
        </p:nvSpPr>
        <p:spPr>
          <a:xfrm>
            <a:off x="1135224" y="1488881"/>
            <a:ext cx="99215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atin typeface="Druk Text Wide Cyr"/>
              </a:rPr>
              <a:t>Сфера высшего образования в России и СНГ переживает «цифровой переход», но инструменты представления образовательного контента устарели. Учебные планы скрыты в непонятных таблицах, что создает барьер для абитуриентов и снижает конверсию в поступление.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360796-240B-95FE-5C42-A035A50EE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799" y="4264554"/>
            <a:ext cx="7352522" cy="2481476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D6CB1642-EFFD-166E-9292-7F47D4FBBD3F}"/>
              </a:ext>
            </a:extLst>
          </p:cNvPr>
          <p:cNvSpPr/>
          <p:nvPr/>
        </p:nvSpPr>
        <p:spPr>
          <a:xfrm>
            <a:off x="0" y="3312369"/>
            <a:ext cx="1283950" cy="3536302"/>
          </a:xfrm>
          <a:custGeom>
            <a:avLst/>
            <a:gdLst>
              <a:gd name="connsiteX0" fmla="*/ 0 w 1669834"/>
              <a:gd name="connsiteY0" fmla="*/ 0 h 3536302"/>
              <a:gd name="connsiteX1" fmla="*/ 251927 w 1669834"/>
              <a:gd name="connsiteY1" fmla="*/ 690465 h 3536302"/>
              <a:gd name="connsiteX2" fmla="*/ 587829 w 1669834"/>
              <a:gd name="connsiteY2" fmla="*/ 1436914 h 3536302"/>
              <a:gd name="connsiteX3" fmla="*/ 1595535 w 1669834"/>
              <a:gd name="connsiteY3" fmla="*/ 1744824 h 3536302"/>
              <a:gd name="connsiteX4" fmla="*/ 1240971 w 1669834"/>
              <a:gd name="connsiteY4" fmla="*/ 2603240 h 3536302"/>
              <a:gd name="connsiteX5" fmla="*/ 1660849 w 1669834"/>
              <a:gd name="connsiteY5" fmla="*/ 2883159 h 3536302"/>
              <a:gd name="connsiteX6" fmla="*/ 1455576 w 1669834"/>
              <a:gd name="connsiteY6" fmla="*/ 3312367 h 3536302"/>
              <a:gd name="connsiteX7" fmla="*/ 643812 w 1669834"/>
              <a:gd name="connsiteY7" fmla="*/ 2845836 h 3536302"/>
              <a:gd name="connsiteX8" fmla="*/ 989045 w 1669834"/>
              <a:gd name="connsiteY8" fmla="*/ 3536302 h 353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9834" h="3536302">
                <a:moveTo>
                  <a:pt x="0" y="0"/>
                </a:moveTo>
                <a:cubicBezTo>
                  <a:pt x="76978" y="225489"/>
                  <a:pt x="153956" y="450979"/>
                  <a:pt x="251927" y="690465"/>
                </a:cubicBezTo>
                <a:cubicBezTo>
                  <a:pt x="349898" y="929951"/>
                  <a:pt x="363894" y="1261188"/>
                  <a:pt x="587829" y="1436914"/>
                </a:cubicBezTo>
                <a:cubicBezTo>
                  <a:pt x="811764" y="1612641"/>
                  <a:pt x="1486678" y="1550436"/>
                  <a:pt x="1595535" y="1744824"/>
                </a:cubicBezTo>
                <a:cubicBezTo>
                  <a:pt x="1704392" y="1939212"/>
                  <a:pt x="1230085" y="2413518"/>
                  <a:pt x="1240971" y="2603240"/>
                </a:cubicBezTo>
                <a:cubicBezTo>
                  <a:pt x="1251857" y="2792962"/>
                  <a:pt x="1625082" y="2764971"/>
                  <a:pt x="1660849" y="2883159"/>
                </a:cubicBezTo>
                <a:cubicBezTo>
                  <a:pt x="1696616" y="3001347"/>
                  <a:pt x="1625082" y="3318587"/>
                  <a:pt x="1455576" y="3312367"/>
                </a:cubicBezTo>
                <a:cubicBezTo>
                  <a:pt x="1286070" y="3306147"/>
                  <a:pt x="721567" y="2808513"/>
                  <a:pt x="643812" y="2845836"/>
                </a:cubicBezTo>
                <a:cubicBezTo>
                  <a:pt x="566057" y="2883159"/>
                  <a:pt x="920621" y="3413449"/>
                  <a:pt x="989045" y="3536302"/>
                </a:cubicBezTo>
              </a:path>
            </a:pathLst>
          </a:cu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56C1E8-33B9-D7D7-FD8A-AFCFE2800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5523">
            <a:off x="4823787" y="4213389"/>
            <a:ext cx="2239062" cy="2239062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C589DDFD-49F2-103F-0E87-3C32074D74A0}"/>
              </a:ext>
            </a:extLst>
          </p:cNvPr>
          <p:cNvSpPr/>
          <p:nvPr/>
        </p:nvSpPr>
        <p:spPr>
          <a:xfrm>
            <a:off x="10450286" y="3890865"/>
            <a:ext cx="1735494" cy="2957804"/>
          </a:xfrm>
          <a:custGeom>
            <a:avLst/>
            <a:gdLst>
              <a:gd name="connsiteX0" fmla="*/ 0 w 1735494"/>
              <a:gd name="connsiteY0" fmla="*/ 2957804 h 2957804"/>
              <a:gd name="connsiteX1" fmla="*/ 699796 w 1735494"/>
              <a:gd name="connsiteY1" fmla="*/ 2071396 h 2957804"/>
              <a:gd name="connsiteX2" fmla="*/ 821094 w 1735494"/>
              <a:gd name="connsiteY2" fmla="*/ 1548882 h 2957804"/>
              <a:gd name="connsiteX3" fmla="*/ 1390261 w 1735494"/>
              <a:gd name="connsiteY3" fmla="*/ 905070 h 2957804"/>
              <a:gd name="connsiteX4" fmla="*/ 1735494 w 1735494"/>
              <a:gd name="connsiteY4" fmla="*/ 0 h 29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5494" h="2957804">
                <a:moveTo>
                  <a:pt x="0" y="2957804"/>
                </a:moveTo>
                <a:cubicBezTo>
                  <a:pt x="281473" y="2632010"/>
                  <a:pt x="562947" y="2306216"/>
                  <a:pt x="699796" y="2071396"/>
                </a:cubicBezTo>
                <a:cubicBezTo>
                  <a:pt x="836645" y="1836576"/>
                  <a:pt x="706017" y="1743270"/>
                  <a:pt x="821094" y="1548882"/>
                </a:cubicBezTo>
                <a:cubicBezTo>
                  <a:pt x="936171" y="1354494"/>
                  <a:pt x="1237861" y="1163217"/>
                  <a:pt x="1390261" y="905070"/>
                </a:cubicBezTo>
                <a:cubicBezTo>
                  <a:pt x="1542661" y="646923"/>
                  <a:pt x="1676400" y="155510"/>
                  <a:pt x="1735494" y="0"/>
                </a:cubicBezTo>
              </a:path>
            </a:pathLst>
          </a:custGeom>
          <a:noFill/>
          <a:ln w="190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8A59E5B6-A965-13E7-0645-05BB56A627F6}"/>
              </a:ext>
            </a:extLst>
          </p:cNvPr>
          <p:cNvSpPr/>
          <p:nvPr/>
        </p:nvSpPr>
        <p:spPr>
          <a:xfrm>
            <a:off x="10602686" y="4043265"/>
            <a:ext cx="1735494" cy="2957804"/>
          </a:xfrm>
          <a:custGeom>
            <a:avLst/>
            <a:gdLst>
              <a:gd name="connsiteX0" fmla="*/ 0 w 1735494"/>
              <a:gd name="connsiteY0" fmla="*/ 2957804 h 2957804"/>
              <a:gd name="connsiteX1" fmla="*/ 699796 w 1735494"/>
              <a:gd name="connsiteY1" fmla="*/ 2071396 h 2957804"/>
              <a:gd name="connsiteX2" fmla="*/ 821094 w 1735494"/>
              <a:gd name="connsiteY2" fmla="*/ 1548882 h 2957804"/>
              <a:gd name="connsiteX3" fmla="*/ 1390261 w 1735494"/>
              <a:gd name="connsiteY3" fmla="*/ 905070 h 2957804"/>
              <a:gd name="connsiteX4" fmla="*/ 1735494 w 1735494"/>
              <a:gd name="connsiteY4" fmla="*/ 0 h 295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5494" h="2957804">
                <a:moveTo>
                  <a:pt x="0" y="2957804"/>
                </a:moveTo>
                <a:cubicBezTo>
                  <a:pt x="281473" y="2632010"/>
                  <a:pt x="562947" y="2306216"/>
                  <a:pt x="699796" y="2071396"/>
                </a:cubicBezTo>
                <a:cubicBezTo>
                  <a:pt x="836645" y="1836576"/>
                  <a:pt x="706017" y="1743270"/>
                  <a:pt x="821094" y="1548882"/>
                </a:cubicBezTo>
                <a:cubicBezTo>
                  <a:pt x="936171" y="1354494"/>
                  <a:pt x="1237861" y="1163217"/>
                  <a:pt x="1390261" y="905070"/>
                </a:cubicBezTo>
                <a:cubicBezTo>
                  <a:pt x="1542661" y="646923"/>
                  <a:pt x="1676400" y="155510"/>
                  <a:pt x="1735494" y="0"/>
                </a:cubicBezTo>
              </a:path>
            </a:pathLst>
          </a:custGeom>
          <a:noFill/>
          <a:ln w="19050">
            <a:solidFill>
              <a:srgbClr val="6B21D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6C90C534-7124-5F4B-8DDB-1209CE77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3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1D852FD-CFE3-188F-EABE-5B9ACE81D63A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78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87F90-F015-B1FB-4220-1F881C616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90556024-B367-E6D0-E4C8-37A2866BB4E4}"/>
              </a:ext>
            </a:extLst>
          </p:cNvPr>
          <p:cNvSpPr txBox="1"/>
          <p:nvPr/>
        </p:nvSpPr>
        <p:spPr>
          <a:xfrm>
            <a:off x="7202222" y="227428"/>
            <a:ext cx="47243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ЦЕЛЕВАЯ</a:t>
            </a:r>
            <a:r>
              <a:rPr lang="ru-RU" sz="40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 </a:t>
            </a:r>
          </a:p>
          <a:p>
            <a:r>
              <a:rPr lang="ru-RU" sz="40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АУДИТОРИЯ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B3DB4-BC7E-0FBE-A355-A433493CE1EB}"/>
              </a:ext>
            </a:extLst>
          </p:cNvPr>
          <p:cNvSpPr txBox="1"/>
          <p:nvPr/>
        </p:nvSpPr>
        <p:spPr>
          <a:xfrm>
            <a:off x="7360979" y="2038565"/>
            <a:ext cx="4330464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Druk Text Wide Cyr"/>
              </a:rPr>
              <a:t>Университет/вуз</a:t>
            </a:r>
            <a:r>
              <a:rPr lang="en-US" sz="2000" b="1" dirty="0"/>
              <a:t>.</a:t>
            </a:r>
            <a:br>
              <a:rPr lang="en-US" sz="2000" b="1" dirty="0"/>
            </a:br>
            <a:endParaRPr lang="en-US" sz="2000" b="1" dirty="0"/>
          </a:p>
          <a:p>
            <a:r>
              <a:rPr lang="ru-RU" sz="2000" b="1" dirty="0">
                <a:latin typeface="Druk Text Wide Cyr"/>
              </a:rPr>
              <a:t>Ситуация, в которой вуз становится нашим клиентом</a:t>
            </a:r>
            <a:r>
              <a:rPr lang="en-US" sz="2000" b="1" dirty="0"/>
              <a:t>:</a:t>
            </a:r>
            <a:br>
              <a:rPr lang="en-US" sz="2000" b="1" dirty="0"/>
            </a:br>
            <a:r>
              <a:rPr lang="ru-RU" sz="2000" b="1" dirty="0">
                <a:latin typeface="Druk Text Wide Cyr"/>
              </a:rPr>
              <a:t>Конкурента борьба</a:t>
            </a:r>
            <a:r>
              <a:rPr lang="en-US" sz="2000" b="1" dirty="0"/>
              <a:t> - </a:t>
            </a:r>
            <a:r>
              <a:rPr lang="ru-RU" sz="2000" dirty="0"/>
              <a:t>в</a:t>
            </a:r>
            <a:r>
              <a:rPr lang="ru-RU" sz="2000" dirty="0">
                <a:latin typeface="Druk Text Wide Cyr"/>
              </a:rPr>
              <a:t>уз теряет перспективных абитуриентов более технологичным конкурентам</a:t>
            </a:r>
            <a:r>
              <a:rPr lang="en-US" sz="2000" dirty="0"/>
              <a:t>;</a:t>
            </a:r>
          </a:p>
          <a:p>
            <a:r>
              <a:rPr lang="ru-RU" sz="2000" b="1" dirty="0">
                <a:latin typeface="Druk Text Wide Cyr"/>
              </a:rPr>
              <a:t>Провалы в удержании студентов</a:t>
            </a:r>
            <a:r>
              <a:rPr lang="en-US" sz="2000" b="1" dirty="0"/>
              <a:t> - </a:t>
            </a:r>
            <a:r>
              <a:rPr lang="ru-RU" sz="2000" dirty="0">
                <a:latin typeface="Druk Text Wide Cyr"/>
              </a:rPr>
              <a:t>растет процент отчислений на 1-2 курсах — студенты приходят с неверными ожиданиями от программ</a:t>
            </a:r>
            <a:r>
              <a:rPr lang="en-US" sz="2000" dirty="0"/>
              <a:t>;</a:t>
            </a:r>
          </a:p>
          <a:p>
            <a:r>
              <a:rPr lang="ru-RU" sz="2000" b="1" dirty="0">
                <a:latin typeface="Druk Text Wide Cyr"/>
              </a:rPr>
              <a:t>Неэффективная коммуникация</a:t>
            </a:r>
            <a:r>
              <a:rPr lang="en-US" sz="2000" b="1" dirty="0"/>
              <a:t> – </a:t>
            </a:r>
            <a:r>
              <a:rPr lang="ru-RU" sz="2000" dirty="0">
                <a:latin typeface="Druk Text Wide Cyr"/>
              </a:rPr>
              <a:t>с абитуриентом.</a:t>
            </a:r>
            <a:endParaRPr lang="ru-RU" sz="2400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/>
            </a:endParaRPr>
          </a:p>
        </p:txBody>
      </p:sp>
      <p:sp>
        <p:nvSpPr>
          <p:cNvPr id="3" name="Блок-схема: альтернативный процесс 2">
            <a:extLst>
              <a:ext uri="{FF2B5EF4-FFF2-40B4-BE49-F238E27FC236}">
                <a16:creationId xmlns:a16="http://schemas.microsoft.com/office/drawing/2014/main" id="{9D2E4A3D-A18A-CE3D-9EAB-FEC4E3CCFDC1}"/>
              </a:ext>
            </a:extLst>
          </p:cNvPr>
          <p:cNvSpPr/>
          <p:nvPr/>
        </p:nvSpPr>
        <p:spPr>
          <a:xfrm>
            <a:off x="7202222" y="1802149"/>
            <a:ext cx="4613304" cy="4785263"/>
          </a:xfrm>
          <a:prstGeom prst="flowChartAlternateProcess">
            <a:avLst/>
          </a:pr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BF4A9F-E783-8562-E41B-0D345BC3F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2EBC71A-2859-A898-0819-E2E22298E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4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9D52A67-3C14-F085-4121-E23DF1231A5A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6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503E8-54F1-2E4E-FB44-BF021899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695BD23-8709-CA23-DB60-2FA9B63CC57E}"/>
              </a:ext>
            </a:extLst>
          </p:cNvPr>
          <p:cNvSpPr/>
          <p:nvPr/>
        </p:nvSpPr>
        <p:spPr>
          <a:xfrm>
            <a:off x="-1" y="0"/>
            <a:ext cx="6447453" cy="6858000"/>
          </a:xfrm>
          <a:prstGeom prst="rect">
            <a:avLst/>
          </a:prstGeom>
          <a:solidFill>
            <a:srgbClr val="6B21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7B6375-63E3-A96A-081E-6290F19F07C4}"/>
              </a:ext>
            </a:extLst>
          </p:cNvPr>
          <p:cNvSpPr txBox="1"/>
          <p:nvPr/>
        </p:nvSpPr>
        <p:spPr>
          <a:xfrm>
            <a:off x="707075" y="408728"/>
            <a:ext cx="46586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ПРОБЛЕМА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670F03-2763-C2D0-1ADD-E2E449808B33}"/>
              </a:ext>
            </a:extLst>
          </p:cNvPr>
          <p:cNvSpPr txBox="1"/>
          <p:nvPr/>
        </p:nvSpPr>
        <p:spPr>
          <a:xfrm>
            <a:off x="638057" y="1535712"/>
            <a:ext cx="585216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Druk Text Wide Cyr"/>
              </a:rPr>
              <a:t>«Информационный барьер»</a:t>
            </a:r>
            <a:r>
              <a:rPr lang="ru-RU" sz="2800" dirty="0">
                <a:solidFill>
                  <a:schemeClr val="bg1"/>
                </a:solidFill>
                <a:latin typeface="Druk Text Wide Cyr"/>
              </a:rPr>
              <a:t> между вузом и абитуриентом</a:t>
            </a:r>
            <a:endParaRPr lang="ru-RU" sz="32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Druk Text Wide Cy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42A8A1-6A90-E361-9D86-FDE9C203CE44}"/>
              </a:ext>
            </a:extLst>
          </p:cNvPr>
          <p:cNvSpPr txBox="1"/>
          <p:nvPr/>
        </p:nvSpPr>
        <p:spPr>
          <a:xfrm>
            <a:off x="7141557" y="1544317"/>
            <a:ext cx="427236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Почему существующих вариантов решения </a:t>
            </a:r>
          </a:p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недостаточно? 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C2BAFCC-DEC6-F767-3B32-4114545047AA}"/>
              </a:ext>
            </a:extLst>
          </p:cNvPr>
          <p:cNvCxnSpPr/>
          <p:nvPr/>
        </p:nvCxnSpPr>
        <p:spPr>
          <a:xfrm>
            <a:off x="3167339" y="2923592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79AD83C-66B7-902A-48BF-97B1A628AC87}"/>
              </a:ext>
            </a:extLst>
          </p:cNvPr>
          <p:cNvCxnSpPr/>
          <p:nvPr/>
        </p:nvCxnSpPr>
        <p:spPr>
          <a:xfrm>
            <a:off x="4157056" y="2746310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DB4B19B-851A-9612-08E9-77145384F576}"/>
              </a:ext>
            </a:extLst>
          </p:cNvPr>
          <p:cNvCxnSpPr/>
          <p:nvPr/>
        </p:nvCxnSpPr>
        <p:spPr>
          <a:xfrm>
            <a:off x="941584" y="6403909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F4D28FB-CC91-8987-7BF6-CFED4C8C67BF}"/>
              </a:ext>
            </a:extLst>
          </p:cNvPr>
          <p:cNvCxnSpPr/>
          <p:nvPr/>
        </p:nvCxnSpPr>
        <p:spPr>
          <a:xfrm>
            <a:off x="1931301" y="6226627"/>
            <a:ext cx="17674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id="{0D4A0433-C993-B8FE-ED14-E0303D25DF13}"/>
              </a:ext>
            </a:extLst>
          </p:cNvPr>
          <p:cNvSpPr/>
          <p:nvPr/>
        </p:nvSpPr>
        <p:spPr>
          <a:xfrm>
            <a:off x="6971086" y="2746310"/>
            <a:ext cx="4613304" cy="3657599"/>
          </a:xfrm>
          <a:prstGeom prst="flowChartAlternateProcess">
            <a:avLst/>
          </a:pr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6B21D0"/>
                </a:solidFill>
              </a:ln>
              <a:solidFill>
                <a:srgbClr val="6B21D0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15ADD04C-1193-9CE0-DFA9-5D78AAC6966E}"/>
              </a:ext>
            </a:extLst>
          </p:cNvPr>
          <p:cNvSpPr/>
          <p:nvPr/>
        </p:nvSpPr>
        <p:spPr>
          <a:xfrm>
            <a:off x="9423133" y="545083"/>
            <a:ext cx="2161257" cy="698400"/>
          </a:xfrm>
          <a:custGeom>
            <a:avLst/>
            <a:gdLst/>
            <a:ahLst/>
            <a:cxnLst/>
            <a:rect l="l" t="t" r="r" b="b"/>
            <a:pathLst>
              <a:path w="5428615" h="2077720">
                <a:moveTo>
                  <a:pt x="1132370" y="606996"/>
                </a:moveTo>
                <a:lnTo>
                  <a:pt x="696976" y="355307"/>
                </a:lnTo>
                <a:lnTo>
                  <a:pt x="0" y="757694"/>
                </a:lnTo>
                <a:lnTo>
                  <a:pt x="433184" y="1007795"/>
                </a:lnTo>
                <a:lnTo>
                  <a:pt x="678751" y="867029"/>
                </a:lnTo>
                <a:lnTo>
                  <a:pt x="678726" y="1825840"/>
                </a:lnTo>
                <a:lnTo>
                  <a:pt x="1132255" y="2077694"/>
                </a:lnTo>
                <a:lnTo>
                  <a:pt x="1132255" y="607072"/>
                </a:lnTo>
                <a:close/>
              </a:path>
              <a:path w="5428615" h="2077720">
                <a:moveTo>
                  <a:pt x="1716608" y="1641119"/>
                </a:moveTo>
                <a:lnTo>
                  <a:pt x="1529194" y="1641119"/>
                </a:lnTo>
                <a:lnTo>
                  <a:pt x="1529194" y="1821967"/>
                </a:lnTo>
                <a:lnTo>
                  <a:pt x="1579270" y="1821967"/>
                </a:lnTo>
                <a:lnTo>
                  <a:pt x="1579270" y="1680984"/>
                </a:lnTo>
                <a:lnTo>
                  <a:pt x="1666532" y="1680984"/>
                </a:lnTo>
                <a:lnTo>
                  <a:pt x="1666532" y="1821967"/>
                </a:lnTo>
                <a:lnTo>
                  <a:pt x="1716608" y="1821967"/>
                </a:lnTo>
                <a:lnTo>
                  <a:pt x="1716608" y="1680984"/>
                </a:lnTo>
                <a:lnTo>
                  <a:pt x="1716608" y="1641119"/>
                </a:lnTo>
                <a:close/>
              </a:path>
              <a:path w="5428615" h="2077720">
                <a:moveTo>
                  <a:pt x="1747774" y="251701"/>
                </a:moveTo>
                <a:lnTo>
                  <a:pt x="1312367" y="0"/>
                </a:lnTo>
                <a:lnTo>
                  <a:pt x="769480" y="313436"/>
                </a:lnTo>
                <a:lnTo>
                  <a:pt x="1202664" y="563537"/>
                </a:lnTo>
                <a:lnTo>
                  <a:pt x="1747774" y="251701"/>
                </a:lnTo>
                <a:close/>
              </a:path>
              <a:path w="5428615" h="2077720">
                <a:moveTo>
                  <a:pt x="1773250" y="842708"/>
                </a:moveTo>
                <a:lnTo>
                  <a:pt x="1412811" y="842708"/>
                </a:lnTo>
                <a:lnTo>
                  <a:pt x="1412811" y="928128"/>
                </a:lnTo>
                <a:lnTo>
                  <a:pt x="1536992" y="928128"/>
                </a:lnTo>
                <a:lnTo>
                  <a:pt x="1536992" y="1152740"/>
                </a:lnTo>
                <a:lnTo>
                  <a:pt x="1649082" y="1152740"/>
                </a:lnTo>
                <a:lnTo>
                  <a:pt x="1649082" y="928128"/>
                </a:lnTo>
                <a:lnTo>
                  <a:pt x="1773250" y="928128"/>
                </a:lnTo>
                <a:lnTo>
                  <a:pt x="1773250" y="842708"/>
                </a:lnTo>
                <a:close/>
              </a:path>
              <a:path w="5428615" h="2077720">
                <a:moveTo>
                  <a:pt x="1802168" y="1450098"/>
                </a:moveTo>
                <a:lnTo>
                  <a:pt x="1795945" y="1419225"/>
                </a:lnTo>
                <a:lnTo>
                  <a:pt x="1795614" y="1417548"/>
                </a:lnTo>
                <a:lnTo>
                  <a:pt x="1777593" y="1395717"/>
                </a:lnTo>
                <a:lnTo>
                  <a:pt x="1750593" y="1383449"/>
                </a:lnTo>
                <a:lnTo>
                  <a:pt x="1750148" y="1383398"/>
                </a:lnTo>
                <a:lnTo>
                  <a:pt x="1750148" y="1450098"/>
                </a:lnTo>
                <a:lnTo>
                  <a:pt x="1750148" y="1452041"/>
                </a:lnTo>
                <a:lnTo>
                  <a:pt x="1747291" y="1467726"/>
                </a:lnTo>
                <a:lnTo>
                  <a:pt x="1738884" y="1478267"/>
                </a:lnTo>
                <a:lnTo>
                  <a:pt x="1725244" y="1484210"/>
                </a:lnTo>
                <a:lnTo>
                  <a:pt x="1706651" y="1486077"/>
                </a:lnTo>
                <a:lnTo>
                  <a:pt x="1683804" y="1486077"/>
                </a:lnTo>
                <a:lnTo>
                  <a:pt x="1683804" y="1419225"/>
                </a:lnTo>
                <a:lnTo>
                  <a:pt x="1706651" y="1419225"/>
                </a:lnTo>
                <a:lnTo>
                  <a:pt x="1725028" y="1421041"/>
                </a:lnTo>
                <a:lnTo>
                  <a:pt x="1738693" y="1426641"/>
                </a:lnTo>
                <a:lnTo>
                  <a:pt x="1747215" y="1436255"/>
                </a:lnTo>
                <a:lnTo>
                  <a:pt x="1750148" y="1450098"/>
                </a:lnTo>
                <a:lnTo>
                  <a:pt x="1750148" y="1383398"/>
                </a:lnTo>
                <a:lnTo>
                  <a:pt x="1717090" y="1379613"/>
                </a:lnTo>
                <a:lnTo>
                  <a:pt x="1683804" y="1379613"/>
                </a:lnTo>
                <a:lnTo>
                  <a:pt x="1683804" y="1360893"/>
                </a:lnTo>
                <a:lnTo>
                  <a:pt x="1633728" y="1360893"/>
                </a:lnTo>
                <a:lnTo>
                  <a:pt x="1633728" y="1379613"/>
                </a:lnTo>
                <a:lnTo>
                  <a:pt x="1633728" y="1419225"/>
                </a:lnTo>
                <a:lnTo>
                  <a:pt x="1633728" y="1486077"/>
                </a:lnTo>
                <a:lnTo>
                  <a:pt x="1610880" y="1486077"/>
                </a:lnTo>
                <a:lnTo>
                  <a:pt x="1592287" y="1484210"/>
                </a:lnTo>
                <a:lnTo>
                  <a:pt x="1578635" y="1478267"/>
                </a:lnTo>
                <a:lnTo>
                  <a:pt x="1570228" y="1467726"/>
                </a:lnTo>
                <a:lnTo>
                  <a:pt x="1567357" y="1452041"/>
                </a:lnTo>
                <a:lnTo>
                  <a:pt x="1567357" y="1450098"/>
                </a:lnTo>
                <a:lnTo>
                  <a:pt x="1570304" y="1436255"/>
                </a:lnTo>
                <a:lnTo>
                  <a:pt x="1578825" y="1426641"/>
                </a:lnTo>
                <a:lnTo>
                  <a:pt x="1592491" y="1421041"/>
                </a:lnTo>
                <a:lnTo>
                  <a:pt x="1610880" y="1419225"/>
                </a:lnTo>
                <a:lnTo>
                  <a:pt x="1633728" y="1419225"/>
                </a:lnTo>
                <a:lnTo>
                  <a:pt x="1633728" y="1379613"/>
                </a:lnTo>
                <a:lnTo>
                  <a:pt x="1600415" y="1379613"/>
                </a:lnTo>
                <a:lnTo>
                  <a:pt x="1566926" y="1383449"/>
                </a:lnTo>
                <a:lnTo>
                  <a:pt x="1539925" y="1395717"/>
                </a:lnTo>
                <a:lnTo>
                  <a:pt x="1521917" y="1417548"/>
                </a:lnTo>
                <a:lnTo>
                  <a:pt x="1515351" y="1450098"/>
                </a:lnTo>
                <a:lnTo>
                  <a:pt x="1515351" y="1452041"/>
                </a:lnTo>
                <a:lnTo>
                  <a:pt x="1521955" y="1485087"/>
                </a:lnTo>
                <a:lnTo>
                  <a:pt x="1540078" y="1508010"/>
                </a:lnTo>
                <a:lnTo>
                  <a:pt x="1567230" y="1521371"/>
                </a:lnTo>
                <a:lnTo>
                  <a:pt x="1600911" y="1525701"/>
                </a:lnTo>
                <a:lnTo>
                  <a:pt x="1633728" y="1525701"/>
                </a:lnTo>
                <a:lnTo>
                  <a:pt x="1633728" y="1546606"/>
                </a:lnTo>
                <a:lnTo>
                  <a:pt x="1683804" y="1546606"/>
                </a:lnTo>
                <a:lnTo>
                  <a:pt x="1683804" y="1525701"/>
                </a:lnTo>
                <a:lnTo>
                  <a:pt x="1716608" y="1525701"/>
                </a:lnTo>
                <a:lnTo>
                  <a:pt x="1750288" y="1521371"/>
                </a:lnTo>
                <a:lnTo>
                  <a:pt x="1777441" y="1508010"/>
                </a:lnTo>
                <a:lnTo>
                  <a:pt x="1794789" y="1486077"/>
                </a:lnTo>
                <a:lnTo>
                  <a:pt x="1795576" y="1485087"/>
                </a:lnTo>
                <a:lnTo>
                  <a:pt x="1802168" y="1452041"/>
                </a:lnTo>
                <a:lnTo>
                  <a:pt x="1802168" y="1450098"/>
                </a:lnTo>
                <a:close/>
              </a:path>
              <a:path w="5428615" h="2077720">
                <a:moveTo>
                  <a:pt x="1948992" y="1701165"/>
                </a:moveTo>
                <a:lnTo>
                  <a:pt x="1945995" y="1681480"/>
                </a:lnTo>
                <a:lnTo>
                  <a:pt x="1945322" y="1677009"/>
                </a:lnTo>
                <a:lnTo>
                  <a:pt x="1932978" y="1658023"/>
                </a:lnTo>
                <a:lnTo>
                  <a:pt x="1909914" y="1645577"/>
                </a:lnTo>
                <a:lnTo>
                  <a:pt x="1896973" y="1643976"/>
                </a:lnTo>
                <a:lnTo>
                  <a:pt x="1896973" y="1702130"/>
                </a:lnTo>
                <a:lnTo>
                  <a:pt x="1896973" y="1703095"/>
                </a:lnTo>
                <a:lnTo>
                  <a:pt x="1895424" y="1711769"/>
                </a:lnTo>
                <a:lnTo>
                  <a:pt x="1890649" y="1718271"/>
                </a:lnTo>
                <a:lnTo>
                  <a:pt x="1882406" y="1722348"/>
                </a:lnTo>
                <a:lnTo>
                  <a:pt x="1870481" y="1723771"/>
                </a:lnTo>
                <a:lnTo>
                  <a:pt x="1801685" y="1723771"/>
                </a:lnTo>
                <a:lnTo>
                  <a:pt x="1801685" y="1681480"/>
                </a:lnTo>
                <a:lnTo>
                  <a:pt x="1870481" y="1681480"/>
                </a:lnTo>
                <a:lnTo>
                  <a:pt x="1882406" y="1682927"/>
                </a:lnTo>
                <a:lnTo>
                  <a:pt x="1890649" y="1687068"/>
                </a:lnTo>
                <a:lnTo>
                  <a:pt x="1895424" y="1693570"/>
                </a:lnTo>
                <a:lnTo>
                  <a:pt x="1896973" y="1702130"/>
                </a:lnTo>
                <a:lnTo>
                  <a:pt x="1896973" y="1643976"/>
                </a:lnTo>
                <a:lnTo>
                  <a:pt x="1874126" y="1641119"/>
                </a:lnTo>
                <a:lnTo>
                  <a:pt x="1751609" y="1641119"/>
                </a:lnTo>
                <a:lnTo>
                  <a:pt x="1751609" y="1821967"/>
                </a:lnTo>
                <a:lnTo>
                  <a:pt x="1801685" y="1821967"/>
                </a:lnTo>
                <a:lnTo>
                  <a:pt x="1801685" y="1764118"/>
                </a:lnTo>
                <a:lnTo>
                  <a:pt x="1874126" y="1764118"/>
                </a:lnTo>
                <a:lnTo>
                  <a:pt x="1932698" y="1746821"/>
                </a:lnTo>
                <a:lnTo>
                  <a:pt x="1948992" y="1703832"/>
                </a:lnTo>
                <a:lnTo>
                  <a:pt x="1948992" y="1701165"/>
                </a:lnTo>
                <a:close/>
              </a:path>
              <a:path w="5428615" h="2077720">
                <a:moveTo>
                  <a:pt x="1990318" y="1504302"/>
                </a:moveTo>
                <a:lnTo>
                  <a:pt x="1872665" y="1504302"/>
                </a:lnTo>
                <a:lnTo>
                  <a:pt x="1872665" y="1472958"/>
                </a:lnTo>
                <a:lnTo>
                  <a:pt x="1985200" y="1472958"/>
                </a:lnTo>
                <a:lnTo>
                  <a:pt x="1985200" y="1432115"/>
                </a:lnTo>
                <a:lnTo>
                  <a:pt x="1872665" y="1432115"/>
                </a:lnTo>
                <a:lnTo>
                  <a:pt x="1872665" y="1402702"/>
                </a:lnTo>
                <a:lnTo>
                  <a:pt x="1988845" y="1402702"/>
                </a:lnTo>
                <a:lnTo>
                  <a:pt x="1988845" y="1363319"/>
                </a:lnTo>
                <a:lnTo>
                  <a:pt x="1823326" y="1363319"/>
                </a:lnTo>
                <a:lnTo>
                  <a:pt x="1823326" y="1544167"/>
                </a:lnTo>
                <a:lnTo>
                  <a:pt x="1990318" y="1544167"/>
                </a:lnTo>
                <a:lnTo>
                  <a:pt x="1990318" y="1504302"/>
                </a:lnTo>
                <a:close/>
              </a:path>
              <a:path w="5428615" h="2077720">
                <a:moveTo>
                  <a:pt x="2123262" y="1076896"/>
                </a:moveTo>
                <a:lnTo>
                  <a:pt x="1922843" y="1076896"/>
                </a:lnTo>
                <a:lnTo>
                  <a:pt x="1922843" y="1034389"/>
                </a:lnTo>
                <a:lnTo>
                  <a:pt x="2114105" y="1034389"/>
                </a:lnTo>
                <a:lnTo>
                  <a:pt x="2114105" y="957300"/>
                </a:lnTo>
                <a:lnTo>
                  <a:pt x="1922843" y="957300"/>
                </a:lnTo>
                <a:lnTo>
                  <a:pt x="1922843" y="917714"/>
                </a:lnTo>
                <a:lnTo>
                  <a:pt x="2120341" y="917714"/>
                </a:lnTo>
                <a:lnTo>
                  <a:pt x="2120341" y="842708"/>
                </a:lnTo>
                <a:lnTo>
                  <a:pt x="1810753" y="842708"/>
                </a:lnTo>
                <a:lnTo>
                  <a:pt x="1810753" y="1152740"/>
                </a:lnTo>
                <a:lnTo>
                  <a:pt x="2123262" y="1152740"/>
                </a:lnTo>
                <a:lnTo>
                  <a:pt x="2123262" y="1076896"/>
                </a:lnTo>
                <a:close/>
              </a:path>
              <a:path w="5428615" h="2077720">
                <a:moveTo>
                  <a:pt x="2194242" y="1727415"/>
                </a:moveTo>
                <a:lnTo>
                  <a:pt x="2189175" y="1696859"/>
                </a:lnTo>
                <a:lnTo>
                  <a:pt x="2188730" y="1696059"/>
                </a:lnTo>
                <a:lnTo>
                  <a:pt x="2178672" y="1679536"/>
                </a:lnTo>
                <a:lnTo>
                  <a:pt x="2171687" y="1668043"/>
                </a:lnTo>
                <a:lnTo>
                  <a:pt x="2142223" y="1649133"/>
                </a:lnTo>
                <a:lnTo>
                  <a:pt x="2142223" y="1729359"/>
                </a:lnTo>
                <a:lnTo>
                  <a:pt x="2142223" y="1732749"/>
                </a:lnTo>
                <a:lnTo>
                  <a:pt x="2139683" y="1749882"/>
                </a:lnTo>
                <a:lnTo>
                  <a:pt x="2130285" y="1766239"/>
                </a:lnTo>
                <a:lnTo>
                  <a:pt x="2111349" y="1778495"/>
                </a:lnTo>
                <a:lnTo>
                  <a:pt x="2080234" y="1783321"/>
                </a:lnTo>
                <a:lnTo>
                  <a:pt x="2049526" y="1778495"/>
                </a:lnTo>
                <a:lnTo>
                  <a:pt x="2030564" y="1766239"/>
                </a:lnTo>
                <a:lnTo>
                  <a:pt x="2020925" y="1749882"/>
                </a:lnTo>
                <a:lnTo>
                  <a:pt x="2018258" y="1732749"/>
                </a:lnTo>
                <a:lnTo>
                  <a:pt x="2018258" y="1729359"/>
                </a:lnTo>
                <a:lnTo>
                  <a:pt x="2020824" y="1712137"/>
                </a:lnTo>
                <a:lnTo>
                  <a:pt x="2030285" y="1696059"/>
                </a:lnTo>
                <a:lnTo>
                  <a:pt x="2049221" y="1684172"/>
                </a:lnTo>
                <a:lnTo>
                  <a:pt x="2080234" y="1679536"/>
                </a:lnTo>
                <a:lnTo>
                  <a:pt x="2111451" y="1684172"/>
                </a:lnTo>
                <a:lnTo>
                  <a:pt x="2130361" y="1696059"/>
                </a:lnTo>
                <a:lnTo>
                  <a:pt x="2139708" y="1712137"/>
                </a:lnTo>
                <a:lnTo>
                  <a:pt x="2142223" y="1729359"/>
                </a:lnTo>
                <a:lnTo>
                  <a:pt x="2142223" y="1649133"/>
                </a:lnTo>
                <a:lnTo>
                  <a:pt x="2138299" y="1646605"/>
                </a:lnTo>
                <a:lnTo>
                  <a:pt x="2138464" y="1646605"/>
                </a:lnTo>
                <a:lnTo>
                  <a:pt x="2085581" y="1638198"/>
                </a:lnTo>
                <a:lnTo>
                  <a:pt x="2074887" y="1638198"/>
                </a:lnTo>
                <a:lnTo>
                  <a:pt x="2022233" y="1646605"/>
                </a:lnTo>
                <a:lnTo>
                  <a:pt x="1988845" y="1668043"/>
                </a:lnTo>
                <a:lnTo>
                  <a:pt x="1971319" y="1696859"/>
                </a:lnTo>
                <a:lnTo>
                  <a:pt x="1966239" y="1727415"/>
                </a:lnTo>
                <a:lnTo>
                  <a:pt x="1966239" y="1734718"/>
                </a:lnTo>
                <a:lnTo>
                  <a:pt x="1971319" y="1765198"/>
                </a:lnTo>
                <a:lnTo>
                  <a:pt x="1988845" y="1794370"/>
                </a:lnTo>
                <a:lnTo>
                  <a:pt x="2022233" y="1816252"/>
                </a:lnTo>
                <a:lnTo>
                  <a:pt x="2074887" y="1824875"/>
                </a:lnTo>
                <a:lnTo>
                  <a:pt x="2085581" y="1824875"/>
                </a:lnTo>
                <a:lnTo>
                  <a:pt x="2138248" y="1816252"/>
                </a:lnTo>
                <a:lnTo>
                  <a:pt x="2171636" y="1794370"/>
                </a:lnTo>
                <a:lnTo>
                  <a:pt x="2194242" y="1734718"/>
                </a:lnTo>
                <a:lnTo>
                  <a:pt x="2194242" y="1727415"/>
                </a:lnTo>
                <a:close/>
              </a:path>
              <a:path w="5428615" h="2077720">
                <a:moveTo>
                  <a:pt x="2242121" y="1504302"/>
                </a:moveTo>
                <a:lnTo>
                  <a:pt x="2212962" y="1504302"/>
                </a:lnTo>
                <a:lnTo>
                  <a:pt x="2212962" y="1403184"/>
                </a:lnTo>
                <a:lnTo>
                  <a:pt x="2212962" y="1363319"/>
                </a:lnTo>
                <a:lnTo>
                  <a:pt x="2162886" y="1363319"/>
                </a:lnTo>
                <a:lnTo>
                  <a:pt x="2162886" y="1403184"/>
                </a:lnTo>
                <a:lnTo>
                  <a:pt x="2162886" y="1504302"/>
                </a:lnTo>
                <a:lnTo>
                  <a:pt x="2071014" y="1504302"/>
                </a:lnTo>
                <a:lnTo>
                  <a:pt x="2077262" y="1488160"/>
                </a:lnTo>
                <a:lnTo>
                  <a:pt x="2082711" y="1465783"/>
                </a:lnTo>
                <a:lnTo>
                  <a:pt x="2086559" y="1437386"/>
                </a:lnTo>
                <a:lnTo>
                  <a:pt x="2088032" y="1403184"/>
                </a:lnTo>
                <a:lnTo>
                  <a:pt x="2162886" y="1403184"/>
                </a:lnTo>
                <a:lnTo>
                  <a:pt x="2162886" y="1363319"/>
                </a:lnTo>
                <a:lnTo>
                  <a:pt x="2040382" y="1363319"/>
                </a:lnTo>
                <a:lnTo>
                  <a:pt x="2038972" y="1417866"/>
                </a:lnTo>
                <a:lnTo>
                  <a:pt x="2034946" y="1457058"/>
                </a:lnTo>
                <a:lnTo>
                  <a:pt x="2028596" y="1484642"/>
                </a:lnTo>
                <a:lnTo>
                  <a:pt x="2020201" y="1504302"/>
                </a:lnTo>
                <a:lnTo>
                  <a:pt x="2001977" y="1504302"/>
                </a:lnTo>
                <a:lnTo>
                  <a:pt x="2001977" y="1574558"/>
                </a:lnTo>
                <a:lnTo>
                  <a:pt x="2049614" y="1574558"/>
                </a:lnTo>
                <a:lnTo>
                  <a:pt x="2049614" y="1544167"/>
                </a:lnTo>
                <a:lnTo>
                  <a:pt x="2194496" y="1544167"/>
                </a:lnTo>
                <a:lnTo>
                  <a:pt x="2194496" y="1574558"/>
                </a:lnTo>
                <a:lnTo>
                  <a:pt x="2242121" y="1574558"/>
                </a:lnTo>
                <a:lnTo>
                  <a:pt x="2242121" y="1544167"/>
                </a:lnTo>
                <a:lnTo>
                  <a:pt x="2242121" y="1504302"/>
                </a:lnTo>
                <a:close/>
              </a:path>
              <a:path w="5428615" h="2077720">
                <a:moveTo>
                  <a:pt x="2388209" y="1782102"/>
                </a:moveTo>
                <a:lnTo>
                  <a:pt x="2270556" y="1782102"/>
                </a:lnTo>
                <a:lnTo>
                  <a:pt x="2270556" y="1750745"/>
                </a:lnTo>
                <a:lnTo>
                  <a:pt x="2383104" y="1750745"/>
                </a:lnTo>
                <a:lnTo>
                  <a:pt x="2383104" y="1709902"/>
                </a:lnTo>
                <a:lnTo>
                  <a:pt x="2270556" y="1709902"/>
                </a:lnTo>
                <a:lnTo>
                  <a:pt x="2270556" y="1680489"/>
                </a:lnTo>
                <a:lnTo>
                  <a:pt x="2386749" y="1680489"/>
                </a:lnTo>
                <a:lnTo>
                  <a:pt x="2386749" y="1641119"/>
                </a:lnTo>
                <a:lnTo>
                  <a:pt x="2221217" y="1641119"/>
                </a:lnTo>
                <a:lnTo>
                  <a:pt x="2221217" y="1821967"/>
                </a:lnTo>
                <a:lnTo>
                  <a:pt x="2388209" y="1821967"/>
                </a:lnTo>
                <a:lnTo>
                  <a:pt x="2388209" y="1782102"/>
                </a:lnTo>
                <a:close/>
              </a:path>
              <a:path w="5428615" h="2077720">
                <a:moveTo>
                  <a:pt x="2427833" y="1504302"/>
                </a:moveTo>
                <a:lnTo>
                  <a:pt x="2310193" y="1504302"/>
                </a:lnTo>
                <a:lnTo>
                  <a:pt x="2310193" y="1472958"/>
                </a:lnTo>
                <a:lnTo>
                  <a:pt x="2422728" y="1472958"/>
                </a:lnTo>
                <a:lnTo>
                  <a:pt x="2422728" y="1432115"/>
                </a:lnTo>
                <a:lnTo>
                  <a:pt x="2310193" y="1432115"/>
                </a:lnTo>
                <a:lnTo>
                  <a:pt x="2310193" y="1402702"/>
                </a:lnTo>
                <a:lnTo>
                  <a:pt x="2426385" y="1402702"/>
                </a:lnTo>
                <a:lnTo>
                  <a:pt x="2426385" y="1363319"/>
                </a:lnTo>
                <a:lnTo>
                  <a:pt x="2260854" y="1363319"/>
                </a:lnTo>
                <a:lnTo>
                  <a:pt x="2260854" y="1544167"/>
                </a:lnTo>
                <a:lnTo>
                  <a:pt x="2427833" y="1544167"/>
                </a:lnTo>
                <a:lnTo>
                  <a:pt x="2427833" y="1504302"/>
                </a:lnTo>
                <a:close/>
              </a:path>
              <a:path w="5428615" h="2077720">
                <a:moveTo>
                  <a:pt x="2557043" y="1152740"/>
                </a:moveTo>
                <a:lnTo>
                  <a:pt x="2478684" y="1053566"/>
                </a:lnTo>
                <a:lnTo>
                  <a:pt x="2429941" y="991895"/>
                </a:lnTo>
                <a:lnTo>
                  <a:pt x="2476055" y="933970"/>
                </a:lnTo>
                <a:lnTo>
                  <a:pt x="2548712" y="842708"/>
                </a:lnTo>
                <a:lnTo>
                  <a:pt x="2420785" y="842708"/>
                </a:lnTo>
                <a:lnTo>
                  <a:pt x="2348280" y="933970"/>
                </a:lnTo>
                <a:lnTo>
                  <a:pt x="2276195" y="842708"/>
                </a:lnTo>
                <a:lnTo>
                  <a:pt x="2137016" y="842708"/>
                </a:lnTo>
                <a:lnTo>
                  <a:pt x="2258276" y="991895"/>
                </a:lnTo>
                <a:lnTo>
                  <a:pt x="2132025" y="1152740"/>
                </a:lnTo>
                <a:lnTo>
                  <a:pt x="2264524" y="1152740"/>
                </a:lnTo>
                <a:lnTo>
                  <a:pt x="2343277" y="1053566"/>
                </a:lnTo>
                <a:lnTo>
                  <a:pt x="2422448" y="1152740"/>
                </a:lnTo>
                <a:lnTo>
                  <a:pt x="2557043" y="1152740"/>
                </a:lnTo>
                <a:close/>
              </a:path>
              <a:path w="5428615" h="2077720">
                <a:moveTo>
                  <a:pt x="2621076" y="1821967"/>
                </a:moveTo>
                <a:lnTo>
                  <a:pt x="2534729" y="1736890"/>
                </a:lnTo>
                <a:lnTo>
                  <a:pt x="2521648" y="1724012"/>
                </a:lnTo>
                <a:lnTo>
                  <a:pt x="2531440" y="1715503"/>
                </a:lnTo>
                <a:lnTo>
                  <a:pt x="2616936" y="1641119"/>
                </a:lnTo>
                <a:lnTo>
                  <a:pt x="2553258" y="1641119"/>
                </a:lnTo>
                <a:lnTo>
                  <a:pt x="2468664" y="1715503"/>
                </a:lnTo>
                <a:lnTo>
                  <a:pt x="2468664" y="1641119"/>
                </a:lnTo>
                <a:lnTo>
                  <a:pt x="2418588" y="1641119"/>
                </a:lnTo>
                <a:lnTo>
                  <a:pt x="2418588" y="1821967"/>
                </a:lnTo>
                <a:lnTo>
                  <a:pt x="2468664" y="1821967"/>
                </a:lnTo>
                <a:lnTo>
                  <a:pt x="2468664" y="1736890"/>
                </a:lnTo>
                <a:lnTo>
                  <a:pt x="2555684" y="1821967"/>
                </a:lnTo>
                <a:lnTo>
                  <a:pt x="2621076" y="1821967"/>
                </a:lnTo>
                <a:close/>
              </a:path>
              <a:path w="5428615" h="2077720">
                <a:moveTo>
                  <a:pt x="2655595" y="1423365"/>
                </a:moveTo>
                <a:lnTo>
                  <a:pt x="2652598" y="1403680"/>
                </a:lnTo>
                <a:lnTo>
                  <a:pt x="2652014" y="1399781"/>
                </a:lnTo>
                <a:lnTo>
                  <a:pt x="2651925" y="1399222"/>
                </a:lnTo>
                <a:lnTo>
                  <a:pt x="2639580" y="1380223"/>
                </a:lnTo>
                <a:lnTo>
                  <a:pt x="2616517" y="1367790"/>
                </a:lnTo>
                <a:lnTo>
                  <a:pt x="2603576" y="1366177"/>
                </a:lnTo>
                <a:lnTo>
                  <a:pt x="2603576" y="1424343"/>
                </a:lnTo>
                <a:lnTo>
                  <a:pt x="2603576" y="1425308"/>
                </a:lnTo>
                <a:lnTo>
                  <a:pt x="2602026" y="1433969"/>
                </a:lnTo>
                <a:lnTo>
                  <a:pt x="2597251" y="1440472"/>
                </a:lnTo>
                <a:lnTo>
                  <a:pt x="2589009" y="1444561"/>
                </a:lnTo>
                <a:lnTo>
                  <a:pt x="2577084" y="1445971"/>
                </a:lnTo>
                <a:lnTo>
                  <a:pt x="2508288" y="1445971"/>
                </a:lnTo>
                <a:lnTo>
                  <a:pt x="2508288" y="1403680"/>
                </a:lnTo>
                <a:lnTo>
                  <a:pt x="2577084" y="1403680"/>
                </a:lnTo>
                <a:lnTo>
                  <a:pt x="2589009" y="1405128"/>
                </a:lnTo>
                <a:lnTo>
                  <a:pt x="2597251" y="1409268"/>
                </a:lnTo>
                <a:lnTo>
                  <a:pt x="2602026" y="1415783"/>
                </a:lnTo>
                <a:lnTo>
                  <a:pt x="2603576" y="1424343"/>
                </a:lnTo>
                <a:lnTo>
                  <a:pt x="2603576" y="1366177"/>
                </a:lnTo>
                <a:lnTo>
                  <a:pt x="2580729" y="1363319"/>
                </a:lnTo>
                <a:lnTo>
                  <a:pt x="2458212" y="1363319"/>
                </a:lnTo>
                <a:lnTo>
                  <a:pt x="2458212" y="1544167"/>
                </a:lnTo>
                <a:lnTo>
                  <a:pt x="2508288" y="1544167"/>
                </a:lnTo>
                <a:lnTo>
                  <a:pt x="2508288" y="1486319"/>
                </a:lnTo>
                <a:lnTo>
                  <a:pt x="2580729" y="1486319"/>
                </a:lnTo>
                <a:lnTo>
                  <a:pt x="2616212" y="1481721"/>
                </a:lnTo>
                <a:lnTo>
                  <a:pt x="2639301" y="1469034"/>
                </a:lnTo>
                <a:lnTo>
                  <a:pt x="2651823" y="1449920"/>
                </a:lnTo>
                <a:lnTo>
                  <a:pt x="2652445" y="1445971"/>
                </a:lnTo>
                <a:lnTo>
                  <a:pt x="2655595" y="1426032"/>
                </a:lnTo>
                <a:lnTo>
                  <a:pt x="2655595" y="1423365"/>
                </a:lnTo>
                <a:close/>
              </a:path>
              <a:path w="5428615" h="2077720">
                <a:moveTo>
                  <a:pt x="2808224" y="1641119"/>
                </a:moveTo>
                <a:lnTo>
                  <a:pt x="2618397" y="1641119"/>
                </a:lnTo>
                <a:lnTo>
                  <a:pt x="2618397" y="1682445"/>
                </a:lnTo>
                <a:lnTo>
                  <a:pt x="2688399" y="1682445"/>
                </a:lnTo>
                <a:lnTo>
                  <a:pt x="2688399" y="1821967"/>
                </a:lnTo>
                <a:lnTo>
                  <a:pt x="2738234" y="1821967"/>
                </a:lnTo>
                <a:lnTo>
                  <a:pt x="2738234" y="1682445"/>
                </a:lnTo>
                <a:lnTo>
                  <a:pt x="2808224" y="1682445"/>
                </a:lnTo>
                <a:lnTo>
                  <a:pt x="2808224" y="1641119"/>
                </a:lnTo>
                <a:close/>
              </a:path>
              <a:path w="5428615" h="2077720">
                <a:moveTo>
                  <a:pt x="2874111" y="1544167"/>
                </a:moveTo>
                <a:lnTo>
                  <a:pt x="2858554" y="1510626"/>
                </a:lnTo>
                <a:lnTo>
                  <a:pt x="2841307" y="1473441"/>
                </a:lnTo>
                <a:lnTo>
                  <a:pt x="2807157" y="1399781"/>
                </a:lnTo>
                <a:lnTo>
                  <a:pt x="2790240" y="1363319"/>
                </a:lnTo>
                <a:lnTo>
                  <a:pt x="2788793" y="1363319"/>
                </a:lnTo>
                <a:lnTo>
                  <a:pt x="2788793" y="1473441"/>
                </a:lnTo>
                <a:lnTo>
                  <a:pt x="2724137" y="1473441"/>
                </a:lnTo>
                <a:lnTo>
                  <a:pt x="2755976" y="1399781"/>
                </a:lnTo>
                <a:lnTo>
                  <a:pt x="2788793" y="1473441"/>
                </a:lnTo>
                <a:lnTo>
                  <a:pt x="2788793" y="1363319"/>
                </a:lnTo>
                <a:lnTo>
                  <a:pt x="2723159" y="1363319"/>
                </a:lnTo>
                <a:lnTo>
                  <a:pt x="2642959" y="1544167"/>
                </a:lnTo>
                <a:lnTo>
                  <a:pt x="2693263" y="1544167"/>
                </a:lnTo>
                <a:lnTo>
                  <a:pt x="2707843" y="1510626"/>
                </a:lnTo>
                <a:lnTo>
                  <a:pt x="2805569" y="1510626"/>
                </a:lnTo>
                <a:lnTo>
                  <a:pt x="2820390" y="1544167"/>
                </a:lnTo>
                <a:lnTo>
                  <a:pt x="2874111" y="1544167"/>
                </a:lnTo>
                <a:close/>
              </a:path>
              <a:path w="5428615" h="2077720">
                <a:moveTo>
                  <a:pt x="2954972" y="842708"/>
                </a:moveTo>
                <a:lnTo>
                  <a:pt x="2842882" y="842708"/>
                </a:lnTo>
                <a:lnTo>
                  <a:pt x="2842882" y="951890"/>
                </a:lnTo>
                <a:lnTo>
                  <a:pt x="2685796" y="951890"/>
                </a:lnTo>
                <a:lnTo>
                  <a:pt x="2685796" y="842708"/>
                </a:lnTo>
                <a:lnTo>
                  <a:pt x="2573286" y="842708"/>
                </a:lnTo>
                <a:lnTo>
                  <a:pt x="2573286" y="1152740"/>
                </a:lnTo>
                <a:lnTo>
                  <a:pt x="2685796" y="1152740"/>
                </a:lnTo>
                <a:lnTo>
                  <a:pt x="2685796" y="1035227"/>
                </a:lnTo>
                <a:lnTo>
                  <a:pt x="2842882" y="1035227"/>
                </a:lnTo>
                <a:lnTo>
                  <a:pt x="2842882" y="1152740"/>
                </a:lnTo>
                <a:lnTo>
                  <a:pt x="2954972" y="1152740"/>
                </a:lnTo>
                <a:lnTo>
                  <a:pt x="2954972" y="1035227"/>
                </a:lnTo>
                <a:lnTo>
                  <a:pt x="2954972" y="951890"/>
                </a:lnTo>
                <a:lnTo>
                  <a:pt x="2954972" y="842708"/>
                </a:lnTo>
                <a:close/>
              </a:path>
              <a:path w="5428615" h="2077720">
                <a:moveTo>
                  <a:pt x="3082417" y="1363319"/>
                </a:moveTo>
                <a:lnTo>
                  <a:pt x="2907169" y="1363319"/>
                </a:lnTo>
                <a:lnTo>
                  <a:pt x="2906979" y="1403184"/>
                </a:lnTo>
                <a:lnTo>
                  <a:pt x="2906903" y="1420609"/>
                </a:lnTo>
                <a:lnTo>
                  <a:pt x="2905950" y="1455839"/>
                </a:lnTo>
                <a:lnTo>
                  <a:pt x="2893644" y="1497291"/>
                </a:lnTo>
                <a:lnTo>
                  <a:pt x="2877274" y="1501635"/>
                </a:lnTo>
                <a:lnTo>
                  <a:pt x="2875559" y="1501635"/>
                </a:lnTo>
                <a:lnTo>
                  <a:pt x="2875559" y="1544167"/>
                </a:lnTo>
                <a:lnTo>
                  <a:pt x="2893555" y="1544167"/>
                </a:lnTo>
                <a:lnTo>
                  <a:pt x="2916072" y="1541246"/>
                </a:lnTo>
                <a:lnTo>
                  <a:pt x="2945815" y="1509903"/>
                </a:lnTo>
                <a:lnTo>
                  <a:pt x="2952648" y="1467662"/>
                </a:lnTo>
                <a:lnTo>
                  <a:pt x="2954566" y="1403184"/>
                </a:lnTo>
                <a:lnTo>
                  <a:pt x="3032341" y="1403184"/>
                </a:lnTo>
                <a:lnTo>
                  <a:pt x="3032341" y="1544167"/>
                </a:lnTo>
                <a:lnTo>
                  <a:pt x="3082417" y="1544167"/>
                </a:lnTo>
                <a:lnTo>
                  <a:pt x="3082417" y="1403184"/>
                </a:lnTo>
                <a:lnTo>
                  <a:pt x="3082417" y="1363319"/>
                </a:lnTo>
                <a:close/>
              </a:path>
              <a:path w="5428615" h="2077720">
                <a:moveTo>
                  <a:pt x="3314801" y="1481213"/>
                </a:moveTo>
                <a:lnTo>
                  <a:pt x="3299028" y="1438592"/>
                </a:lnTo>
                <a:lnTo>
                  <a:pt x="3262693" y="1424419"/>
                </a:lnTo>
                <a:lnTo>
                  <a:pt x="3262693" y="1483893"/>
                </a:lnTo>
                <a:lnTo>
                  <a:pt x="3261220" y="1491907"/>
                </a:lnTo>
                <a:lnTo>
                  <a:pt x="3256483" y="1498511"/>
                </a:lnTo>
                <a:lnTo>
                  <a:pt x="3248520" y="1502778"/>
                </a:lnTo>
                <a:lnTo>
                  <a:pt x="3237242" y="1504302"/>
                </a:lnTo>
                <a:lnTo>
                  <a:pt x="3167494" y="1504302"/>
                </a:lnTo>
                <a:lnTo>
                  <a:pt x="3167494" y="1461528"/>
                </a:lnTo>
                <a:lnTo>
                  <a:pt x="3237242" y="1461528"/>
                </a:lnTo>
                <a:lnTo>
                  <a:pt x="3262693" y="1483893"/>
                </a:lnTo>
                <a:lnTo>
                  <a:pt x="3262693" y="1424419"/>
                </a:lnTo>
                <a:lnTo>
                  <a:pt x="3241141" y="1421663"/>
                </a:lnTo>
                <a:lnTo>
                  <a:pt x="3167494" y="1421663"/>
                </a:lnTo>
                <a:lnTo>
                  <a:pt x="3167494" y="1363319"/>
                </a:lnTo>
                <a:lnTo>
                  <a:pt x="3117418" y="1363319"/>
                </a:lnTo>
                <a:lnTo>
                  <a:pt x="3117418" y="1544167"/>
                </a:lnTo>
                <a:lnTo>
                  <a:pt x="3241141" y="1544167"/>
                </a:lnTo>
                <a:lnTo>
                  <a:pt x="3276028" y="1539570"/>
                </a:lnTo>
                <a:lnTo>
                  <a:pt x="3298748" y="1526882"/>
                </a:lnTo>
                <a:lnTo>
                  <a:pt x="3311080" y="1507769"/>
                </a:lnTo>
                <a:lnTo>
                  <a:pt x="3311614" y="1504302"/>
                </a:lnTo>
                <a:lnTo>
                  <a:pt x="3314801" y="1483893"/>
                </a:lnTo>
                <a:lnTo>
                  <a:pt x="3314801" y="1481213"/>
                </a:lnTo>
                <a:close/>
              </a:path>
              <a:path w="5428615" h="2077720">
                <a:moveTo>
                  <a:pt x="3412502" y="990650"/>
                </a:moveTo>
                <a:lnTo>
                  <a:pt x="3397516" y="922362"/>
                </a:lnTo>
                <a:lnTo>
                  <a:pt x="3374745" y="889901"/>
                </a:lnTo>
                <a:lnTo>
                  <a:pt x="3338182" y="862799"/>
                </a:lnTo>
                <a:lnTo>
                  <a:pt x="3295002" y="847674"/>
                </a:lnTo>
                <a:lnTo>
                  <a:pt x="3295002" y="993978"/>
                </a:lnTo>
                <a:lnTo>
                  <a:pt x="3295002" y="998562"/>
                </a:lnTo>
                <a:lnTo>
                  <a:pt x="3291700" y="1022807"/>
                </a:lnTo>
                <a:lnTo>
                  <a:pt x="3278594" y="1046899"/>
                </a:lnTo>
                <a:lnTo>
                  <a:pt x="3250882" y="1065352"/>
                </a:lnTo>
                <a:lnTo>
                  <a:pt x="3203740" y="1072730"/>
                </a:lnTo>
                <a:lnTo>
                  <a:pt x="3156547" y="1065352"/>
                </a:lnTo>
                <a:lnTo>
                  <a:pt x="3128683" y="1046899"/>
                </a:lnTo>
                <a:lnTo>
                  <a:pt x="3115437" y="1022807"/>
                </a:lnTo>
                <a:lnTo>
                  <a:pt x="3112071" y="998562"/>
                </a:lnTo>
                <a:lnTo>
                  <a:pt x="3112071" y="993978"/>
                </a:lnTo>
                <a:lnTo>
                  <a:pt x="3115322" y="969987"/>
                </a:lnTo>
                <a:lnTo>
                  <a:pt x="3128327" y="946480"/>
                </a:lnTo>
                <a:lnTo>
                  <a:pt x="3156026" y="928585"/>
                </a:lnTo>
                <a:lnTo>
                  <a:pt x="3203321" y="921473"/>
                </a:lnTo>
                <a:lnTo>
                  <a:pt x="3250704" y="928585"/>
                </a:lnTo>
                <a:lnTo>
                  <a:pt x="3278543" y="946480"/>
                </a:lnTo>
                <a:lnTo>
                  <a:pt x="3291687" y="969987"/>
                </a:lnTo>
                <a:lnTo>
                  <a:pt x="3295002" y="993978"/>
                </a:lnTo>
                <a:lnTo>
                  <a:pt x="3295002" y="847674"/>
                </a:lnTo>
                <a:lnTo>
                  <a:pt x="3285134" y="844207"/>
                </a:lnTo>
                <a:lnTo>
                  <a:pt x="3212909" y="837298"/>
                </a:lnTo>
                <a:lnTo>
                  <a:pt x="3194164" y="837298"/>
                </a:lnTo>
                <a:lnTo>
                  <a:pt x="3121926" y="844207"/>
                </a:lnTo>
                <a:lnTo>
                  <a:pt x="3122142" y="844207"/>
                </a:lnTo>
                <a:lnTo>
                  <a:pt x="3068993" y="862799"/>
                </a:lnTo>
                <a:lnTo>
                  <a:pt x="3069132" y="862799"/>
                </a:lnTo>
                <a:lnTo>
                  <a:pt x="3032633" y="889749"/>
                </a:lnTo>
                <a:lnTo>
                  <a:pt x="3009735" y="922185"/>
                </a:lnTo>
                <a:lnTo>
                  <a:pt x="2997911" y="956856"/>
                </a:lnTo>
                <a:lnTo>
                  <a:pt x="2994558" y="990650"/>
                </a:lnTo>
                <a:lnTo>
                  <a:pt x="2994558" y="1003134"/>
                </a:lnTo>
                <a:lnTo>
                  <a:pt x="3009633" y="1071473"/>
                </a:lnTo>
                <a:lnTo>
                  <a:pt x="3032480" y="1104392"/>
                </a:lnTo>
                <a:lnTo>
                  <a:pt x="3069069" y="1132039"/>
                </a:lnTo>
                <a:lnTo>
                  <a:pt x="3122079" y="1151064"/>
                </a:lnTo>
                <a:lnTo>
                  <a:pt x="3194164" y="1158151"/>
                </a:lnTo>
                <a:lnTo>
                  <a:pt x="3212909" y="1158151"/>
                </a:lnTo>
                <a:lnTo>
                  <a:pt x="3285274" y="1151064"/>
                </a:lnTo>
                <a:lnTo>
                  <a:pt x="3338360" y="1132039"/>
                </a:lnTo>
                <a:lnTo>
                  <a:pt x="3374898" y="1104392"/>
                </a:lnTo>
                <a:lnTo>
                  <a:pt x="3396754" y="1072730"/>
                </a:lnTo>
                <a:lnTo>
                  <a:pt x="3409238" y="1036612"/>
                </a:lnTo>
                <a:lnTo>
                  <a:pt x="3412502" y="1003134"/>
                </a:lnTo>
                <a:lnTo>
                  <a:pt x="3412502" y="990650"/>
                </a:lnTo>
                <a:close/>
              </a:path>
              <a:path w="5428615" h="2077720">
                <a:moveTo>
                  <a:pt x="3536962" y="1363319"/>
                </a:moveTo>
                <a:lnTo>
                  <a:pt x="3486899" y="1363319"/>
                </a:lnTo>
                <a:lnTo>
                  <a:pt x="3486899" y="1430413"/>
                </a:lnTo>
                <a:lnTo>
                  <a:pt x="3386010" y="1430413"/>
                </a:lnTo>
                <a:lnTo>
                  <a:pt x="3386010" y="1363319"/>
                </a:lnTo>
                <a:lnTo>
                  <a:pt x="3335934" y="1363319"/>
                </a:lnTo>
                <a:lnTo>
                  <a:pt x="3335934" y="1544167"/>
                </a:lnTo>
                <a:lnTo>
                  <a:pt x="3386010" y="1544167"/>
                </a:lnTo>
                <a:lnTo>
                  <a:pt x="3386010" y="1471485"/>
                </a:lnTo>
                <a:lnTo>
                  <a:pt x="3486899" y="1471485"/>
                </a:lnTo>
                <a:lnTo>
                  <a:pt x="3486899" y="1544167"/>
                </a:lnTo>
                <a:lnTo>
                  <a:pt x="3536962" y="1544167"/>
                </a:lnTo>
                <a:lnTo>
                  <a:pt x="3536962" y="1471485"/>
                </a:lnTo>
                <a:lnTo>
                  <a:pt x="3536962" y="1430413"/>
                </a:lnTo>
                <a:lnTo>
                  <a:pt x="3536962" y="1363319"/>
                </a:lnTo>
                <a:close/>
              </a:path>
              <a:path w="5428615" h="2077720">
                <a:moveTo>
                  <a:pt x="3769322" y="1481213"/>
                </a:moveTo>
                <a:lnTo>
                  <a:pt x="3753561" y="1438592"/>
                </a:lnTo>
                <a:lnTo>
                  <a:pt x="3717226" y="1424419"/>
                </a:lnTo>
                <a:lnTo>
                  <a:pt x="3717226" y="1481213"/>
                </a:lnTo>
                <a:lnTo>
                  <a:pt x="3717226" y="1483893"/>
                </a:lnTo>
                <a:lnTo>
                  <a:pt x="3715753" y="1491907"/>
                </a:lnTo>
                <a:lnTo>
                  <a:pt x="3711029" y="1498511"/>
                </a:lnTo>
                <a:lnTo>
                  <a:pt x="3703053" y="1502778"/>
                </a:lnTo>
                <a:lnTo>
                  <a:pt x="3691788" y="1504302"/>
                </a:lnTo>
                <a:lnTo>
                  <a:pt x="3622027" y="1504302"/>
                </a:lnTo>
                <a:lnTo>
                  <a:pt x="3622027" y="1461528"/>
                </a:lnTo>
                <a:lnTo>
                  <a:pt x="3691788" y="1461528"/>
                </a:lnTo>
                <a:lnTo>
                  <a:pt x="3703053" y="1462938"/>
                </a:lnTo>
                <a:lnTo>
                  <a:pt x="3711029" y="1466964"/>
                </a:lnTo>
                <a:lnTo>
                  <a:pt x="3715753" y="1473314"/>
                </a:lnTo>
                <a:lnTo>
                  <a:pt x="3717226" y="1481213"/>
                </a:lnTo>
                <a:lnTo>
                  <a:pt x="3717226" y="1424419"/>
                </a:lnTo>
                <a:lnTo>
                  <a:pt x="3695687" y="1421663"/>
                </a:lnTo>
                <a:lnTo>
                  <a:pt x="3622027" y="1421663"/>
                </a:lnTo>
                <a:lnTo>
                  <a:pt x="3622027" y="1363319"/>
                </a:lnTo>
                <a:lnTo>
                  <a:pt x="3571964" y="1363319"/>
                </a:lnTo>
                <a:lnTo>
                  <a:pt x="3571964" y="1544167"/>
                </a:lnTo>
                <a:lnTo>
                  <a:pt x="3695687" y="1544167"/>
                </a:lnTo>
                <a:lnTo>
                  <a:pt x="3730574" y="1539570"/>
                </a:lnTo>
                <a:lnTo>
                  <a:pt x="3753294" y="1526882"/>
                </a:lnTo>
                <a:lnTo>
                  <a:pt x="3765613" y="1507769"/>
                </a:lnTo>
                <a:lnTo>
                  <a:pt x="3766147" y="1504302"/>
                </a:lnTo>
                <a:lnTo>
                  <a:pt x="3769322" y="1483893"/>
                </a:lnTo>
                <a:lnTo>
                  <a:pt x="3769322" y="1481213"/>
                </a:lnTo>
                <a:close/>
              </a:path>
              <a:path w="5428615" h="2077720">
                <a:moveTo>
                  <a:pt x="3807523" y="842708"/>
                </a:moveTo>
                <a:lnTo>
                  <a:pt x="3480435" y="842708"/>
                </a:lnTo>
                <a:lnTo>
                  <a:pt x="3480130" y="921054"/>
                </a:lnTo>
                <a:lnTo>
                  <a:pt x="3480092" y="933119"/>
                </a:lnTo>
                <a:lnTo>
                  <a:pt x="3478657" y="989711"/>
                </a:lnTo>
                <a:lnTo>
                  <a:pt x="3470008" y="1041069"/>
                </a:lnTo>
                <a:lnTo>
                  <a:pt x="3432924" y="1064806"/>
                </a:lnTo>
                <a:lnTo>
                  <a:pt x="3426256" y="1064806"/>
                </a:lnTo>
                <a:lnTo>
                  <a:pt x="3426256" y="1152740"/>
                </a:lnTo>
                <a:lnTo>
                  <a:pt x="3461677" y="1152740"/>
                </a:lnTo>
                <a:lnTo>
                  <a:pt x="3503638" y="1148613"/>
                </a:lnTo>
                <a:lnTo>
                  <a:pt x="3556304" y="1117396"/>
                </a:lnTo>
                <a:lnTo>
                  <a:pt x="3578618" y="1063675"/>
                </a:lnTo>
                <a:lnTo>
                  <a:pt x="3586962" y="979322"/>
                </a:lnTo>
                <a:lnTo>
                  <a:pt x="3587927" y="921054"/>
                </a:lnTo>
                <a:lnTo>
                  <a:pt x="3695027" y="921054"/>
                </a:lnTo>
                <a:lnTo>
                  <a:pt x="3695027" y="1152740"/>
                </a:lnTo>
                <a:lnTo>
                  <a:pt x="3807523" y="1152740"/>
                </a:lnTo>
                <a:lnTo>
                  <a:pt x="3807523" y="921054"/>
                </a:lnTo>
                <a:lnTo>
                  <a:pt x="3807523" y="842708"/>
                </a:lnTo>
                <a:close/>
              </a:path>
              <a:path w="5428615" h="2077720">
                <a:moveTo>
                  <a:pt x="3839578" y="1363319"/>
                </a:moveTo>
                <a:lnTo>
                  <a:pt x="3789502" y="1363319"/>
                </a:lnTo>
                <a:lnTo>
                  <a:pt x="3789502" y="1544167"/>
                </a:lnTo>
                <a:lnTo>
                  <a:pt x="3839578" y="1544167"/>
                </a:lnTo>
                <a:lnTo>
                  <a:pt x="3839578" y="1363319"/>
                </a:lnTo>
                <a:close/>
              </a:path>
              <a:path w="5428615" h="2077720">
                <a:moveTo>
                  <a:pt x="4025036" y="1310093"/>
                </a:moveTo>
                <a:lnTo>
                  <a:pt x="3989794" y="1310093"/>
                </a:lnTo>
                <a:lnTo>
                  <a:pt x="3987368" y="1322984"/>
                </a:lnTo>
                <a:lnTo>
                  <a:pt x="3963797" y="1322984"/>
                </a:lnTo>
                <a:lnTo>
                  <a:pt x="3961358" y="1310093"/>
                </a:lnTo>
                <a:lnTo>
                  <a:pt x="3925862" y="1310093"/>
                </a:lnTo>
                <a:lnTo>
                  <a:pt x="3925862" y="1310830"/>
                </a:lnTo>
                <a:lnTo>
                  <a:pt x="3927652" y="1322235"/>
                </a:lnTo>
                <a:lnTo>
                  <a:pt x="3934472" y="1335011"/>
                </a:lnTo>
                <a:lnTo>
                  <a:pt x="3948531" y="1345412"/>
                </a:lnTo>
                <a:lnTo>
                  <a:pt x="3972052" y="1349717"/>
                </a:lnTo>
                <a:lnTo>
                  <a:pt x="3979341" y="1349717"/>
                </a:lnTo>
                <a:lnTo>
                  <a:pt x="4015409" y="1335011"/>
                </a:lnTo>
                <a:lnTo>
                  <a:pt x="4025036" y="1310830"/>
                </a:lnTo>
                <a:lnTo>
                  <a:pt x="4025036" y="1310093"/>
                </a:lnTo>
                <a:close/>
              </a:path>
              <a:path w="5428615" h="2077720">
                <a:moveTo>
                  <a:pt x="4080459" y="1363319"/>
                </a:moveTo>
                <a:lnTo>
                  <a:pt x="4030383" y="1363319"/>
                </a:lnTo>
                <a:lnTo>
                  <a:pt x="3924655" y="1484858"/>
                </a:lnTo>
                <a:lnTo>
                  <a:pt x="3924655" y="1363319"/>
                </a:lnTo>
                <a:lnTo>
                  <a:pt x="3874579" y="1363319"/>
                </a:lnTo>
                <a:lnTo>
                  <a:pt x="3874579" y="1544167"/>
                </a:lnTo>
                <a:lnTo>
                  <a:pt x="3924655" y="1544167"/>
                </a:lnTo>
                <a:lnTo>
                  <a:pt x="3976243" y="1484858"/>
                </a:lnTo>
                <a:lnTo>
                  <a:pt x="4030383" y="1422628"/>
                </a:lnTo>
                <a:lnTo>
                  <a:pt x="4030383" y="1544167"/>
                </a:lnTo>
                <a:lnTo>
                  <a:pt x="4080459" y="1544167"/>
                </a:lnTo>
                <a:lnTo>
                  <a:pt x="4080459" y="1422628"/>
                </a:lnTo>
                <a:lnTo>
                  <a:pt x="4080459" y="1363319"/>
                </a:lnTo>
                <a:close/>
              </a:path>
              <a:path w="5428615" h="2077720">
                <a:moveTo>
                  <a:pt x="4265066" y="990650"/>
                </a:moveTo>
                <a:lnTo>
                  <a:pt x="4261764" y="957008"/>
                </a:lnTo>
                <a:lnTo>
                  <a:pt x="4250080" y="922362"/>
                </a:lnTo>
                <a:lnTo>
                  <a:pt x="4249445" y="921473"/>
                </a:lnTo>
                <a:lnTo>
                  <a:pt x="4227296" y="889901"/>
                </a:lnTo>
                <a:lnTo>
                  <a:pt x="4190733" y="862799"/>
                </a:lnTo>
                <a:lnTo>
                  <a:pt x="4147553" y="847674"/>
                </a:lnTo>
                <a:lnTo>
                  <a:pt x="4147553" y="993978"/>
                </a:lnTo>
                <a:lnTo>
                  <a:pt x="4147553" y="998562"/>
                </a:lnTo>
                <a:lnTo>
                  <a:pt x="4144251" y="1022807"/>
                </a:lnTo>
                <a:lnTo>
                  <a:pt x="4131145" y="1046899"/>
                </a:lnTo>
                <a:lnTo>
                  <a:pt x="4103433" y="1065352"/>
                </a:lnTo>
                <a:lnTo>
                  <a:pt x="4056291" y="1072730"/>
                </a:lnTo>
                <a:lnTo>
                  <a:pt x="4009098" y="1065352"/>
                </a:lnTo>
                <a:lnTo>
                  <a:pt x="3981234" y="1046899"/>
                </a:lnTo>
                <a:lnTo>
                  <a:pt x="3967988" y="1022807"/>
                </a:lnTo>
                <a:lnTo>
                  <a:pt x="3964622" y="998562"/>
                </a:lnTo>
                <a:lnTo>
                  <a:pt x="3964622" y="993978"/>
                </a:lnTo>
                <a:lnTo>
                  <a:pt x="3967861" y="969987"/>
                </a:lnTo>
                <a:lnTo>
                  <a:pt x="3980878" y="946480"/>
                </a:lnTo>
                <a:lnTo>
                  <a:pt x="4008577" y="928585"/>
                </a:lnTo>
                <a:lnTo>
                  <a:pt x="4055884" y="921473"/>
                </a:lnTo>
                <a:lnTo>
                  <a:pt x="4103255" y="928585"/>
                </a:lnTo>
                <a:lnTo>
                  <a:pt x="4131094" y="946480"/>
                </a:lnTo>
                <a:lnTo>
                  <a:pt x="4144238" y="969987"/>
                </a:lnTo>
                <a:lnTo>
                  <a:pt x="4147553" y="993978"/>
                </a:lnTo>
                <a:lnTo>
                  <a:pt x="4147553" y="847674"/>
                </a:lnTo>
                <a:lnTo>
                  <a:pt x="4137685" y="844207"/>
                </a:lnTo>
                <a:lnTo>
                  <a:pt x="4065473" y="837298"/>
                </a:lnTo>
                <a:lnTo>
                  <a:pt x="4046715" y="837298"/>
                </a:lnTo>
                <a:lnTo>
                  <a:pt x="3974477" y="844207"/>
                </a:lnTo>
                <a:lnTo>
                  <a:pt x="3974693" y="844207"/>
                </a:lnTo>
                <a:lnTo>
                  <a:pt x="3921556" y="862799"/>
                </a:lnTo>
                <a:lnTo>
                  <a:pt x="3921696" y="862799"/>
                </a:lnTo>
                <a:lnTo>
                  <a:pt x="3885196" y="889749"/>
                </a:lnTo>
                <a:lnTo>
                  <a:pt x="3862286" y="922185"/>
                </a:lnTo>
                <a:lnTo>
                  <a:pt x="3850475" y="956856"/>
                </a:lnTo>
                <a:lnTo>
                  <a:pt x="3847122" y="990650"/>
                </a:lnTo>
                <a:lnTo>
                  <a:pt x="3847122" y="1003134"/>
                </a:lnTo>
                <a:lnTo>
                  <a:pt x="3862197" y="1071473"/>
                </a:lnTo>
                <a:lnTo>
                  <a:pt x="3885044" y="1104392"/>
                </a:lnTo>
                <a:lnTo>
                  <a:pt x="3921633" y="1132039"/>
                </a:lnTo>
                <a:lnTo>
                  <a:pt x="3974630" y="1151064"/>
                </a:lnTo>
                <a:lnTo>
                  <a:pt x="4046715" y="1158151"/>
                </a:lnTo>
                <a:lnTo>
                  <a:pt x="4065473" y="1158151"/>
                </a:lnTo>
                <a:lnTo>
                  <a:pt x="4137837" y="1151064"/>
                </a:lnTo>
                <a:lnTo>
                  <a:pt x="4190923" y="1132039"/>
                </a:lnTo>
                <a:lnTo>
                  <a:pt x="4227461" y="1104392"/>
                </a:lnTo>
                <a:lnTo>
                  <a:pt x="4249305" y="1072730"/>
                </a:lnTo>
                <a:lnTo>
                  <a:pt x="4261802" y="1036612"/>
                </a:lnTo>
                <a:lnTo>
                  <a:pt x="4265066" y="1003134"/>
                </a:lnTo>
                <a:lnTo>
                  <a:pt x="4265066" y="990650"/>
                </a:lnTo>
                <a:close/>
              </a:path>
              <a:path w="5428615" h="2077720">
                <a:moveTo>
                  <a:pt x="4589665" y="842708"/>
                </a:moveTo>
                <a:lnTo>
                  <a:pt x="4304639" y="842708"/>
                </a:lnTo>
                <a:lnTo>
                  <a:pt x="4304639" y="1152740"/>
                </a:lnTo>
                <a:lnTo>
                  <a:pt x="4417149" y="1152740"/>
                </a:lnTo>
                <a:lnTo>
                  <a:pt x="4417149" y="921054"/>
                </a:lnTo>
                <a:lnTo>
                  <a:pt x="4589665" y="921054"/>
                </a:lnTo>
                <a:lnTo>
                  <a:pt x="4589665" y="842708"/>
                </a:lnTo>
                <a:close/>
              </a:path>
              <a:path w="5428615" h="2077720">
                <a:moveTo>
                  <a:pt x="4995938" y="842708"/>
                </a:moveTo>
                <a:lnTo>
                  <a:pt x="4883836" y="842708"/>
                </a:lnTo>
                <a:lnTo>
                  <a:pt x="4729251" y="1029804"/>
                </a:lnTo>
                <a:lnTo>
                  <a:pt x="4729251" y="842708"/>
                </a:lnTo>
                <a:lnTo>
                  <a:pt x="4616742" y="842708"/>
                </a:lnTo>
                <a:lnTo>
                  <a:pt x="4616742" y="1152740"/>
                </a:lnTo>
                <a:lnTo>
                  <a:pt x="4729251" y="1152740"/>
                </a:lnTo>
                <a:lnTo>
                  <a:pt x="4830826" y="1029804"/>
                </a:lnTo>
                <a:lnTo>
                  <a:pt x="4883836" y="965644"/>
                </a:lnTo>
                <a:lnTo>
                  <a:pt x="4883836" y="1152740"/>
                </a:lnTo>
                <a:lnTo>
                  <a:pt x="4995938" y="1152740"/>
                </a:lnTo>
                <a:lnTo>
                  <a:pt x="4995938" y="965644"/>
                </a:lnTo>
                <a:lnTo>
                  <a:pt x="4995938" y="842708"/>
                </a:lnTo>
                <a:close/>
              </a:path>
              <a:path w="5428615" h="2077720">
                <a:moveTo>
                  <a:pt x="5428450" y="842708"/>
                </a:moveTo>
                <a:lnTo>
                  <a:pt x="5316359" y="842708"/>
                </a:lnTo>
                <a:lnTo>
                  <a:pt x="5161775" y="1029804"/>
                </a:lnTo>
                <a:lnTo>
                  <a:pt x="5161775" y="842708"/>
                </a:lnTo>
                <a:lnTo>
                  <a:pt x="5049266" y="842708"/>
                </a:lnTo>
                <a:lnTo>
                  <a:pt x="5049266" y="1152740"/>
                </a:lnTo>
                <a:lnTo>
                  <a:pt x="5161775" y="1152740"/>
                </a:lnTo>
                <a:lnTo>
                  <a:pt x="5263350" y="1029804"/>
                </a:lnTo>
                <a:lnTo>
                  <a:pt x="5316359" y="965644"/>
                </a:lnTo>
                <a:lnTo>
                  <a:pt x="5316359" y="1152740"/>
                </a:lnTo>
                <a:lnTo>
                  <a:pt x="5428450" y="1152740"/>
                </a:lnTo>
                <a:lnTo>
                  <a:pt x="5428450" y="965644"/>
                </a:lnTo>
                <a:lnTo>
                  <a:pt x="5428450" y="842708"/>
                </a:lnTo>
                <a:close/>
              </a:path>
            </a:pathLst>
          </a:custGeom>
          <a:solidFill>
            <a:srgbClr val="6B21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9CA8514B-A5F0-7EE1-F828-F0AD1C75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5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72B12DD-2397-81FC-00D8-22FA6036D685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8EB62A-8A48-A6DE-E534-FD1449E30265}"/>
              </a:ext>
            </a:extLst>
          </p:cNvPr>
          <p:cNvSpPr txBox="1"/>
          <p:nvPr/>
        </p:nvSpPr>
        <p:spPr>
          <a:xfrm>
            <a:off x="7141557" y="2954072"/>
            <a:ext cx="427236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0F1115"/>
                </a:solidFill>
                <a:effectLst/>
                <a:latin typeface="Druk Text Wide Cyr"/>
              </a:rPr>
              <a:t>Учебный план в</a:t>
            </a:r>
            <a:r>
              <a:rPr lang="en-US" sz="2000" b="1" i="0" dirty="0">
                <a:solidFill>
                  <a:srgbClr val="0F1115"/>
                </a:solidFill>
                <a:effectLst/>
                <a:latin typeface="Druk Text Wide Cyr"/>
              </a:rPr>
              <a:t> </a:t>
            </a:r>
            <a:r>
              <a:rPr lang="ru-RU" sz="2000" b="1" i="0" dirty="0">
                <a:solidFill>
                  <a:srgbClr val="0F1115"/>
                </a:solidFill>
                <a:effectLst/>
                <a:latin typeface="Druk Text Wide Cyr"/>
              </a:rPr>
              <a:t>виде таблицы: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Druk Text Wide Cyr"/>
              </a:rPr>
              <a:t> Нечитаемый, не интерактивный, не вызывает эмоционального отклика.</a:t>
            </a:r>
          </a:p>
          <a:p>
            <a:r>
              <a:rPr lang="ru-RU" sz="2000" b="1" dirty="0">
                <a:latin typeface="Druk Text Wide Cyr"/>
              </a:rPr>
              <a:t>Общие конструкторы </a:t>
            </a:r>
            <a:r>
              <a:rPr lang="ru-RU" sz="2000" dirty="0">
                <a:latin typeface="Druk Text Wide Cyr"/>
              </a:rPr>
              <a:t>(например, 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draw.io</a:t>
            </a:r>
            <a:r>
              <a:rPr lang="ru-RU" sz="2000" dirty="0">
                <a:latin typeface="Druk Text Wide Cyr"/>
              </a:rPr>
              <a:t>)</a:t>
            </a:r>
            <a:r>
              <a:rPr lang="en-US" sz="2000" dirty="0"/>
              <a:t>: </a:t>
            </a:r>
            <a:r>
              <a:rPr lang="ru-RU" sz="2000" dirty="0">
                <a:latin typeface="Druk Text Wide Cyr"/>
              </a:rPr>
              <a:t>Требуют ручного труда дизайнера и IT-специалиста для создания и поддержки каждой карты.</a:t>
            </a:r>
          </a:p>
        </p:txBody>
      </p:sp>
    </p:spTree>
    <p:extLst>
      <p:ext uri="{BB962C8B-B14F-4D97-AF65-F5344CB8AC3E}">
        <p14:creationId xmlns:p14="http://schemas.microsoft.com/office/powerpoint/2010/main" val="191885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B8F8E-C2E7-BEDD-968A-092430660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9C8E7C5-D632-9FA3-4133-0ED5A25DF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13590"/>
            <a:ext cx="7674870" cy="3326478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618A8C-D57F-9F9A-FF49-50F59BA1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F1FF-6EA9-4FAD-80C8-9FCFBEB988AB}" type="slidenum">
              <a:rPr lang="ru-RU" smtClean="0"/>
              <a:t>6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52216C-6D9C-123F-EFA3-36DE5E11B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32" y="365125"/>
            <a:ext cx="5320668" cy="50254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6A00BB-10C3-6B76-E619-2609F0697178}"/>
              </a:ext>
            </a:extLst>
          </p:cNvPr>
          <p:cNvSpPr txBox="1"/>
          <p:nvPr/>
        </p:nvSpPr>
        <p:spPr>
          <a:xfrm>
            <a:off x="838200" y="1552029"/>
            <a:ext cx="3844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Druk Text Wide Cyr"/>
              </a:rPr>
              <a:t>Современный учебный план</a:t>
            </a:r>
          </a:p>
        </p:txBody>
      </p:sp>
    </p:spTree>
    <p:extLst>
      <p:ext uri="{BB962C8B-B14F-4D97-AF65-F5344CB8AC3E}">
        <p14:creationId xmlns:p14="http://schemas.microsoft.com/office/powerpoint/2010/main" val="3343758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72316-8AE6-ECCE-AFE4-5634DA54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8146D0-D11A-B475-070D-0EA238ED9172}"/>
              </a:ext>
            </a:extLst>
          </p:cNvPr>
          <p:cNvSpPr txBox="1"/>
          <p:nvPr/>
        </p:nvSpPr>
        <p:spPr>
          <a:xfrm>
            <a:off x="920444" y="413293"/>
            <a:ext cx="38683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A5FD4-287B-EB9C-1B61-19BF6A5EC7C5}"/>
              </a:ext>
            </a:extLst>
          </p:cNvPr>
          <p:cNvSpPr txBox="1"/>
          <p:nvPr/>
        </p:nvSpPr>
        <p:spPr>
          <a:xfrm>
            <a:off x="5690111" y="1118867"/>
            <a:ext cx="6301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6B21D0"/>
                </a:solidFill>
                <a:latin typeface="Druk Text Wide Cyr" pitchFamily="50" charset="-52"/>
              </a:rPr>
              <a:t>Как ЦА будет использовать продукт твоего стартапа?</a:t>
            </a:r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C8C54C0C-E7CB-834E-E075-20D31A252C7C}"/>
              </a:ext>
            </a:extLst>
          </p:cNvPr>
          <p:cNvSpPr/>
          <p:nvPr/>
        </p:nvSpPr>
        <p:spPr>
          <a:xfrm>
            <a:off x="6223522" y="2090217"/>
            <a:ext cx="5234474" cy="4281931"/>
          </a:xfrm>
          <a:prstGeom prst="flowChartAlternateProcess">
            <a:avLst/>
          </a:prstGeom>
          <a:noFill/>
          <a:ln w="190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9D4C65-D793-25C9-5E6E-C12A97ECF17B}"/>
              </a:ext>
            </a:extLst>
          </p:cNvPr>
          <p:cNvSpPr/>
          <p:nvPr/>
        </p:nvSpPr>
        <p:spPr>
          <a:xfrm>
            <a:off x="6615409" y="2547251"/>
            <a:ext cx="391886" cy="130629"/>
          </a:xfrm>
          <a:prstGeom prst="rect">
            <a:avLst/>
          </a:prstGeom>
          <a:solidFill>
            <a:srgbClr val="6B21D0"/>
          </a:solidFill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4B4B0A-2D71-5F2D-0E1A-250192E036C6}"/>
              </a:ext>
            </a:extLst>
          </p:cNvPr>
          <p:cNvSpPr/>
          <p:nvPr/>
        </p:nvSpPr>
        <p:spPr>
          <a:xfrm>
            <a:off x="6614481" y="3441368"/>
            <a:ext cx="391886" cy="130629"/>
          </a:xfrm>
          <a:prstGeom prst="rect">
            <a:avLst/>
          </a:prstGeom>
          <a:solidFill>
            <a:srgbClr val="6B21D0"/>
          </a:solidFill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9C00EF3-F1CD-DD2C-CD3E-9D60638D9F5D}"/>
              </a:ext>
            </a:extLst>
          </p:cNvPr>
          <p:cNvSpPr/>
          <p:nvPr/>
        </p:nvSpPr>
        <p:spPr>
          <a:xfrm>
            <a:off x="6614481" y="4309607"/>
            <a:ext cx="391886" cy="130629"/>
          </a:xfrm>
          <a:prstGeom prst="rect">
            <a:avLst/>
          </a:prstGeom>
          <a:solidFill>
            <a:srgbClr val="6B21D0"/>
          </a:solidFill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C470ED-142C-9F15-0AB3-A7E51898D23D}"/>
              </a:ext>
            </a:extLst>
          </p:cNvPr>
          <p:cNvSpPr/>
          <p:nvPr/>
        </p:nvSpPr>
        <p:spPr>
          <a:xfrm>
            <a:off x="6614481" y="5400917"/>
            <a:ext cx="391886" cy="130629"/>
          </a:xfrm>
          <a:prstGeom prst="rect">
            <a:avLst/>
          </a:prstGeom>
          <a:solidFill>
            <a:srgbClr val="6B21D0"/>
          </a:solidFill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43C3744-A591-1C8E-57A2-CD7FDE191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926" y="-9331"/>
            <a:ext cx="9449984" cy="6680718"/>
          </a:xfrm>
          <a:prstGeom prst="rect">
            <a:avLst/>
          </a:prstGeom>
        </p:spPr>
      </p:pic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D60C84FB-6D31-8723-8595-2658943EE892}"/>
              </a:ext>
            </a:extLst>
          </p:cNvPr>
          <p:cNvSpPr/>
          <p:nvPr/>
        </p:nvSpPr>
        <p:spPr>
          <a:xfrm>
            <a:off x="-27993" y="1147665"/>
            <a:ext cx="1037570" cy="3676262"/>
          </a:xfrm>
          <a:custGeom>
            <a:avLst/>
            <a:gdLst>
              <a:gd name="connsiteX0" fmla="*/ 18662 w 1037570"/>
              <a:gd name="connsiteY0" fmla="*/ 0 h 3676262"/>
              <a:gd name="connsiteX1" fmla="*/ 37323 w 1037570"/>
              <a:gd name="connsiteY1" fmla="*/ 111968 h 3676262"/>
              <a:gd name="connsiteX2" fmla="*/ 335902 w 1037570"/>
              <a:gd name="connsiteY2" fmla="*/ 447870 h 3676262"/>
              <a:gd name="connsiteX3" fmla="*/ 867747 w 1037570"/>
              <a:gd name="connsiteY3" fmla="*/ 802433 h 3676262"/>
              <a:gd name="connsiteX4" fmla="*/ 1035698 w 1037570"/>
              <a:gd name="connsiteY4" fmla="*/ 1203649 h 3676262"/>
              <a:gd name="connsiteX5" fmla="*/ 783772 w 1037570"/>
              <a:gd name="connsiteY5" fmla="*/ 1539551 h 3676262"/>
              <a:gd name="connsiteX6" fmla="*/ 457200 w 1037570"/>
              <a:gd name="connsiteY6" fmla="*/ 1819470 h 3676262"/>
              <a:gd name="connsiteX7" fmla="*/ 429209 w 1037570"/>
              <a:gd name="connsiteY7" fmla="*/ 2304662 h 3676262"/>
              <a:gd name="connsiteX8" fmla="*/ 335902 w 1037570"/>
              <a:gd name="connsiteY8" fmla="*/ 2724539 h 3676262"/>
              <a:gd name="connsiteX9" fmla="*/ 55984 w 1037570"/>
              <a:gd name="connsiteY9" fmla="*/ 3303037 h 3676262"/>
              <a:gd name="connsiteX10" fmla="*/ 0 w 1037570"/>
              <a:gd name="connsiteY10" fmla="*/ 3676262 h 367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7570" h="3676262">
                <a:moveTo>
                  <a:pt x="18662" y="0"/>
                </a:moveTo>
                <a:cubicBezTo>
                  <a:pt x="1556" y="18661"/>
                  <a:pt x="-15550" y="37323"/>
                  <a:pt x="37323" y="111968"/>
                </a:cubicBezTo>
                <a:cubicBezTo>
                  <a:pt x="90196" y="186613"/>
                  <a:pt x="197498" y="332793"/>
                  <a:pt x="335902" y="447870"/>
                </a:cubicBezTo>
                <a:cubicBezTo>
                  <a:pt x="474306" y="562947"/>
                  <a:pt x="751114" y="676470"/>
                  <a:pt x="867747" y="802433"/>
                </a:cubicBezTo>
                <a:cubicBezTo>
                  <a:pt x="984380" y="928396"/>
                  <a:pt x="1049694" y="1080796"/>
                  <a:pt x="1035698" y="1203649"/>
                </a:cubicBezTo>
                <a:cubicBezTo>
                  <a:pt x="1021702" y="1326502"/>
                  <a:pt x="880188" y="1436914"/>
                  <a:pt x="783772" y="1539551"/>
                </a:cubicBezTo>
                <a:cubicBezTo>
                  <a:pt x="687356" y="1642188"/>
                  <a:pt x="516294" y="1691951"/>
                  <a:pt x="457200" y="1819470"/>
                </a:cubicBezTo>
                <a:cubicBezTo>
                  <a:pt x="398106" y="1946989"/>
                  <a:pt x="449425" y="2153817"/>
                  <a:pt x="429209" y="2304662"/>
                </a:cubicBezTo>
                <a:cubicBezTo>
                  <a:pt x="408993" y="2455507"/>
                  <a:pt x="398106" y="2558143"/>
                  <a:pt x="335902" y="2724539"/>
                </a:cubicBezTo>
                <a:cubicBezTo>
                  <a:pt x="273698" y="2890935"/>
                  <a:pt x="111968" y="3144417"/>
                  <a:pt x="55984" y="3303037"/>
                </a:cubicBezTo>
                <a:cubicBezTo>
                  <a:pt x="0" y="3461657"/>
                  <a:pt x="0" y="3568959"/>
                  <a:pt x="0" y="3676262"/>
                </a:cubicBezTo>
              </a:path>
            </a:pathLst>
          </a:custGeom>
          <a:solidFill>
            <a:srgbClr val="6B21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2F2BC766-CBEF-3D2A-F491-204D4A5995D6}"/>
              </a:ext>
            </a:extLst>
          </p:cNvPr>
          <p:cNvSpPr/>
          <p:nvPr/>
        </p:nvSpPr>
        <p:spPr>
          <a:xfrm>
            <a:off x="6344816" y="-9331"/>
            <a:ext cx="5840964" cy="1315617"/>
          </a:xfrm>
          <a:custGeom>
            <a:avLst/>
            <a:gdLst>
              <a:gd name="connsiteX0" fmla="*/ 0 w 5840964"/>
              <a:gd name="connsiteY0" fmla="*/ 0 h 1315617"/>
              <a:gd name="connsiteX1" fmla="*/ 466531 w 5840964"/>
              <a:gd name="connsiteY1" fmla="*/ 513184 h 1315617"/>
              <a:gd name="connsiteX2" fmla="*/ 1296955 w 5840964"/>
              <a:gd name="connsiteY2" fmla="*/ 354564 h 1315617"/>
              <a:gd name="connsiteX3" fmla="*/ 2388637 w 5840964"/>
              <a:gd name="connsiteY3" fmla="*/ 429209 h 1315617"/>
              <a:gd name="connsiteX4" fmla="*/ 3312368 w 5840964"/>
              <a:gd name="connsiteY4" fmla="*/ 307911 h 1315617"/>
              <a:gd name="connsiteX5" fmla="*/ 4114800 w 5840964"/>
              <a:gd name="connsiteY5" fmla="*/ 653143 h 1315617"/>
              <a:gd name="connsiteX6" fmla="*/ 4870580 w 5840964"/>
              <a:gd name="connsiteY6" fmla="*/ 317241 h 1315617"/>
              <a:gd name="connsiteX7" fmla="*/ 5327780 w 5840964"/>
              <a:gd name="connsiteY7" fmla="*/ 783772 h 1315617"/>
              <a:gd name="connsiteX8" fmla="*/ 5598368 w 5840964"/>
              <a:gd name="connsiteY8" fmla="*/ 1222311 h 1315617"/>
              <a:gd name="connsiteX9" fmla="*/ 5840964 w 5840964"/>
              <a:gd name="connsiteY9" fmla="*/ 1315617 h 131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40964" h="1315617">
                <a:moveTo>
                  <a:pt x="0" y="0"/>
                </a:moveTo>
                <a:cubicBezTo>
                  <a:pt x="125186" y="227045"/>
                  <a:pt x="250372" y="454090"/>
                  <a:pt x="466531" y="513184"/>
                </a:cubicBezTo>
                <a:cubicBezTo>
                  <a:pt x="682690" y="572278"/>
                  <a:pt x="976604" y="368560"/>
                  <a:pt x="1296955" y="354564"/>
                </a:cubicBezTo>
                <a:cubicBezTo>
                  <a:pt x="1617306" y="340568"/>
                  <a:pt x="2052735" y="436984"/>
                  <a:pt x="2388637" y="429209"/>
                </a:cubicBezTo>
                <a:cubicBezTo>
                  <a:pt x="2724539" y="421434"/>
                  <a:pt x="3024674" y="270589"/>
                  <a:pt x="3312368" y="307911"/>
                </a:cubicBezTo>
                <a:cubicBezTo>
                  <a:pt x="3600062" y="345233"/>
                  <a:pt x="3855098" y="651588"/>
                  <a:pt x="4114800" y="653143"/>
                </a:cubicBezTo>
                <a:cubicBezTo>
                  <a:pt x="4374502" y="654698"/>
                  <a:pt x="4668417" y="295470"/>
                  <a:pt x="4870580" y="317241"/>
                </a:cubicBezTo>
                <a:cubicBezTo>
                  <a:pt x="5072743" y="339013"/>
                  <a:pt x="5206482" y="632927"/>
                  <a:pt x="5327780" y="783772"/>
                </a:cubicBezTo>
                <a:cubicBezTo>
                  <a:pt x="5449078" y="934617"/>
                  <a:pt x="5512837" y="1133670"/>
                  <a:pt x="5598368" y="1222311"/>
                </a:cubicBezTo>
                <a:cubicBezTo>
                  <a:pt x="5683899" y="1310952"/>
                  <a:pt x="5762431" y="1313284"/>
                  <a:pt x="5840964" y="1315617"/>
                </a:cubicBezTo>
              </a:path>
            </a:pathLst>
          </a:custGeom>
          <a:noFill/>
          <a:ln w="7620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B3E4A494-4359-3CAC-D568-D37FBBF14D2B}"/>
              </a:ext>
            </a:extLst>
          </p:cNvPr>
          <p:cNvSpPr/>
          <p:nvPr/>
        </p:nvSpPr>
        <p:spPr>
          <a:xfrm>
            <a:off x="-27993" y="918800"/>
            <a:ext cx="1352940" cy="4427639"/>
          </a:xfrm>
          <a:custGeom>
            <a:avLst/>
            <a:gdLst>
              <a:gd name="connsiteX0" fmla="*/ 18662 w 1037570"/>
              <a:gd name="connsiteY0" fmla="*/ 0 h 3676262"/>
              <a:gd name="connsiteX1" fmla="*/ 37323 w 1037570"/>
              <a:gd name="connsiteY1" fmla="*/ 111968 h 3676262"/>
              <a:gd name="connsiteX2" fmla="*/ 335902 w 1037570"/>
              <a:gd name="connsiteY2" fmla="*/ 447870 h 3676262"/>
              <a:gd name="connsiteX3" fmla="*/ 867747 w 1037570"/>
              <a:gd name="connsiteY3" fmla="*/ 802433 h 3676262"/>
              <a:gd name="connsiteX4" fmla="*/ 1035698 w 1037570"/>
              <a:gd name="connsiteY4" fmla="*/ 1203649 h 3676262"/>
              <a:gd name="connsiteX5" fmla="*/ 783772 w 1037570"/>
              <a:gd name="connsiteY5" fmla="*/ 1539551 h 3676262"/>
              <a:gd name="connsiteX6" fmla="*/ 457200 w 1037570"/>
              <a:gd name="connsiteY6" fmla="*/ 1819470 h 3676262"/>
              <a:gd name="connsiteX7" fmla="*/ 429209 w 1037570"/>
              <a:gd name="connsiteY7" fmla="*/ 2304662 h 3676262"/>
              <a:gd name="connsiteX8" fmla="*/ 335902 w 1037570"/>
              <a:gd name="connsiteY8" fmla="*/ 2724539 h 3676262"/>
              <a:gd name="connsiteX9" fmla="*/ 55984 w 1037570"/>
              <a:gd name="connsiteY9" fmla="*/ 3303037 h 3676262"/>
              <a:gd name="connsiteX10" fmla="*/ 0 w 1037570"/>
              <a:gd name="connsiteY10" fmla="*/ 3676262 h 367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7570" h="3676262">
                <a:moveTo>
                  <a:pt x="18662" y="0"/>
                </a:moveTo>
                <a:cubicBezTo>
                  <a:pt x="1556" y="18661"/>
                  <a:pt x="-15550" y="37323"/>
                  <a:pt x="37323" y="111968"/>
                </a:cubicBezTo>
                <a:cubicBezTo>
                  <a:pt x="90196" y="186613"/>
                  <a:pt x="197498" y="332793"/>
                  <a:pt x="335902" y="447870"/>
                </a:cubicBezTo>
                <a:cubicBezTo>
                  <a:pt x="474306" y="562947"/>
                  <a:pt x="751114" y="676470"/>
                  <a:pt x="867747" y="802433"/>
                </a:cubicBezTo>
                <a:cubicBezTo>
                  <a:pt x="984380" y="928396"/>
                  <a:pt x="1049694" y="1080796"/>
                  <a:pt x="1035698" y="1203649"/>
                </a:cubicBezTo>
                <a:cubicBezTo>
                  <a:pt x="1021702" y="1326502"/>
                  <a:pt x="880188" y="1436914"/>
                  <a:pt x="783772" y="1539551"/>
                </a:cubicBezTo>
                <a:cubicBezTo>
                  <a:pt x="687356" y="1642188"/>
                  <a:pt x="516294" y="1691951"/>
                  <a:pt x="457200" y="1819470"/>
                </a:cubicBezTo>
                <a:cubicBezTo>
                  <a:pt x="398106" y="1946989"/>
                  <a:pt x="449425" y="2153817"/>
                  <a:pt x="429209" y="2304662"/>
                </a:cubicBezTo>
                <a:cubicBezTo>
                  <a:pt x="408993" y="2455507"/>
                  <a:pt x="398106" y="2558143"/>
                  <a:pt x="335902" y="2724539"/>
                </a:cubicBezTo>
                <a:cubicBezTo>
                  <a:pt x="273698" y="2890935"/>
                  <a:pt x="111968" y="3144417"/>
                  <a:pt x="55984" y="3303037"/>
                </a:cubicBezTo>
                <a:cubicBezTo>
                  <a:pt x="0" y="3461657"/>
                  <a:pt x="0" y="3568959"/>
                  <a:pt x="0" y="3676262"/>
                </a:cubicBezTo>
              </a:path>
            </a:pathLst>
          </a:custGeom>
          <a:noFill/>
          <a:ln w="38100">
            <a:solidFill>
              <a:srgbClr val="6B21D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6B464D4D-6550-85F2-D2CE-61460B4C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6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C2FC15E-790C-CC18-4803-8BC34C7CB577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6483F4-3049-C1F2-3568-65DA642AB242}"/>
              </a:ext>
            </a:extLst>
          </p:cNvPr>
          <p:cNvSpPr txBox="1"/>
          <p:nvPr/>
        </p:nvSpPr>
        <p:spPr>
          <a:xfrm>
            <a:off x="7188292" y="2289399"/>
            <a:ext cx="4057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Быстро создать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наглядную дорожную карту из данных учебного плана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0D8D14-523C-AD2F-D29A-45655AD6BEC6}"/>
              </a:ext>
            </a:extLst>
          </p:cNvPr>
          <p:cNvSpPr txBox="1"/>
          <p:nvPr/>
        </p:nvSpPr>
        <p:spPr>
          <a:xfrm>
            <a:off x="7188292" y="3183516"/>
            <a:ext cx="4450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50"/>
              </a:spcBef>
              <a:spcAft>
                <a:spcPts val="1200"/>
              </a:spcAft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Рассказать историю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программы, сгруппировав дисциплины по блокам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BD325C-42F9-3648-267F-9818073C3F99}"/>
              </a:ext>
            </a:extLst>
          </p:cNvPr>
          <p:cNvSpPr txBox="1"/>
          <p:nvPr/>
        </p:nvSpPr>
        <p:spPr>
          <a:xfrm>
            <a:off x="7188291" y="4122032"/>
            <a:ext cx="4269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50"/>
              </a:spcBef>
              <a:spcAft>
                <a:spcPts val="1200"/>
              </a:spcAft>
            </a:pPr>
            <a:r>
              <a:rPr lang="ru-RU" b="1" dirty="0">
                <a:solidFill>
                  <a:srgbClr val="0F1115"/>
                </a:solidFill>
                <a:latin typeface="quote-cjk-patch"/>
              </a:rPr>
              <a:t>Показать </a:t>
            </a: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каждую дисциплину,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добавив во всплывающем окне ее описание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F4FF1-6621-BA64-D3F5-65A900981D7F}"/>
              </a:ext>
            </a:extLst>
          </p:cNvPr>
          <p:cNvSpPr txBox="1"/>
          <p:nvPr/>
        </p:nvSpPr>
        <p:spPr>
          <a:xfrm>
            <a:off x="7188291" y="5004567"/>
            <a:ext cx="42697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Предоставить абитуриентам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и студентам современный, интерактивный и понятный инструмент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553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C9A47-5430-DA2B-7EC4-16ED0DCDA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B3EEC5-12FA-66C5-CAF7-0A2783F3CBEA}"/>
              </a:ext>
            </a:extLst>
          </p:cNvPr>
          <p:cNvSpPr txBox="1"/>
          <p:nvPr/>
        </p:nvSpPr>
        <p:spPr>
          <a:xfrm>
            <a:off x="444583" y="403963"/>
            <a:ext cx="1145538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ЦЕННОСТЬ</a:t>
            </a:r>
          </a:p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ЦЕННОСТНОЕ ПРЕДЛОЖЕНИЕ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1ACA29-48F5-02D9-2478-3D19553D4258}"/>
              </a:ext>
            </a:extLst>
          </p:cNvPr>
          <p:cNvCxnSpPr/>
          <p:nvPr/>
        </p:nvCxnSpPr>
        <p:spPr>
          <a:xfrm>
            <a:off x="8896335" y="2401080"/>
            <a:ext cx="1767466" cy="0"/>
          </a:xfrm>
          <a:prstGeom prst="line">
            <a:avLst/>
          </a:prstGeom>
          <a:ln w="38100">
            <a:solidFill>
              <a:srgbClr val="6B21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B02324-F08C-2A65-BB4D-1C093B8498B1}"/>
              </a:ext>
            </a:extLst>
          </p:cNvPr>
          <p:cNvCxnSpPr/>
          <p:nvPr/>
        </p:nvCxnSpPr>
        <p:spPr>
          <a:xfrm>
            <a:off x="9886052" y="2195805"/>
            <a:ext cx="1767466" cy="0"/>
          </a:xfrm>
          <a:prstGeom prst="line">
            <a:avLst/>
          </a:prstGeom>
          <a:ln w="38100">
            <a:solidFill>
              <a:srgbClr val="6B21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B26F414-F0EC-A7E7-4BDB-D783207ACCE5}"/>
              </a:ext>
            </a:extLst>
          </p:cNvPr>
          <p:cNvCxnSpPr/>
          <p:nvPr/>
        </p:nvCxnSpPr>
        <p:spPr>
          <a:xfrm>
            <a:off x="648073" y="4425832"/>
            <a:ext cx="1767466" cy="0"/>
          </a:xfrm>
          <a:prstGeom prst="line">
            <a:avLst/>
          </a:prstGeom>
          <a:ln w="38100">
            <a:solidFill>
              <a:srgbClr val="6B21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5D1530B-2ABB-E710-4FA8-EBEBE8F83A7A}"/>
              </a:ext>
            </a:extLst>
          </p:cNvPr>
          <p:cNvCxnSpPr/>
          <p:nvPr/>
        </p:nvCxnSpPr>
        <p:spPr>
          <a:xfrm>
            <a:off x="1637790" y="4220557"/>
            <a:ext cx="1767466" cy="0"/>
          </a:xfrm>
          <a:prstGeom prst="line">
            <a:avLst/>
          </a:prstGeom>
          <a:ln w="38100">
            <a:solidFill>
              <a:srgbClr val="6B21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396603C-92FA-A21B-3F03-D6CAF0D8C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2" b="34483"/>
          <a:stretch>
            <a:fillRect/>
          </a:stretch>
        </p:blipFill>
        <p:spPr>
          <a:xfrm>
            <a:off x="0" y="4724401"/>
            <a:ext cx="12192000" cy="1480456"/>
          </a:xfrm>
          <a:prstGeom prst="rect">
            <a:avLst/>
          </a:prstGeom>
        </p:spPr>
      </p:pic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8E2F8A6D-98A2-59CE-111C-3CF8DAA6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7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83105EE-5C13-2BA2-390B-09B3B82709F1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3D59A6-F98A-F1E6-6C72-FD1A6071E2BA}"/>
              </a:ext>
            </a:extLst>
          </p:cNvPr>
          <p:cNvSpPr txBox="1"/>
          <p:nvPr/>
        </p:nvSpPr>
        <p:spPr>
          <a:xfrm>
            <a:off x="593277" y="2501613"/>
            <a:ext cx="11005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Druk Text Wide Cyr"/>
              </a:rPr>
              <a:t>Наше ценностное предложение — увеличение конверсии абитуриентов в студентов на 15 - 20% и снижение уровня отчислений на первом курсе на 20%, что сохраняет вузу до 2 млн рублей в год на бюджетном месте</a:t>
            </a:r>
            <a:endParaRPr lang="ru-RU" sz="3200" dirty="0">
              <a:latin typeface="Druk Text Wide Cyr"/>
            </a:endParaRPr>
          </a:p>
        </p:txBody>
      </p:sp>
    </p:spTree>
    <p:extLst>
      <p:ext uri="{BB962C8B-B14F-4D97-AF65-F5344CB8AC3E}">
        <p14:creationId xmlns:p14="http://schemas.microsoft.com/office/powerpoint/2010/main" val="401319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E11D8-26EE-5669-3D37-D37854A8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814259-A291-B50E-7B7B-51CAB189ECFD}"/>
              </a:ext>
            </a:extLst>
          </p:cNvPr>
          <p:cNvSpPr txBox="1"/>
          <p:nvPr/>
        </p:nvSpPr>
        <p:spPr>
          <a:xfrm>
            <a:off x="444583" y="403963"/>
            <a:ext cx="529632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РЫНОК </a:t>
            </a:r>
            <a:endParaRPr lang="ru-RU" sz="4200" dirty="0">
              <a:ln w="19050">
                <a:solidFill>
                  <a:srgbClr val="6B21D0"/>
                </a:solidFill>
              </a:ln>
              <a:solidFill>
                <a:schemeClr val="bg1"/>
              </a:solidFill>
              <a:latin typeface="Druk Text Wide Cyr" pitchFamily="50" charset="-52"/>
            </a:endParaRPr>
          </a:p>
          <a:p>
            <a:r>
              <a:rPr lang="pl-PL" sz="28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PAM, TAM, SAM, SOM</a:t>
            </a:r>
            <a:endParaRPr lang="ru-RU" sz="4200" dirty="0">
              <a:ln w="19050"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6A5658-5D99-3F26-6D54-CC637F3A7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4" r="12416"/>
          <a:stretch>
            <a:fillRect/>
          </a:stretch>
        </p:blipFill>
        <p:spPr>
          <a:xfrm>
            <a:off x="6745356" y="0"/>
            <a:ext cx="5446644" cy="6858000"/>
          </a:xfrm>
          <a:prstGeom prst="rect">
            <a:avLst/>
          </a:prstGeom>
        </p:spPr>
      </p:pic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A7EB865E-93BE-F398-CB1A-6FB5CE9C1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3C4B33E-C571-7F31-9827-C35E08BA0E94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514D533-EF30-136B-F327-B394AB864F6A}"/>
              </a:ext>
            </a:extLst>
          </p:cNvPr>
          <p:cNvSpPr/>
          <p:nvPr/>
        </p:nvSpPr>
        <p:spPr>
          <a:xfrm>
            <a:off x="933837" y="1750568"/>
            <a:ext cx="4796688" cy="4816430"/>
          </a:xfrm>
          <a:prstGeom prst="ellipse">
            <a:avLst/>
          </a:prstGeom>
          <a:solidFill>
            <a:srgbClr val="C11F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>
                <a:gd name="adj" fmla="val 12502959"/>
              </a:avLst>
            </a:prstTxWarp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Druk Text Wide Cyr"/>
              </a:rPr>
              <a:t>1 500</a:t>
            </a:r>
            <a:r>
              <a:rPr lang="en-US" sz="2000" b="1" dirty="0">
                <a:solidFill>
                  <a:schemeClr val="bg1"/>
                </a:solidFill>
              </a:rPr>
              <a:t> * 3</a:t>
            </a:r>
            <a:r>
              <a:rPr lang="ru-RU" sz="2000" b="1" dirty="0">
                <a:solidFill>
                  <a:schemeClr val="bg1"/>
                </a:solidFill>
                <a:latin typeface="Druk Text Wide Cyr"/>
              </a:rPr>
              <a:t> млн = 4 500 млн руб.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Druk Text Wide Cyr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E554D95-5993-2CA3-90E3-388E3358FAE6}"/>
              </a:ext>
            </a:extLst>
          </p:cNvPr>
          <p:cNvSpPr/>
          <p:nvPr/>
        </p:nvSpPr>
        <p:spPr>
          <a:xfrm>
            <a:off x="1374609" y="2485529"/>
            <a:ext cx="3915144" cy="4081469"/>
          </a:xfrm>
          <a:prstGeom prst="ellipse">
            <a:avLst/>
          </a:prstGeom>
          <a:solidFill>
            <a:srgbClr val="6B21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>
                <a:gd name="adj" fmla="val 12060078"/>
              </a:avLst>
            </a:prstTxWarp>
          </a:bodyPr>
          <a:lstStyle/>
          <a:p>
            <a:pPr algn="ctr"/>
            <a:r>
              <a:rPr lang="ru-RU" sz="4800" b="1" dirty="0">
                <a:latin typeface="Druk Text Wide Cyr"/>
              </a:rPr>
              <a:t>397</a:t>
            </a:r>
            <a:r>
              <a:rPr lang="ru-RU" sz="5400" b="1" dirty="0">
                <a:solidFill>
                  <a:schemeClr val="bg1"/>
                </a:solidFill>
                <a:latin typeface="Druk Text Wide Cyr"/>
              </a:rPr>
              <a:t> * 3 млн = 1 191 млн руб.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454F2B6-D22A-D7FB-5D3D-8D1D7A2611A1}"/>
              </a:ext>
            </a:extLst>
          </p:cNvPr>
          <p:cNvSpPr/>
          <p:nvPr/>
        </p:nvSpPr>
        <p:spPr>
          <a:xfrm>
            <a:off x="1928778" y="3556298"/>
            <a:ext cx="2806807" cy="2828139"/>
          </a:xfrm>
          <a:prstGeom prst="ellipse">
            <a:avLst/>
          </a:prstGeom>
          <a:solidFill>
            <a:srgbClr val="F309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>
                <a:gd name="adj" fmla="val 11947479"/>
              </a:avLst>
            </a:prstTxWarp>
          </a:bodyPr>
          <a:lstStyle/>
          <a:p>
            <a:pPr algn="ctr"/>
            <a:r>
              <a:rPr lang="ru-RU" sz="2000" b="1" dirty="0">
                <a:latin typeface="Druk Text Wide Cyr"/>
              </a:rPr>
              <a:t>141 * 3 млн</a:t>
            </a:r>
            <a:r>
              <a:rPr lang="en-US" sz="2000" b="1" dirty="0"/>
              <a:t> = 423 </a:t>
            </a:r>
            <a:r>
              <a:rPr lang="ru-RU" sz="2000" b="1" dirty="0">
                <a:latin typeface="Druk Text Wide Cyr"/>
              </a:rPr>
              <a:t>млн руб.</a:t>
            </a:r>
            <a:endParaRPr lang="ru-RU" sz="2000" dirty="0">
              <a:latin typeface="Druk Text Wide Cyr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8B3F6CD-094E-4D68-C7FC-211086250F9C}"/>
              </a:ext>
            </a:extLst>
          </p:cNvPr>
          <p:cNvSpPr/>
          <p:nvPr/>
        </p:nvSpPr>
        <p:spPr>
          <a:xfrm>
            <a:off x="2363117" y="4436368"/>
            <a:ext cx="1938130" cy="1948069"/>
          </a:xfrm>
          <a:prstGeom prst="ellipse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Druk Text Wide Cyr"/>
              </a:rPr>
              <a:t>14 * 3 </a:t>
            </a:r>
            <a:r>
              <a:rPr lang="ru-RU" sz="1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Druk Text Wide Cyr"/>
              </a:rPr>
              <a:t>млн = 42 млн руб.</a:t>
            </a:r>
          </a:p>
        </p:txBody>
      </p:sp>
    </p:spTree>
    <p:extLst>
      <p:ext uri="{BB962C8B-B14F-4D97-AF65-F5344CB8AC3E}">
        <p14:creationId xmlns:p14="http://schemas.microsoft.com/office/powerpoint/2010/main" val="309898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248F4-66D6-A98D-2430-8A3342BD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48E789-CA53-5B43-F178-9741B888E983}"/>
              </a:ext>
            </a:extLst>
          </p:cNvPr>
          <p:cNvSpPr txBox="1"/>
          <p:nvPr/>
        </p:nvSpPr>
        <p:spPr>
          <a:xfrm>
            <a:off x="503489" y="453327"/>
            <a:ext cx="54697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КОНКУРЕНТЫ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98E9C37-09B1-6957-5659-E88C8FA0F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41112"/>
              </p:ext>
            </p:extLst>
          </p:nvPr>
        </p:nvGraphicFramePr>
        <p:xfrm>
          <a:off x="589935" y="1263797"/>
          <a:ext cx="11370152" cy="4675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623">
                  <a:extLst>
                    <a:ext uri="{9D8B030D-6E8A-4147-A177-3AD203B41FA5}">
                      <a16:colId xmlns:a16="http://schemas.microsoft.com/office/drawing/2014/main" val="2979493447"/>
                    </a:ext>
                  </a:extLst>
                </a:gridCol>
                <a:gridCol w="2847843">
                  <a:extLst>
                    <a:ext uri="{9D8B030D-6E8A-4147-A177-3AD203B41FA5}">
                      <a16:colId xmlns:a16="http://schemas.microsoft.com/office/drawing/2014/main" val="80068586"/>
                    </a:ext>
                  </a:extLst>
                </a:gridCol>
                <a:gridCol w="2847843">
                  <a:extLst>
                    <a:ext uri="{9D8B030D-6E8A-4147-A177-3AD203B41FA5}">
                      <a16:colId xmlns:a16="http://schemas.microsoft.com/office/drawing/2014/main" val="985534557"/>
                    </a:ext>
                  </a:extLst>
                </a:gridCol>
                <a:gridCol w="2847843">
                  <a:extLst>
                    <a:ext uri="{9D8B030D-6E8A-4147-A177-3AD203B41FA5}">
                      <a16:colId xmlns:a16="http://schemas.microsoft.com/office/drawing/2014/main" val="1097959605"/>
                    </a:ext>
                  </a:extLst>
                </a:gridCol>
              </a:tblGrid>
              <a:tr h="74319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Druk Text Wide Cyr"/>
                        </a:rPr>
                        <a:t>Критерий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 pitchFamily="50" charset="-52"/>
                        </a:rPr>
                        <a:t>Roadmap-</a:t>
                      </a:r>
                      <a:r>
                        <a:rPr lang="ru-RU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конструктор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Косвенный конкурент: 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1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Miro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Draw.io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)</a:t>
                      </a:r>
                      <a:endParaRPr lang="ru-RU" sz="18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 pitchFamily="50" charset="-52"/>
                        </a:rPr>
                        <a:t>Roadmap.sh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10621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Специализация под нужды вуза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Высокая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полностью заточен под учебные планы, семестры, дисциплины.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Нулевая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не понимает структуру образовательных программ.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Нулевая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общая платформа, не адаптированная для вузов.</a:t>
                      </a:r>
                      <a:endParaRPr lang="ru-RU" sz="18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61914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Стоимость внедрения и владения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Средняя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единовременный платеж (~3 млн руб.)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Низкая.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Подписка на ПО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Нулевая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18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ет возможности купить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29236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Интерактивность для абитуриента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Высокая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“живые" карты, всплывающие описания, навигация.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Ограниченная.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Можно сделать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кликабельные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 элементы, но это сложно.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Высокая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“живые" карты, всплывающие описания, навигация.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80244"/>
                  </a:ext>
                </a:extLst>
              </a:tr>
              <a:tr h="74319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Безопастность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Высокая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размещение на серверах вуза, соответствие ФЗ-152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Средняя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Зависит от политик безопасности платформы.</a:t>
                      </a:r>
                      <a:endParaRPr lang="ru-RU" sz="18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Низкая</a:t>
                      </a:r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Публичная облачная платформа.</a:t>
                      </a:r>
                      <a:endParaRPr lang="ru-RU" sz="18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564970"/>
                  </a:ext>
                </a:extLst>
              </a:tr>
            </a:tbl>
          </a:graphicData>
        </a:graphic>
      </p:graphicFrame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21FAA77F-471F-8C7B-89D3-94AE9428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9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30E97C9-9D9B-A84E-F641-F6AFF5A288A6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37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181B6-6BB9-0947-B097-8E896586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65C6B5-6705-A687-762A-66FCD0EA6FD0}"/>
              </a:ext>
            </a:extLst>
          </p:cNvPr>
          <p:cNvSpPr txBox="1"/>
          <p:nvPr/>
        </p:nvSpPr>
        <p:spPr>
          <a:xfrm>
            <a:off x="573474" y="119031"/>
            <a:ext cx="6832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БИЗНЕС-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МОДЕЛЬ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2AEA512-A259-9E4B-0C09-3995FAA1B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672409"/>
              </p:ext>
            </p:extLst>
          </p:nvPr>
        </p:nvGraphicFramePr>
        <p:xfrm>
          <a:off x="573474" y="878400"/>
          <a:ext cx="11045052" cy="5698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517">
                  <a:extLst>
                    <a:ext uri="{9D8B030D-6E8A-4147-A177-3AD203B41FA5}">
                      <a16:colId xmlns:a16="http://schemas.microsoft.com/office/drawing/2014/main" val="2979493447"/>
                    </a:ext>
                  </a:extLst>
                </a:gridCol>
                <a:gridCol w="2364409">
                  <a:extLst>
                    <a:ext uri="{9D8B030D-6E8A-4147-A177-3AD203B41FA5}">
                      <a16:colId xmlns:a16="http://schemas.microsoft.com/office/drawing/2014/main" val="80068586"/>
                    </a:ext>
                  </a:extLst>
                </a:gridCol>
                <a:gridCol w="1107440">
                  <a:extLst>
                    <a:ext uri="{9D8B030D-6E8A-4147-A177-3AD203B41FA5}">
                      <a16:colId xmlns:a16="http://schemas.microsoft.com/office/drawing/2014/main" val="985534557"/>
                    </a:ext>
                  </a:extLst>
                </a:gridCol>
                <a:gridCol w="1107440">
                  <a:extLst>
                    <a:ext uri="{9D8B030D-6E8A-4147-A177-3AD203B41FA5}">
                      <a16:colId xmlns:a16="http://schemas.microsoft.com/office/drawing/2014/main" val="2006621307"/>
                    </a:ext>
                  </a:extLst>
                </a:gridCol>
                <a:gridCol w="2579985">
                  <a:extLst>
                    <a:ext uri="{9D8B030D-6E8A-4147-A177-3AD203B41FA5}">
                      <a16:colId xmlns:a16="http://schemas.microsoft.com/office/drawing/2014/main" val="1097959605"/>
                    </a:ext>
                  </a:extLst>
                </a:gridCol>
                <a:gridCol w="1845261">
                  <a:extLst>
                    <a:ext uri="{9D8B030D-6E8A-4147-A177-3AD203B41FA5}">
                      <a16:colId xmlns:a16="http://schemas.microsoft.com/office/drawing/2014/main" val="958721543"/>
                    </a:ext>
                  </a:extLst>
                </a:gridCol>
              </a:tblGrid>
              <a:tr h="204115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Ключевые партнеры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IT-интеграторы: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Компании, внедряющие решения в вузах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 не только (1С, </a:t>
                      </a:r>
                      <a:r>
                        <a:rPr lang="ru-RU" sz="1200" b="0" i="0" kern="120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Битрикс</a:t>
                      </a:r>
                      <a:r>
                        <a:rPr lang="ru-RU" sz="1200" b="0" i="0" kern="120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ru-RU" sz="1200" b="1" i="0" kern="120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Пилотные вузы</a:t>
                      </a:r>
                      <a:r>
                        <a:rPr lang="ru-RU" sz="1200" b="0" i="0" kern="120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(ТГУ, ТПУ, УрФУ, ДВФУ, ИТМО).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Ключевые виды деятельности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Разработка и поддержка платформы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Продажи и сопровождение клиентов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Сбор и анализ обратной связи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Интеграция с вузовскими системами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Ценностные предложения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Для абитуриентов: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Понятные, интерактивные образовательные траектории вместо сложных таблиц</a:t>
                      </a: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Для вузов: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Увеличение конверсии абитуриентов на 15-25%</a:t>
                      </a:r>
                    </a:p>
                    <a:p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Снижение отчислений на 1-2 курсах на 10-15%</a:t>
                      </a:r>
                    </a:p>
                    <a:p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Взаимоотношения с клиентами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Персональное сопровождение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для каждого клиента</a:t>
                      </a: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Техническая поддержка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24/7 в рабочее время</a:t>
                      </a: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Образовательные воркшопы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по использованию конструктора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Потребительский сегмент</a:t>
                      </a:r>
                    </a:p>
                    <a:p>
                      <a:pPr algn="l"/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Основной сегмент: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Государственные вузы России </a:t>
                      </a:r>
                    </a:p>
                    <a:p>
                      <a:pPr algn="l"/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Вторичный сегмент: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Крупные частные университеты</a:t>
                      </a:r>
                    </a:p>
                    <a:p>
                      <a:pPr algn="l"/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10621"/>
                  </a:ext>
                </a:extLst>
              </a:tr>
              <a:tr h="1724446"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Ключевые ресурсы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Разработчики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backend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, 1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frontend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-разработчики, 1 UX/UI дизайнер, 1 менеджер продаж</a:t>
                      </a: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Интеллектуальные: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Патент на алгоритм визуализации учебных планов</a:t>
                      </a:r>
                      <a:endParaRPr lang="en-US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Финансовые: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Стартовый капитал на 6 месяцев работы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Каналы сбыта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Прямые продажи: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Персональные встречи с ректоратом, IT-директорами</a:t>
                      </a:r>
                      <a:b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</a:b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Контент-маркетинг: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Вебинары, экспертные статьи</a:t>
                      </a:r>
                    </a:p>
                    <a:p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134803"/>
                  </a:ext>
                </a:extLst>
              </a:tr>
              <a:tr h="152295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Структура издержек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Зарплаты команды: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150 000 руб./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мес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 (75%)</a:t>
                      </a: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Маркетинг и продажи: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50 000 руб./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мес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 (25%)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Потоки поступления доходов</a:t>
                      </a:r>
                    </a:p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  <a:p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Единоразовая лицензия: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3 млн руб. за установку и настройку.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Годовая подписка на поддержку: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 300 000 руб. (10% от лицензии)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latin typeface="Druk Text Wide Cyr"/>
                        </a:rPr>
                      </a:b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Дополнительные услуги: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Druk Text Wide Cyr"/>
                        <a:ea typeface="+mn-ea"/>
                        <a:cs typeface="+mn-cs"/>
                      </a:endParaRP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Интеграция с LMS: +300 000 руб.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Кастомизация дизайна: +150 000 руб.</a:t>
                      </a:r>
                    </a:p>
                    <a:p>
                      <a:pPr marL="628650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Обучение сотрудников: +100 000 руб.</a:t>
                      </a:r>
                    </a:p>
                    <a:p>
                      <a:endParaRPr lang="ru-RU" sz="12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29236"/>
                  </a:ext>
                </a:extLst>
              </a:tr>
            </a:tbl>
          </a:graphicData>
        </a:graphic>
      </p:graphicFrame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108D4BD6-2938-05AA-3814-B7744A85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7367" y="639459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10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FD28F76-7AE8-A3B6-5ABB-BA330B58FC1C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750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7A1D0-1CEE-D74E-8BA6-462B2CD7C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5DCE4D-116A-95DE-6A0B-92E43FC5BB7E}"/>
              </a:ext>
            </a:extLst>
          </p:cNvPr>
          <p:cNvSpPr txBox="1"/>
          <p:nvPr/>
        </p:nvSpPr>
        <p:spPr>
          <a:xfrm>
            <a:off x="503489" y="453327"/>
            <a:ext cx="56845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БИЗНЕС-ПЛАН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EAE72C0-4BB6-5FD7-0D0F-D9FB74492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718670"/>
              </p:ext>
            </p:extLst>
          </p:nvPr>
        </p:nvGraphicFramePr>
        <p:xfrm>
          <a:off x="573475" y="1191991"/>
          <a:ext cx="11045050" cy="5405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273">
                  <a:extLst>
                    <a:ext uri="{9D8B030D-6E8A-4147-A177-3AD203B41FA5}">
                      <a16:colId xmlns:a16="http://schemas.microsoft.com/office/drawing/2014/main" val="2979493447"/>
                    </a:ext>
                  </a:extLst>
                </a:gridCol>
                <a:gridCol w="2047461">
                  <a:extLst>
                    <a:ext uri="{9D8B030D-6E8A-4147-A177-3AD203B41FA5}">
                      <a16:colId xmlns:a16="http://schemas.microsoft.com/office/drawing/2014/main" val="80068586"/>
                    </a:ext>
                  </a:extLst>
                </a:gridCol>
                <a:gridCol w="728459">
                  <a:extLst>
                    <a:ext uri="{9D8B030D-6E8A-4147-A177-3AD203B41FA5}">
                      <a16:colId xmlns:a16="http://schemas.microsoft.com/office/drawing/2014/main" val="985534557"/>
                    </a:ext>
                  </a:extLst>
                </a:gridCol>
                <a:gridCol w="728459">
                  <a:extLst>
                    <a:ext uri="{9D8B030D-6E8A-4147-A177-3AD203B41FA5}">
                      <a16:colId xmlns:a16="http://schemas.microsoft.com/office/drawing/2014/main" val="94032501"/>
                    </a:ext>
                  </a:extLst>
                </a:gridCol>
                <a:gridCol w="728460">
                  <a:extLst>
                    <a:ext uri="{9D8B030D-6E8A-4147-A177-3AD203B41FA5}">
                      <a16:colId xmlns:a16="http://schemas.microsoft.com/office/drawing/2014/main" val="2412182541"/>
                    </a:ext>
                  </a:extLst>
                </a:gridCol>
                <a:gridCol w="728459">
                  <a:extLst>
                    <a:ext uri="{9D8B030D-6E8A-4147-A177-3AD203B41FA5}">
                      <a16:colId xmlns:a16="http://schemas.microsoft.com/office/drawing/2014/main" val="1628859986"/>
                    </a:ext>
                  </a:extLst>
                </a:gridCol>
                <a:gridCol w="728459">
                  <a:extLst>
                    <a:ext uri="{9D8B030D-6E8A-4147-A177-3AD203B41FA5}">
                      <a16:colId xmlns:a16="http://schemas.microsoft.com/office/drawing/2014/main" val="407466175"/>
                    </a:ext>
                  </a:extLst>
                </a:gridCol>
                <a:gridCol w="736337">
                  <a:extLst>
                    <a:ext uri="{9D8B030D-6E8A-4147-A177-3AD203B41FA5}">
                      <a16:colId xmlns:a16="http://schemas.microsoft.com/office/drawing/2014/main" val="1097959605"/>
                    </a:ext>
                  </a:extLst>
                </a:gridCol>
                <a:gridCol w="736336">
                  <a:extLst>
                    <a:ext uri="{9D8B030D-6E8A-4147-A177-3AD203B41FA5}">
                      <a16:colId xmlns:a16="http://schemas.microsoft.com/office/drawing/2014/main" val="3648155212"/>
                    </a:ext>
                  </a:extLst>
                </a:gridCol>
                <a:gridCol w="736337">
                  <a:extLst>
                    <a:ext uri="{9D8B030D-6E8A-4147-A177-3AD203B41FA5}">
                      <a16:colId xmlns:a16="http://schemas.microsoft.com/office/drawing/2014/main" val="2498481834"/>
                    </a:ext>
                  </a:extLst>
                </a:gridCol>
                <a:gridCol w="2209010">
                  <a:extLst>
                    <a:ext uri="{9D8B030D-6E8A-4147-A177-3AD203B41FA5}">
                      <a16:colId xmlns:a16="http://schemas.microsoft.com/office/drawing/2014/main" val="2918414124"/>
                    </a:ext>
                  </a:extLst>
                </a:gridCol>
              </a:tblGrid>
              <a:tr h="319017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№ п/п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 Наименование источника </a:t>
                      </a:r>
                    </a:p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финансирования </a:t>
                      </a:r>
                    </a:p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(доходов) и статьи </a:t>
                      </a:r>
                    </a:p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расходов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 Доходы/расходы за 2025 г.,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 Доходы/расходы за 2026 г.,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Доходы/расходы 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Druk Text Wide Cyr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за 2027 г., тыс. </a:t>
                      </a:r>
                      <a:r>
                        <a:rPr lang="en-US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 </a:t>
                      </a:r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10621"/>
                  </a:ext>
                </a:extLst>
              </a:tr>
              <a:tr h="319017"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I</a:t>
                      </a:r>
                      <a:r>
                        <a:rPr lang="ru-RU" sz="10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II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III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IV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I</a:t>
                      </a:r>
                      <a:r>
                        <a:rPr lang="ru-RU" sz="10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II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III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IV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effectLst/>
                          <a:uLnTx/>
                          <a:uFillTx/>
                          <a:latin typeface="Druk Text Wide Cyr" pitchFamily="50" charset="-52"/>
                          <a:ea typeface="+mn-ea"/>
                          <a:cs typeface="+mn-cs"/>
                        </a:rPr>
                        <a:t> кв.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049305"/>
                  </a:ext>
                </a:extLst>
              </a:tr>
              <a:tr h="319017">
                <a:tc gridSpan="1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Доходы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05630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1.1</a:t>
                      </a:r>
                      <a:endParaRPr lang="ru-RU" sz="10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Продажа лицензий (1 вуз = 3 млн руб.)</a:t>
                      </a:r>
                      <a:endParaRPr lang="ru-RU" sz="1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15 000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609498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Годовая подписка на поддержку (15% от лицензии)</a:t>
                      </a:r>
                      <a:endParaRPr lang="ru-RU" sz="1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1 350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3 600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025532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1.3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Доп. услуги (интеграция, кастомизация)</a:t>
                      </a:r>
                      <a:endParaRPr lang="ru-RU" sz="1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488548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1.4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</a:rPr>
                        <a:t>ИТОГО ДОХОДЫ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3 000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650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3 200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</a:rPr>
                        <a:t>4 550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19 600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173282"/>
                  </a:ext>
                </a:extLst>
              </a:tr>
              <a:tr h="319017">
                <a:tc gridSpan="1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Расходы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187001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2.1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ФОТ (3 студента по 50к/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мес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 = 150к/</a:t>
                      </a:r>
                      <a:r>
                        <a:rPr lang="ru-RU" sz="1000" b="0" i="0" kern="1200" dirty="0" err="1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мес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)</a:t>
                      </a:r>
                      <a:endParaRPr lang="ru-RU" sz="10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450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1 800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221184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Процент менеджеру с продаж (10%)</a:t>
                      </a:r>
                      <a:endParaRPr lang="ru-RU" sz="10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320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320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455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1 960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65540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2.3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Маркетинг и реклама</a:t>
                      </a:r>
                      <a:endParaRPr lang="ru-RU" sz="10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240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435084"/>
                  </a:ext>
                </a:extLst>
              </a:tr>
              <a:tr h="43566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2.4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Налог на прибыль (УСН 15% "Доходы-Расходы")</a:t>
                      </a:r>
                      <a:endParaRPr lang="ru-RU" sz="10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330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97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375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375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540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2 310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5493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Druk Text Wide Cyr" pitchFamily="50" charset="-52"/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ИТОГО РАСХОДЫ</a:t>
                      </a:r>
                      <a:endParaRPr lang="ru-RU" sz="1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480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780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545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480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1 175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1 175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1 475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6 310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807368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ЧИСТАЯ ПРИБЫЛЬ</a:t>
                      </a: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УБЫТОК</a:t>
                      </a:r>
                      <a:endParaRPr lang="ru-RU" sz="10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-480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-480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+2 220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+55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-480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+2 030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+2 030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+3 075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+13 270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951266"/>
                  </a:ext>
                </a:extLst>
              </a:tr>
              <a:tr h="319017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1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Druk Text Wide Cyr"/>
                          <a:ea typeface="+mn-ea"/>
                          <a:cs typeface="+mn-cs"/>
                        </a:rPr>
                        <a:t>НАКОПИТЕЛЬНЫЙ ИТОГ</a:t>
                      </a:r>
                      <a:endParaRPr lang="ru-RU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Druk Text Wide Cyr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-480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-960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+1 260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+1 315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+1 795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+3 825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+5 855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+8 930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Druk Text Wide Cyr"/>
                        </a:rPr>
                        <a:t>+22 200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188184"/>
                  </a:ext>
                </a:extLst>
              </a:tr>
            </a:tbl>
          </a:graphicData>
        </a:graphic>
      </p:graphicFrame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1A4B0A80-A5A3-87A9-F274-E1560F09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527" y="639459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11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9506D74-CE2D-1D7A-35E1-6E40B0836455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83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1DF94-88D5-B6DB-ACDA-E2DD8A172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2B62C4-48D5-6EDB-80F0-405515E2F9CA}"/>
              </a:ext>
            </a:extLst>
          </p:cNvPr>
          <p:cNvSpPr txBox="1"/>
          <p:nvPr/>
        </p:nvSpPr>
        <p:spPr>
          <a:xfrm>
            <a:off x="503489" y="453327"/>
            <a:ext cx="65501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РИСКИ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4FE0F8-8B37-AC2F-C2B1-E9421C6B44A9}"/>
              </a:ext>
            </a:extLst>
          </p:cNvPr>
          <p:cNvSpPr txBox="1"/>
          <p:nvPr/>
        </p:nvSpPr>
        <p:spPr>
          <a:xfrm>
            <a:off x="503489" y="1294615"/>
            <a:ext cx="1111503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Идентификация рисков, возможный ущерб и процедуры риск-менеджера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FF4E4E9-EC85-2AF4-82A3-642F66673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450685"/>
              </p:ext>
            </p:extLst>
          </p:nvPr>
        </p:nvGraphicFramePr>
        <p:xfrm>
          <a:off x="573474" y="2237566"/>
          <a:ext cx="11045052" cy="4167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263">
                  <a:extLst>
                    <a:ext uri="{9D8B030D-6E8A-4147-A177-3AD203B41FA5}">
                      <a16:colId xmlns:a16="http://schemas.microsoft.com/office/drawing/2014/main" val="2979493447"/>
                    </a:ext>
                  </a:extLst>
                </a:gridCol>
                <a:gridCol w="2761263">
                  <a:extLst>
                    <a:ext uri="{9D8B030D-6E8A-4147-A177-3AD203B41FA5}">
                      <a16:colId xmlns:a16="http://schemas.microsoft.com/office/drawing/2014/main" val="80068586"/>
                    </a:ext>
                  </a:extLst>
                </a:gridCol>
                <a:gridCol w="2761263">
                  <a:extLst>
                    <a:ext uri="{9D8B030D-6E8A-4147-A177-3AD203B41FA5}">
                      <a16:colId xmlns:a16="http://schemas.microsoft.com/office/drawing/2014/main" val="985534557"/>
                    </a:ext>
                  </a:extLst>
                </a:gridCol>
                <a:gridCol w="2761263">
                  <a:extLst>
                    <a:ext uri="{9D8B030D-6E8A-4147-A177-3AD203B41FA5}">
                      <a16:colId xmlns:a16="http://schemas.microsoft.com/office/drawing/2014/main" val="1097959605"/>
                    </a:ext>
                  </a:extLst>
                </a:gridCol>
              </a:tblGrid>
              <a:tr h="52088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Идентификация рисков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Возможный ущерб (с учетом вероятности его наступления)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Процедуры риск-менеджмента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10621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Наименование риска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n>
                            <a:noFill/>
                          </a:ln>
                          <a:solidFill>
                            <a:srgbClr val="6B21D0"/>
                          </a:solidFill>
                          <a:latin typeface="Druk Text Wide Cyr" pitchFamily="50" charset="-52"/>
                        </a:rPr>
                        <a:t>Причина его возникновения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61914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295645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134803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24910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29236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80244"/>
                  </a:ext>
                </a:extLst>
              </a:tr>
              <a:tr h="52088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n>
                          <a:noFill/>
                        </a:ln>
                        <a:solidFill>
                          <a:srgbClr val="6B21D0"/>
                        </a:solidFill>
                        <a:latin typeface="Druk Text Wide Cyr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564970"/>
                  </a:ext>
                </a:extLst>
              </a:tr>
            </a:tbl>
          </a:graphicData>
        </a:graphic>
      </p:graphicFrame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39B1DD9B-9C03-CC97-E0EF-A133522C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527" y="639459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12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1D5DC1E-DAE5-2A43-E98C-5EC3EBD6EFD3}"/>
              </a:ext>
            </a:extLst>
          </p:cNvPr>
          <p:cNvSpPr/>
          <p:nvPr/>
        </p:nvSpPr>
        <p:spPr>
          <a:xfrm>
            <a:off x="1169144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46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1E269-3D69-387F-EC38-E0BC96FD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535708-A1DE-D095-9CED-B69F00BD766B}"/>
              </a:ext>
            </a:extLst>
          </p:cNvPr>
          <p:cNvSpPr txBox="1"/>
          <p:nvPr/>
        </p:nvSpPr>
        <p:spPr>
          <a:xfrm>
            <a:off x="444583" y="403963"/>
            <a:ext cx="109142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ТЕКУЩИЕ 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РЕЗУЛЬТАТЫ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</a:t>
            </a:r>
          </a:p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И 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ПЛАНЫ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РАЗВИТИЯ</a:t>
            </a:r>
            <a:endParaRPr lang="ru-RU" sz="4200" dirty="0">
              <a:ln w="19050"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C88A71-D4C9-FD4E-14FC-B9B8DB51536A}"/>
              </a:ext>
            </a:extLst>
          </p:cNvPr>
          <p:cNvSpPr txBox="1"/>
          <p:nvPr/>
        </p:nvSpPr>
        <p:spPr>
          <a:xfrm>
            <a:off x="1013059" y="2874253"/>
            <a:ext cx="3162108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Каковы текущие результаты по проекту? </a:t>
            </a:r>
          </a:p>
          <a:p>
            <a:pPr algn="ctr"/>
            <a:endParaRPr lang="ru-RU" sz="2000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endParaRPr lang="ru-RU" sz="2000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endParaRPr lang="ru-RU" sz="2000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endParaRPr lang="ru-RU" sz="2000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Что уже сделано?</a:t>
            </a:r>
          </a:p>
        </p:txBody>
      </p:sp>
      <p:sp>
        <p:nvSpPr>
          <p:cNvPr id="3" name="Блок-схема: альтернативный процесс 2">
            <a:extLst>
              <a:ext uri="{FF2B5EF4-FFF2-40B4-BE49-F238E27FC236}">
                <a16:creationId xmlns:a16="http://schemas.microsoft.com/office/drawing/2014/main" id="{34296659-9AE3-0E34-2B35-8A38166E6E14}"/>
              </a:ext>
            </a:extLst>
          </p:cNvPr>
          <p:cNvSpPr/>
          <p:nvPr/>
        </p:nvSpPr>
        <p:spPr>
          <a:xfrm>
            <a:off x="655983" y="2156791"/>
            <a:ext cx="3876260" cy="4297246"/>
          </a:xfrm>
          <a:prstGeom prst="flowChartAlternateProcess">
            <a:avLst/>
          </a:pr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3E32C-071A-5D07-49C7-1756F106EB81}"/>
              </a:ext>
            </a:extLst>
          </p:cNvPr>
          <p:cNvSpPr txBox="1"/>
          <p:nvPr/>
        </p:nvSpPr>
        <p:spPr>
          <a:xfrm>
            <a:off x="5310442" y="2653748"/>
            <a:ext cx="351918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Как ты планируешь развивать проект в ближайшие пару лет? Что тебе нужно для развития </a:t>
            </a:r>
          </a:p>
          <a:p>
            <a:pPr algn="ctr"/>
            <a:r>
              <a:rPr lang="ru-RU" sz="2000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проекта? Гранты? Венчурные фонды? Помощь в сборе команды и т.д.</a:t>
            </a:r>
          </a:p>
        </p:txBody>
      </p:sp>
      <p:sp>
        <p:nvSpPr>
          <p:cNvPr id="6" name="Блок-схема: альтернативный процесс 5">
            <a:extLst>
              <a:ext uri="{FF2B5EF4-FFF2-40B4-BE49-F238E27FC236}">
                <a16:creationId xmlns:a16="http://schemas.microsoft.com/office/drawing/2014/main" id="{C5743175-721B-8788-2058-34F0790A0F02}"/>
              </a:ext>
            </a:extLst>
          </p:cNvPr>
          <p:cNvSpPr/>
          <p:nvPr/>
        </p:nvSpPr>
        <p:spPr>
          <a:xfrm>
            <a:off x="5131904" y="2156791"/>
            <a:ext cx="3876260" cy="4297246"/>
          </a:xfrm>
          <a:prstGeom prst="flowChartAlternateProcess">
            <a:avLst/>
          </a:prstGeom>
          <a:noFill/>
          <a:ln w="57150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3BCA87-0B60-3A19-58B6-897F7279D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1" y="0"/>
            <a:ext cx="12192000" cy="6858000"/>
          </a:xfrm>
          <a:prstGeom prst="rect">
            <a:avLst/>
          </a:prstGeom>
        </p:spPr>
      </p:pic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B1649CAD-D0C2-DC57-E59E-9A55C2B0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13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AE854D0-6439-5366-EA2B-9FE46310CDE5}"/>
              </a:ext>
            </a:extLst>
          </p:cNvPr>
          <p:cNvSpPr/>
          <p:nvPr/>
        </p:nvSpPr>
        <p:spPr>
          <a:xfrm>
            <a:off x="1166096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881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E6885-5F29-4D04-40EA-FC8355C81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6D40F4-B2EF-8E7C-58BE-9E26090CB624}"/>
              </a:ext>
            </a:extLst>
          </p:cNvPr>
          <p:cNvSpPr txBox="1"/>
          <p:nvPr/>
        </p:nvSpPr>
        <p:spPr>
          <a:xfrm>
            <a:off x="444583" y="403963"/>
            <a:ext cx="10914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КОМАНДА</a:t>
            </a:r>
            <a:r>
              <a:rPr lang="ru-RU" sz="4200" dirty="0">
                <a:ln w="19050">
                  <a:solidFill>
                    <a:srgbClr val="6B21D0"/>
                  </a:solidFill>
                </a:ln>
                <a:solidFill>
                  <a:schemeClr val="bg1"/>
                </a:solidFill>
                <a:latin typeface="Druk Text Wide Cyr" pitchFamily="50" charset="-52"/>
              </a:rPr>
              <a:t> СТАРТАПА</a:t>
            </a:r>
            <a:endParaRPr lang="ru-RU" sz="4200" dirty="0">
              <a:ln w="19050"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443CB-39AB-0A67-9E3B-E34B442A6C0C}"/>
              </a:ext>
            </a:extLst>
          </p:cNvPr>
          <p:cNvSpPr txBox="1"/>
          <p:nvPr/>
        </p:nvSpPr>
        <p:spPr>
          <a:xfrm>
            <a:off x="667933" y="4666127"/>
            <a:ext cx="2302931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ФИО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Должность в проекте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Компетенции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B220B9-7068-F468-BDF6-AAF651FE7DD4}"/>
              </a:ext>
            </a:extLst>
          </p:cNvPr>
          <p:cNvSpPr txBox="1"/>
          <p:nvPr/>
        </p:nvSpPr>
        <p:spPr>
          <a:xfrm>
            <a:off x="9387705" y="4940021"/>
            <a:ext cx="230293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Должность в проекте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Компетенции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F889BC-A5E1-3E38-C9D7-A594AA64237E}"/>
              </a:ext>
            </a:extLst>
          </p:cNvPr>
          <p:cNvSpPr txBox="1"/>
          <p:nvPr/>
        </p:nvSpPr>
        <p:spPr>
          <a:xfrm>
            <a:off x="3598800" y="4663023"/>
            <a:ext cx="2302931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ФИО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Должность в проекте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Компетенции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C40CE-5C71-0F7C-C6E1-36C67E1E709A}"/>
              </a:ext>
            </a:extLst>
          </p:cNvPr>
          <p:cNvSpPr txBox="1"/>
          <p:nvPr/>
        </p:nvSpPr>
        <p:spPr>
          <a:xfrm>
            <a:off x="6529667" y="4663023"/>
            <a:ext cx="2302931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ФИО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Должность в проекте</a:t>
            </a:r>
          </a:p>
          <a:p>
            <a:pPr algn="ctr"/>
            <a:endParaRPr lang="ru-RU" dirty="0">
              <a:ln>
                <a:solidFill>
                  <a:srgbClr val="6B21D0"/>
                </a:solidFill>
              </a:ln>
              <a:solidFill>
                <a:srgbClr val="6B21D0"/>
              </a:solidFill>
              <a:latin typeface="Druk Text Wide Cyr" pitchFamily="50" charset="-52"/>
            </a:endParaRPr>
          </a:p>
          <a:p>
            <a:pPr algn="ctr"/>
            <a:r>
              <a:rPr lang="ru-RU" dirty="0">
                <a:ln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Компетенции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6554F9-C657-DE0D-290F-7AA354BFB92B}"/>
              </a:ext>
            </a:extLst>
          </p:cNvPr>
          <p:cNvSpPr txBox="1"/>
          <p:nvPr/>
        </p:nvSpPr>
        <p:spPr>
          <a:xfrm>
            <a:off x="9225610" y="1284867"/>
            <a:ext cx="2627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n w="19050">
                  <a:solidFill>
                    <a:srgbClr val="6B21D0"/>
                  </a:solidFill>
                </a:ln>
                <a:solidFill>
                  <a:srgbClr val="6B21D0"/>
                </a:solidFill>
                <a:latin typeface="Druk Text Wide Cyr" pitchFamily="50" charset="-52"/>
              </a:rPr>
              <a:t>ВАКАНСИИ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055F5A3-8497-F4D8-C257-55822D89A336}"/>
              </a:ext>
            </a:extLst>
          </p:cNvPr>
          <p:cNvSpPr/>
          <p:nvPr/>
        </p:nvSpPr>
        <p:spPr>
          <a:xfrm>
            <a:off x="553867" y="1782893"/>
            <a:ext cx="2531064" cy="2377440"/>
          </a:xfrm>
          <a:prstGeom prst="ellipse">
            <a:avLst/>
          </a:prstGeom>
          <a:noFill/>
          <a:ln w="28575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4EAE5581-A332-A078-E29F-7DA4586D2FB9}"/>
              </a:ext>
            </a:extLst>
          </p:cNvPr>
          <p:cNvSpPr/>
          <p:nvPr/>
        </p:nvSpPr>
        <p:spPr>
          <a:xfrm>
            <a:off x="3484733" y="1782893"/>
            <a:ext cx="2531064" cy="2377440"/>
          </a:xfrm>
          <a:prstGeom prst="ellipse">
            <a:avLst/>
          </a:prstGeom>
          <a:noFill/>
          <a:ln w="28575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C89E66B-0037-AE87-3B37-BF23B5306747}"/>
              </a:ext>
            </a:extLst>
          </p:cNvPr>
          <p:cNvSpPr/>
          <p:nvPr/>
        </p:nvSpPr>
        <p:spPr>
          <a:xfrm>
            <a:off x="6415599" y="1798934"/>
            <a:ext cx="2531064" cy="2377440"/>
          </a:xfrm>
          <a:prstGeom prst="ellipse">
            <a:avLst/>
          </a:prstGeom>
          <a:noFill/>
          <a:ln w="28575"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3CB15D66-7432-A3FE-29D8-A61F43FF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87" y="638443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rgbClr val="6B21D0"/>
                </a:solidFill>
              </a:rPr>
              <a:t>14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8E596C6-1D79-72E8-5246-72E686EE589E}"/>
              </a:ext>
            </a:extLst>
          </p:cNvPr>
          <p:cNvSpPr/>
          <p:nvPr/>
        </p:nvSpPr>
        <p:spPr>
          <a:xfrm>
            <a:off x="11660963" y="6439770"/>
            <a:ext cx="268644" cy="254457"/>
          </a:xfrm>
          <a:prstGeom prst="ellipse">
            <a:avLst/>
          </a:prstGeom>
          <a:noFill/>
          <a:ln>
            <a:solidFill>
              <a:srgbClr val="6B2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9281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1174</Words>
  <Application>Microsoft Office PowerPoint</Application>
  <PresentationFormat>Широкоэкранный</PresentationFormat>
  <Paragraphs>312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Druk Text Wide Cyr</vt:lpstr>
      <vt:lpstr>quote-cjk-patch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Ольга Ветлугаева</dc:creator>
  <cp:lastModifiedBy>Антон Кузьмин</cp:lastModifiedBy>
  <cp:revision>7</cp:revision>
  <dcterms:created xsi:type="dcterms:W3CDTF">2025-09-19T03:56:31Z</dcterms:created>
  <dcterms:modified xsi:type="dcterms:W3CDTF">2025-11-01T12:38:21Z</dcterms:modified>
</cp:coreProperties>
</file>