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Raleway"/>
      <p:regular r:id="rId15"/>
      <p:bold r:id="rId16"/>
      <p:italic r:id="rId17"/>
      <p:boldItalic r:id="rId18"/>
    </p:embeddedFont>
    <p:embeddedFont>
      <p:font typeface="Raleway SemiBold"/>
      <p:regular r:id="rId19"/>
      <p:bold r:id="rId20"/>
      <p:italic r:id="rId21"/>
      <p:boldItalic r:id="rId22"/>
    </p:embeddedFont>
    <p:embeddedFont>
      <p:font typeface="Raleway ExtraBold"/>
      <p:bold r:id="rId23"/>
      <p:boldItalic r:id="rId24"/>
    </p:embeddedFont>
    <p:embeddedFont>
      <p:font typeface="Montserrat Black"/>
      <p:bold r:id="rId25"/>
      <p:boldItalic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Raleway Black"/>
      <p:bold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1" roundtripDataSignature="AMtx7mg0cr3Otz25qviwNOEHJ8sFmlUW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font" Target="fonts/RalewaySemiBold-bold.fntdata"/><Relationship Id="rId41" Type="http://customschemas.google.com/relationships/presentationmetadata" Target="metadata"/><Relationship Id="rId22" Type="http://schemas.openxmlformats.org/officeDocument/2006/relationships/font" Target="fonts/RalewaySemiBold-boldItalic.fntdata"/><Relationship Id="rId21" Type="http://schemas.openxmlformats.org/officeDocument/2006/relationships/font" Target="fonts/RalewaySemiBold-italic.fntdata"/><Relationship Id="rId24" Type="http://schemas.openxmlformats.org/officeDocument/2006/relationships/font" Target="fonts/RalewayExtraBold-boldItalic.fntdata"/><Relationship Id="rId23" Type="http://schemas.openxmlformats.org/officeDocument/2006/relationships/font" Target="fonts/RalewayExtra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Black-boldItalic.fntdata"/><Relationship Id="rId25" Type="http://schemas.openxmlformats.org/officeDocument/2006/relationships/font" Target="fonts/MontserratBlack-bold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Black-bold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4.xml"/><Relationship Id="rId32" Type="http://schemas.openxmlformats.org/officeDocument/2006/relationships/font" Target="fonts/RalewayBlack-boldItalic.fntdata"/><Relationship Id="rId13" Type="http://schemas.openxmlformats.org/officeDocument/2006/relationships/slide" Target="slides/slide7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bold.fntdata"/><Relationship Id="rId15" Type="http://schemas.openxmlformats.org/officeDocument/2006/relationships/font" Target="fonts/Raleway-regular.fntdata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8.xml"/><Relationship Id="rId36" Type="http://schemas.openxmlformats.org/officeDocument/2006/relationships/font" Target="fonts/HelveticaNeue-boldItalic.fntdata"/><Relationship Id="rId17" Type="http://schemas.openxmlformats.org/officeDocument/2006/relationships/font" Target="fonts/Raleway-italic.fntdata"/><Relationship Id="rId39" Type="http://schemas.openxmlformats.org/officeDocument/2006/relationships/font" Target="fonts/CenturyGothic-italic.fntdata"/><Relationship Id="rId16" Type="http://schemas.openxmlformats.org/officeDocument/2006/relationships/font" Target="fonts/Raleway-bold.fntdata"/><Relationship Id="rId38" Type="http://schemas.openxmlformats.org/officeDocument/2006/relationships/font" Target="fonts/CenturyGothic-bold.fntdata"/><Relationship Id="rId19" Type="http://schemas.openxmlformats.org/officeDocument/2006/relationships/font" Target="fonts/RalewaySemiBold-regular.fntdata"/><Relationship Id="rId18" Type="http://schemas.openxmlformats.org/officeDocument/2006/relationships/font" Target="fonts/Raleway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a020b39a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2a020b39a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a020b39a7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g2a020b39a73_0_3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a020b39a73_0_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2a020b39a7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020b39a73_0_1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2a020b39a73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a0a4c6c00a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2a0a4c6c00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a020b39a73_0_2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2a020b39a73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1" name="Google Shape;61;p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" name="Google Shape;64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5" name="Google Shape;6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 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Relationship Id="rId7" Type="http://schemas.openxmlformats.org/officeDocument/2006/relationships/image" Target="../media/image31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4.png"/><Relationship Id="rId8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2a020b39a7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212"/>
            <a:ext cx="9143999" cy="513828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2a020b39a73_0_0"/>
          <p:cNvSpPr txBox="1"/>
          <p:nvPr>
            <p:ph type="title"/>
          </p:nvPr>
        </p:nvSpPr>
        <p:spPr>
          <a:xfrm>
            <a:off x="505700" y="1399400"/>
            <a:ext cx="62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6000">
                <a:solidFill>
                  <a:srgbClr val="8F00FF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6000">
              <a:solidFill>
                <a:srgbClr val="8F00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9" name="Google Shape;109;g2a020b39a73_0_0"/>
          <p:cNvSpPr txBox="1"/>
          <p:nvPr>
            <p:ph idx="1" type="body"/>
          </p:nvPr>
        </p:nvSpPr>
        <p:spPr>
          <a:xfrm>
            <a:off x="566250" y="2947100"/>
            <a:ext cx="50601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1700"/>
              <a:t>Программный продукт для выбора общежития студентами САФУ</a:t>
            </a:r>
            <a:endParaRPr sz="1700"/>
          </a:p>
        </p:txBody>
      </p:sp>
      <p:pic>
        <p:nvPicPr>
          <p:cNvPr id="110" name="Google Shape;110;g2a020b39a73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3425" y="54975"/>
            <a:ext cx="1086650" cy="85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2a020b39a73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7436" y="54963"/>
            <a:ext cx="1086643" cy="3707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12" name="Google Shape;112;g2a020b39a73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07063" y="4782171"/>
            <a:ext cx="553025" cy="27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a020b39a73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23500" y="3514075"/>
            <a:ext cx="1452225" cy="1452225"/>
          </a:xfrm>
          <a:prstGeom prst="rect">
            <a:avLst/>
          </a:pr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4" name="Google Shape;114;g2a020b39a73_0_0"/>
          <p:cNvSpPr/>
          <p:nvPr/>
        </p:nvSpPr>
        <p:spPr>
          <a:xfrm>
            <a:off x="-186450" y="4223250"/>
            <a:ext cx="2940300" cy="996600"/>
          </a:xfrm>
          <a:prstGeom prst="roundRect">
            <a:avLst>
              <a:gd fmla="val 16667" name="adj"/>
            </a:avLst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g2a020b39a73_0_0"/>
          <p:cNvSpPr/>
          <p:nvPr/>
        </p:nvSpPr>
        <p:spPr>
          <a:xfrm>
            <a:off x="-186450" y="4684950"/>
            <a:ext cx="6472200" cy="534900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6" name="Google Shape;116;g2a020b39a73_0_0"/>
          <p:cNvSpPr txBox="1"/>
          <p:nvPr>
            <p:ph idx="1" type="body"/>
          </p:nvPr>
        </p:nvSpPr>
        <p:spPr>
          <a:xfrm>
            <a:off x="0" y="4223250"/>
            <a:ext cx="525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-RU" sz="1800"/>
              <a:t>Основатель стартапа</a:t>
            </a:r>
            <a:endParaRPr b="1" sz="1800"/>
          </a:p>
        </p:txBody>
      </p:sp>
      <p:sp>
        <p:nvSpPr>
          <p:cNvPr id="117" name="Google Shape;117;g2a020b39a73_0_0"/>
          <p:cNvSpPr txBox="1"/>
          <p:nvPr>
            <p:ph idx="1" type="body"/>
          </p:nvPr>
        </p:nvSpPr>
        <p:spPr>
          <a:xfrm>
            <a:off x="0" y="4721550"/>
            <a:ext cx="638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-RU" sz="1800">
                <a:solidFill>
                  <a:schemeClr val="lt1"/>
                </a:solidFill>
              </a:rPr>
              <a:t>Шульгин Александр Денисович, Project Management 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118" name="Google Shape;118;g2a020b39a73_0_0"/>
          <p:cNvSpPr/>
          <p:nvPr/>
        </p:nvSpPr>
        <p:spPr>
          <a:xfrm>
            <a:off x="566250" y="2355875"/>
            <a:ext cx="7062900" cy="461700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g2a020b39a73_0_0"/>
          <p:cNvSpPr txBox="1"/>
          <p:nvPr>
            <p:ph type="title"/>
          </p:nvPr>
        </p:nvSpPr>
        <p:spPr>
          <a:xfrm>
            <a:off x="519900" y="2039225"/>
            <a:ext cx="7809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5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Выбери свое место</a:t>
            </a:r>
            <a:endParaRPr sz="54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020b39a73_0_35"/>
          <p:cNvSpPr/>
          <p:nvPr/>
        </p:nvSpPr>
        <p:spPr>
          <a:xfrm>
            <a:off x="1181100" y="4406676"/>
            <a:ext cx="1462478" cy="2503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2a020b39a73_0_35"/>
          <p:cNvSpPr/>
          <p:nvPr/>
        </p:nvSpPr>
        <p:spPr>
          <a:xfrm>
            <a:off x="197644" y="3969173"/>
            <a:ext cx="1928336" cy="2067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2a020b39a73_0_35"/>
          <p:cNvSpPr/>
          <p:nvPr/>
        </p:nvSpPr>
        <p:spPr>
          <a:xfrm>
            <a:off x="8775" y="456150"/>
            <a:ext cx="6375300" cy="7113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g2a020b39a73_0_35"/>
          <p:cNvSpPr txBox="1"/>
          <p:nvPr/>
        </p:nvSpPr>
        <p:spPr>
          <a:xfrm>
            <a:off x="115268" y="440100"/>
            <a:ext cx="62082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600" u="none" cap="none" strike="noStrik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АКТУАЛЬНОСТЬ ПРОЕКТА</a:t>
            </a:r>
            <a:endParaRPr b="0" i="0" sz="3600" u="none" cap="none" strike="noStrik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8" name="Google Shape;128;g2a020b39a73_0_35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2a020b39a73_0_35"/>
          <p:cNvSpPr/>
          <p:nvPr/>
        </p:nvSpPr>
        <p:spPr>
          <a:xfrm>
            <a:off x="7828500" y="0"/>
            <a:ext cx="13146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g2a020b39a73_0_35"/>
          <p:cNvSpPr/>
          <p:nvPr/>
        </p:nvSpPr>
        <p:spPr>
          <a:xfrm>
            <a:off x="7783349" y="3461525"/>
            <a:ext cx="13596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g2a020b39a73_0_35"/>
          <p:cNvSpPr/>
          <p:nvPr/>
        </p:nvSpPr>
        <p:spPr>
          <a:xfrm>
            <a:off x="7783349" y="321825"/>
            <a:ext cx="13596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g2a020b39a73_0_35"/>
          <p:cNvSpPr/>
          <p:nvPr/>
        </p:nvSpPr>
        <p:spPr>
          <a:xfrm>
            <a:off x="7783349" y="1891700"/>
            <a:ext cx="13596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3" name="Google Shape;133;g2a020b39a73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1095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a020b39a73_0_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58539" y="69594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2a020b39a73_0_35"/>
          <p:cNvSpPr/>
          <p:nvPr/>
        </p:nvSpPr>
        <p:spPr>
          <a:xfrm>
            <a:off x="7563007" y="321819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36" name="Google Shape;136;g2a020b39a73_0_35"/>
          <p:cNvGrpSpPr/>
          <p:nvPr/>
        </p:nvGrpSpPr>
        <p:grpSpPr>
          <a:xfrm>
            <a:off x="0" y="169050"/>
            <a:ext cx="4728304" cy="97200"/>
            <a:chOff x="0" y="692501"/>
            <a:chExt cx="2624940" cy="97200"/>
          </a:xfrm>
        </p:grpSpPr>
        <p:sp>
          <p:nvSpPr>
            <p:cNvPr id="137" name="Google Shape;137;g2a020b39a73_0_3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g2a020b39a73_0_3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g2a020b39a73_0_3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g2a020b39a73_0_3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g2a020b39a73_0_3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42" name="Google Shape;142;g2a020b39a73_0_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8782" y="2524519"/>
            <a:ext cx="2091151" cy="209115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a020b39a73_0_35"/>
          <p:cNvSpPr txBox="1"/>
          <p:nvPr/>
        </p:nvSpPr>
        <p:spPr>
          <a:xfrm>
            <a:off x="115275" y="1243150"/>
            <a:ext cx="7474200" cy="117567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Программный продукт по расселению студентов по общежитиям САФУ создан с целью </a:t>
            </a:r>
            <a:r>
              <a:rPr b="1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облегчить</a:t>
            </a:r>
            <a:r>
              <a:rPr b="0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b="1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автоматизировать</a:t>
            </a:r>
            <a:r>
              <a:rPr b="0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работу администрации студенческого городка САФУ и </a:t>
            </a:r>
            <a:r>
              <a:rPr b="1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оптимизировать</a:t>
            </a:r>
            <a:r>
              <a:rPr b="0" i="0" lang="ru-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подачу заявок на заселение в общежитие студентам и гостям ВУЗа.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2a020b39a73_0_35"/>
          <p:cNvSpPr txBox="1"/>
          <p:nvPr/>
        </p:nvSpPr>
        <p:spPr>
          <a:xfrm>
            <a:off x="5478253" y="2585946"/>
            <a:ext cx="12822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ru-RU" sz="6200" u="none" cap="none" strike="noStrike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14</a:t>
            </a:r>
            <a:endParaRPr b="0" i="0" sz="6200" u="none" cap="none" strike="noStrike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45" name="Google Shape;145;g2a020b39a73_0_35"/>
          <p:cNvSpPr txBox="1"/>
          <p:nvPr/>
        </p:nvSpPr>
        <p:spPr>
          <a:xfrm>
            <a:off x="4815773" y="3098672"/>
            <a:ext cx="624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0" i="0" lang="ru-RU" sz="5800" u="none" cap="none" strike="noStrike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b="0" i="0" sz="5800" u="none" cap="none" strike="noStrike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46" name="Google Shape;146;g2a020b39a73_0_35"/>
          <p:cNvSpPr/>
          <p:nvPr/>
        </p:nvSpPr>
        <p:spPr>
          <a:xfrm rot="-3432805">
            <a:off x="4437383" y="2312697"/>
            <a:ext cx="2654238" cy="2587580"/>
          </a:xfrm>
          <a:prstGeom prst="arc">
            <a:avLst>
              <a:gd fmla="val 17859153" name="adj1"/>
              <a:gd fmla="val 11024308" name="adj2"/>
            </a:avLst>
          </a:prstGeom>
          <a:noFill/>
          <a:ln cap="flat" cmpd="sng" w="228600">
            <a:solidFill>
              <a:srgbClr val="BB66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2a020b39a73_0_35"/>
          <p:cNvSpPr txBox="1"/>
          <p:nvPr/>
        </p:nvSpPr>
        <p:spPr>
          <a:xfrm>
            <a:off x="494346" y="2639784"/>
            <a:ext cx="3015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САФУ </a:t>
            </a:r>
            <a:r>
              <a:rPr b="1" i="0" lang="ru-RU" sz="17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14 общежитий</a:t>
            </a:r>
            <a:endParaRPr b="1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2a020b39a73_0_35"/>
          <p:cNvSpPr/>
          <p:nvPr/>
        </p:nvSpPr>
        <p:spPr>
          <a:xfrm rot="5400000">
            <a:off x="204118" y="3054834"/>
            <a:ext cx="184800" cy="155100"/>
          </a:xfrm>
          <a:prstGeom prst="triangle">
            <a:avLst>
              <a:gd fmla="val 50000" name="adj"/>
            </a:avLst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2a020b39a73_0_35"/>
          <p:cNvSpPr txBox="1"/>
          <p:nvPr/>
        </p:nvSpPr>
        <p:spPr>
          <a:xfrm>
            <a:off x="494346" y="2932284"/>
            <a:ext cx="307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том числе, </a:t>
            </a:r>
            <a:r>
              <a:rPr b="1" i="0" lang="ru-RU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 гостиницы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2a020b39a73_0_35"/>
          <p:cNvSpPr/>
          <p:nvPr/>
        </p:nvSpPr>
        <p:spPr>
          <a:xfrm rot="5400000">
            <a:off x="204118" y="2762334"/>
            <a:ext cx="184800" cy="155100"/>
          </a:xfrm>
          <a:prstGeom prst="triangle">
            <a:avLst>
              <a:gd fmla="val 50000" name="adj"/>
            </a:avLst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2a020b39a73_0_35"/>
          <p:cNvSpPr txBox="1"/>
          <p:nvPr/>
        </p:nvSpPr>
        <p:spPr>
          <a:xfrm>
            <a:off x="5562534" y="3606487"/>
            <a:ext cx="769384" cy="8001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+1</a:t>
            </a:r>
            <a:endParaRPr b="0" i="0" sz="4000" u="none" cap="none" strike="noStrike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52" name="Google Shape;152;g2a020b39a73_0_35"/>
          <p:cNvSpPr txBox="1"/>
          <p:nvPr/>
        </p:nvSpPr>
        <p:spPr>
          <a:xfrm>
            <a:off x="112278" y="3681844"/>
            <a:ext cx="461602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 России до 2030 года должно появиться не менее </a:t>
            </a:r>
            <a:r>
              <a:rPr b="1" i="0" lang="ru-RU" sz="16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25 новых кампусов</a:t>
            </a:r>
            <a:r>
              <a:rPr b="0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один из них —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«Арктическая звезда» — к 2027 году планируется создать и в </a:t>
            </a:r>
            <a:r>
              <a:rPr b="1" i="0" lang="ru-RU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Архангельске</a:t>
            </a: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a020b39a73_0_91"/>
          <p:cNvSpPr/>
          <p:nvPr/>
        </p:nvSpPr>
        <p:spPr>
          <a:xfrm>
            <a:off x="0" y="207850"/>
            <a:ext cx="5056500" cy="831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g2a020b39a73_0_91"/>
          <p:cNvSpPr txBox="1"/>
          <p:nvPr>
            <p:ph type="title"/>
          </p:nvPr>
        </p:nvSpPr>
        <p:spPr>
          <a:xfrm>
            <a:off x="73350" y="8800"/>
            <a:ext cx="4909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5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5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59" name="Google Shape;159;g2a020b39a73_0_91"/>
          <p:cNvSpPr/>
          <p:nvPr/>
        </p:nvSpPr>
        <p:spPr>
          <a:xfrm>
            <a:off x="216150" y="1312425"/>
            <a:ext cx="5182200" cy="1800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a020b39a73_0_91"/>
          <p:cNvSpPr/>
          <p:nvPr/>
        </p:nvSpPr>
        <p:spPr>
          <a:xfrm>
            <a:off x="334550" y="1415550"/>
            <a:ext cx="2995800" cy="492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g2a020b39a73_0_91"/>
          <p:cNvSpPr txBox="1"/>
          <p:nvPr>
            <p:ph type="title"/>
          </p:nvPr>
        </p:nvSpPr>
        <p:spPr>
          <a:xfrm>
            <a:off x="418875" y="1292392"/>
            <a:ext cx="299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6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ПРОБЛЕМА</a:t>
            </a:r>
            <a:endParaRPr sz="36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62" name="Google Shape;162;g2a020b39a73_0_91"/>
          <p:cNvSpPr txBox="1"/>
          <p:nvPr/>
        </p:nvSpPr>
        <p:spPr>
          <a:xfrm>
            <a:off x="297575" y="1908150"/>
            <a:ext cx="80034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Обработка и ведение заявок вручную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Сложности в процессе расселения студентов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Неэффективное использование ресурсов общежитий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Сложности подачи заявки на проживание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Неизвестность статуса заявки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2a020b39a73_0_91"/>
          <p:cNvSpPr/>
          <p:nvPr/>
        </p:nvSpPr>
        <p:spPr>
          <a:xfrm>
            <a:off x="216150" y="3227650"/>
            <a:ext cx="5182200" cy="1734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2a020b39a73_0_91"/>
          <p:cNvSpPr/>
          <p:nvPr/>
        </p:nvSpPr>
        <p:spPr>
          <a:xfrm>
            <a:off x="334550" y="3330775"/>
            <a:ext cx="4722000" cy="492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g2a020b39a73_0_91"/>
          <p:cNvSpPr txBox="1"/>
          <p:nvPr>
            <p:ph type="title"/>
          </p:nvPr>
        </p:nvSpPr>
        <p:spPr>
          <a:xfrm>
            <a:off x="418875" y="3253825"/>
            <a:ext cx="590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ЦЕЛЕВАЯ АУДИТОРИЯ</a:t>
            </a:r>
            <a:endParaRPr sz="30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66" name="Google Shape;166;g2a020b39a73_0_91"/>
          <p:cNvSpPr txBox="1"/>
          <p:nvPr/>
        </p:nvSpPr>
        <p:spPr>
          <a:xfrm>
            <a:off x="297575" y="3756067"/>
            <a:ext cx="8003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Администрация СтудГородка САФУ (ВУЗ, коллдеж)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Студенты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Потенциальные студенты и их родители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Гости ВУЗа/колледжа и города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2a020b39a73_0_91"/>
          <p:cNvSpPr/>
          <p:nvPr/>
        </p:nvSpPr>
        <p:spPr>
          <a:xfrm>
            <a:off x="5624625" y="1260525"/>
            <a:ext cx="3218700" cy="3701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2a020b39a73_0_91"/>
          <p:cNvSpPr/>
          <p:nvPr/>
        </p:nvSpPr>
        <p:spPr>
          <a:xfrm>
            <a:off x="5832162" y="1415550"/>
            <a:ext cx="2679600" cy="492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g2a020b39a73_0_91"/>
          <p:cNvSpPr txBox="1"/>
          <p:nvPr>
            <p:ph type="title"/>
          </p:nvPr>
        </p:nvSpPr>
        <p:spPr>
          <a:xfrm>
            <a:off x="5923717" y="1292400"/>
            <a:ext cx="2887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6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РЕШЕНИЕ</a:t>
            </a:r>
            <a:endParaRPr sz="36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70" name="Google Shape;170;g2a020b39a73_0_91"/>
          <p:cNvSpPr txBox="1"/>
          <p:nvPr/>
        </p:nvSpPr>
        <p:spPr>
          <a:xfrm>
            <a:off x="5640816" y="1941235"/>
            <a:ext cx="3186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Платформа для выбора и подачи заявки на проживание в общежитии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Автоматизация процесса сбора заявок и распределения студентов по общежитиям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Оптимизация использования ресурсов общежитий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Система отслеживания статуса заявки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Интеграция с система оплаты через платформу в будущем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a020b39a73_0_91"/>
          <p:cNvSpPr/>
          <p:nvPr/>
        </p:nvSpPr>
        <p:spPr>
          <a:xfrm rot="-427804">
            <a:off x="4353602" y="705354"/>
            <a:ext cx="1687046" cy="44802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g2a020b39a73_0_91"/>
          <p:cNvSpPr txBox="1"/>
          <p:nvPr>
            <p:ph type="title"/>
          </p:nvPr>
        </p:nvSpPr>
        <p:spPr>
          <a:xfrm rot="-427435">
            <a:off x="4401950" y="641547"/>
            <a:ext cx="1937658" cy="554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B</a:t>
            </a:r>
            <a:r>
              <a:rPr lang="ru-RU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r>
              <a:rPr lang="ru-RU" sz="2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B, B</a:t>
            </a:r>
            <a:r>
              <a:rPr lang="ru-RU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r>
              <a:rPr lang="ru-RU" sz="2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C</a:t>
            </a:r>
            <a:endParaRPr sz="24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a020b39a73_0_130"/>
          <p:cNvSpPr/>
          <p:nvPr/>
        </p:nvSpPr>
        <p:spPr>
          <a:xfrm>
            <a:off x="5530000" y="-106500"/>
            <a:ext cx="3744600" cy="559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2a020b39a73_0_130"/>
          <p:cNvSpPr/>
          <p:nvPr/>
        </p:nvSpPr>
        <p:spPr>
          <a:xfrm>
            <a:off x="5630550" y="685350"/>
            <a:ext cx="3513600" cy="1351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2a020b39a73_0_130"/>
          <p:cNvSpPr/>
          <p:nvPr/>
        </p:nvSpPr>
        <p:spPr>
          <a:xfrm>
            <a:off x="5857100" y="1121925"/>
            <a:ext cx="1000900" cy="229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2a020b39a73_0_130"/>
          <p:cNvSpPr txBox="1"/>
          <p:nvPr/>
        </p:nvSpPr>
        <p:spPr>
          <a:xfrm>
            <a:off x="5811550" y="980950"/>
            <a:ext cx="307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Прямых </a:t>
            </a:r>
            <a:r>
              <a:rPr b="0" i="0" lang="ru-RU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конкурентов нет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a020b39a73_0_130"/>
          <p:cNvSpPr/>
          <p:nvPr/>
        </p:nvSpPr>
        <p:spPr>
          <a:xfrm>
            <a:off x="0" y="300250"/>
            <a:ext cx="505650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g2a020b39a73_0_130"/>
          <p:cNvSpPr txBox="1"/>
          <p:nvPr>
            <p:ph type="title"/>
          </p:nvPr>
        </p:nvSpPr>
        <p:spPr>
          <a:xfrm>
            <a:off x="44475" y="171225"/>
            <a:ext cx="5182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4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Что уже сделали </a:t>
            </a:r>
            <a:endParaRPr sz="4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83" name="Google Shape;183;g2a020b39a73_0_130"/>
          <p:cNvSpPr/>
          <p:nvPr/>
        </p:nvSpPr>
        <p:spPr>
          <a:xfrm>
            <a:off x="216150" y="1121924"/>
            <a:ext cx="5182200" cy="1945125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2a020b39a73_0_130"/>
          <p:cNvSpPr txBox="1"/>
          <p:nvPr>
            <p:ph type="title"/>
          </p:nvPr>
        </p:nvSpPr>
        <p:spPr>
          <a:xfrm>
            <a:off x="1454350" y="983350"/>
            <a:ext cx="251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6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ПРОДУКТ</a:t>
            </a:r>
            <a:endParaRPr sz="36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85" name="Google Shape;185;g2a020b39a73_0_130"/>
          <p:cNvSpPr txBox="1"/>
          <p:nvPr/>
        </p:nvSpPr>
        <p:spPr>
          <a:xfrm>
            <a:off x="325325" y="1527229"/>
            <a:ext cx="4929000" cy="16927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Проанализирована предметная область,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Исследован потенциальный рынок</a:t>
            </a:r>
            <a:endParaRPr/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Проведена встреча с Администрацией ВУЗа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Выделены основные требования к продукту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Разработан прототип продукта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8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❏"/>
            </a:pPr>
            <a:r>
              <a:rPr b="1" i="0" lang="ru-RU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Развернута основная БД продукта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g2a020b39a73_0_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592" y="2916544"/>
            <a:ext cx="4331116" cy="215291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2a020b39a73_0_130"/>
          <p:cNvSpPr/>
          <p:nvPr/>
        </p:nvSpPr>
        <p:spPr>
          <a:xfrm rot="-149862">
            <a:off x="6006920" y="119111"/>
            <a:ext cx="2932586" cy="447998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g2a020b39a73_0_130"/>
          <p:cNvSpPr txBox="1"/>
          <p:nvPr>
            <p:ph type="title"/>
          </p:nvPr>
        </p:nvSpPr>
        <p:spPr>
          <a:xfrm rot="659">
            <a:off x="5909422" y="-106210"/>
            <a:ext cx="312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6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36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89" name="Google Shape;189;g2a020b39a73_0_130"/>
          <p:cNvSpPr txBox="1"/>
          <p:nvPr>
            <p:ph type="title"/>
          </p:nvPr>
        </p:nvSpPr>
        <p:spPr>
          <a:xfrm>
            <a:off x="6146500" y="630200"/>
            <a:ext cx="2511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КОНКУРЕНТЫ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190" name="Google Shape;190;g2a020b39a73_0_130"/>
          <p:cNvPicPr preferRelativeResize="0"/>
          <p:nvPr/>
        </p:nvPicPr>
        <p:blipFill rotWithShape="1">
          <a:blip r:embed="rId4">
            <a:alphaModFix/>
          </a:blip>
          <a:srcRect b="32768" l="0" r="0" t="27814"/>
          <a:stretch/>
        </p:blipFill>
        <p:spPr>
          <a:xfrm>
            <a:off x="6362900" y="1351725"/>
            <a:ext cx="1969600" cy="3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2a020b39a73_0_1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1900" y="1679332"/>
            <a:ext cx="2511600" cy="32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2a020b39a73_0_130"/>
          <p:cNvSpPr/>
          <p:nvPr/>
        </p:nvSpPr>
        <p:spPr>
          <a:xfrm>
            <a:off x="5630550" y="2140825"/>
            <a:ext cx="3513600" cy="19635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a020b39a73_0_130"/>
          <p:cNvSpPr txBox="1"/>
          <p:nvPr>
            <p:ph type="title"/>
          </p:nvPr>
        </p:nvSpPr>
        <p:spPr>
          <a:xfrm>
            <a:off x="5887150" y="2088900"/>
            <a:ext cx="292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ПРЕИМУЩЕСТВА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94" name="Google Shape;194;g2a020b39a73_0_130"/>
          <p:cNvSpPr txBox="1"/>
          <p:nvPr/>
        </p:nvSpPr>
        <p:spPr>
          <a:xfrm>
            <a:off x="5688524" y="2484775"/>
            <a:ext cx="3363226" cy="22621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61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❏"/>
            </a:pPr>
            <a:r>
              <a:rPr b="1" i="0" lang="ru-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Автоматизации и оптимизации работы Администрации САФУ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661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❏"/>
            </a:pPr>
            <a:r>
              <a:rPr b="1" i="0" lang="ru-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Контроль доступности и удобства подачи заявки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661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❏"/>
            </a:pPr>
            <a:r>
              <a:rPr b="1" i="0" lang="ru-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Отслеживание статуса заявки 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661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❏"/>
            </a:pPr>
            <a:r>
              <a:rPr b="1" i="0" lang="ru-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Работа напрямую с ВУЗом/колледжем</a:t>
            </a:r>
            <a:endParaRPr/>
          </a:p>
          <a:p>
            <a:pPr indent="-166199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❏"/>
            </a:pPr>
            <a:r>
              <a:rPr b="1" i="0" lang="ru-RU" sz="1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Управление партнерами и поставщиками</a:t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a020b39a73_0_130"/>
          <p:cNvSpPr/>
          <p:nvPr/>
        </p:nvSpPr>
        <p:spPr>
          <a:xfrm>
            <a:off x="5630550" y="4240100"/>
            <a:ext cx="3513600" cy="569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a020b39a73_0_130"/>
          <p:cNvSpPr txBox="1"/>
          <p:nvPr>
            <p:ph type="title"/>
          </p:nvPr>
        </p:nvSpPr>
        <p:spPr>
          <a:xfrm>
            <a:off x="5722950" y="4146525"/>
            <a:ext cx="3328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от</a:t>
            </a:r>
            <a:r>
              <a:rPr lang="ru-RU" sz="25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r>
              <a:rPr lang="ru-RU" sz="25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500</a:t>
            </a:r>
            <a:r>
              <a:rPr lang="ru-RU" sz="25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r>
              <a:rPr lang="ru-RU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тыс.руб/продукт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97" name="Google Shape;197;g2a020b39a73_0_130"/>
          <p:cNvSpPr txBox="1"/>
          <p:nvPr>
            <p:ph type="title"/>
          </p:nvPr>
        </p:nvSpPr>
        <p:spPr>
          <a:xfrm>
            <a:off x="5946150" y="4463950"/>
            <a:ext cx="288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1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без обслуживания продукта</a:t>
            </a:r>
            <a:endParaRPr sz="14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0a4c6c00a_0_25"/>
          <p:cNvSpPr/>
          <p:nvPr/>
        </p:nvSpPr>
        <p:spPr>
          <a:xfrm>
            <a:off x="4727037" y="-101832"/>
            <a:ext cx="4416963" cy="559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a0a4c6c00a_0_25"/>
          <p:cNvSpPr/>
          <p:nvPr/>
        </p:nvSpPr>
        <p:spPr>
          <a:xfrm>
            <a:off x="4900815" y="992803"/>
            <a:ext cx="4061450" cy="346973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a0a4c6c00a_0_25"/>
          <p:cNvSpPr/>
          <p:nvPr/>
        </p:nvSpPr>
        <p:spPr>
          <a:xfrm>
            <a:off x="5140319" y="4115817"/>
            <a:ext cx="2715986" cy="1619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a0a4c6c00a_0_25"/>
          <p:cNvSpPr/>
          <p:nvPr/>
        </p:nvSpPr>
        <p:spPr>
          <a:xfrm>
            <a:off x="0" y="300250"/>
            <a:ext cx="3867150" cy="6465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g2a0a4c6c00a_0_25"/>
          <p:cNvSpPr txBox="1"/>
          <p:nvPr>
            <p:ph type="title"/>
          </p:nvPr>
        </p:nvSpPr>
        <p:spPr>
          <a:xfrm>
            <a:off x="196125" y="218584"/>
            <a:ext cx="2436786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4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РЫНОК </a:t>
            </a:r>
            <a:endParaRPr sz="4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07" name="Google Shape;207;g2a0a4c6c00a_0_25"/>
          <p:cNvSpPr txBox="1"/>
          <p:nvPr>
            <p:ph type="title"/>
          </p:nvPr>
        </p:nvSpPr>
        <p:spPr>
          <a:xfrm>
            <a:off x="1326213" y="1121933"/>
            <a:ext cx="3074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6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ПРОДУКТ</a:t>
            </a:r>
            <a:endParaRPr sz="36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08" name="Google Shape;208;g2a0a4c6c00a_0_25"/>
          <p:cNvSpPr/>
          <p:nvPr/>
        </p:nvSpPr>
        <p:spPr>
          <a:xfrm rot="-149862">
            <a:off x="5465246" y="105540"/>
            <a:ext cx="2932586" cy="447998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g2a0a4c6c00a_0_25"/>
          <p:cNvSpPr txBox="1"/>
          <p:nvPr>
            <p:ph type="title"/>
          </p:nvPr>
        </p:nvSpPr>
        <p:spPr>
          <a:xfrm rot="659">
            <a:off x="5367639" y="-65768"/>
            <a:ext cx="312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6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36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10" name="Google Shape;210;g2a0a4c6c00a_0_25"/>
          <p:cNvSpPr txBox="1"/>
          <p:nvPr>
            <p:ph type="title"/>
          </p:nvPr>
        </p:nvSpPr>
        <p:spPr>
          <a:xfrm>
            <a:off x="6369189" y="700093"/>
            <a:ext cx="1124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ПЛАН 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11" name="Google Shape;211;g2a0a4c6c00a_0_25"/>
          <p:cNvSpPr txBox="1"/>
          <p:nvPr/>
        </p:nvSpPr>
        <p:spPr>
          <a:xfrm>
            <a:off x="5111164" y="1033760"/>
            <a:ext cx="3640751" cy="33878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Декабрь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Доработка прототипа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Встреча с IT-группой САФУ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Продвижение продукта другим ВУЗам и колледжам</a:t>
            </a:r>
            <a:endParaRPr b="1" i="0" sz="13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Январь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Разработка платформы</a:t>
            </a:r>
            <a:endParaRPr b="1" i="0" sz="13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Тестирование продукта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Апрель - Май</a:t>
            </a:r>
            <a:endParaRPr b="1" i="0" sz="16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Тестовое внедрение программного продукта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Июнь-Июль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Выпуск программного продукта на рынок</a:t>
            </a:r>
            <a:endParaRPr b="1" i="0" sz="13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g2a0a4c6c00a_0_25"/>
          <p:cNvSpPr/>
          <p:nvPr/>
        </p:nvSpPr>
        <p:spPr>
          <a:xfrm>
            <a:off x="655875" y="1428749"/>
            <a:ext cx="3525300" cy="3403555"/>
          </a:xfrm>
          <a:prstGeom prst="ellipse">
            <a:avLst/>
          </a:prstGeom>
          <a:solidFill>
            <a:srgbClr val="BB6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2a0a4c6c00a_0_25"/>
          <p:cNvSpPr/>
          <p:nvPr/>
        </p:nvSpPr>
        <p:spPr>
          <a:xfrm>
            <a:off x="876200" y="2205023"/>
            <a:ext cx="3084600" cy="2739302"/>
          </a:xfrm>
          <a:prstGeom prst="ellipse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2a0a4c6c00a_0_25"/>
          <p:cNvSpPr/>
          <p:nvPr/>
        </p:nvSpPr>
        <p:spPr>
          <a:xfrm>
            <a:off x="1316850" y="2943250"/>
            <a:ext cx="2203200" cy="2001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a0a4c6c00a_0_25"/>
          <p:cNvSpPr txBox="1"/>
          <p:nvPr>
            <p:ph type="title"/>
          </p:nvPr>
        </p:nvSpPr>
        <p:spPr>
          <a:xfrm>
            <a:off x="2012978" y="1142376"/>
            <a:ext cx="868318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TAM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16" name="Google Shape;216;g2a0a4c6c00a_0_25"/>
          <p:cNvSpPr txBox="1"/>
          <p:nvPr>
            <p:ph type="title"/>
          </p:nvPr>
        </p:nvSpPr>
        <p:spPr>
          <a:xfrm>
            <a:off x="1989449" y="2014375"/>
            <a:ext cx="915376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SAM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17" name="Google Shape;217;g2a0a4c6c00a_0_25"/>
          <p:cNvSpPr txBox="1"/>
          <p:nvPr>
            <p:ph type="title"/>
          </p:nvPr>
        </p:nvSpPr>
        <p:spPr>
          <a:xfrm>
            <a:off x="1998787" y="3012246"/>
            <a:ext cx="896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SOM</a:t>
            </a:r>
            <a:endParaRPr sz="2500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18" name="Google Shape;218;g2a0a4c6c00a_0_25"/>
          <p:cNvSpPr txBox="1"/>
          <p:nvPr>
            <p:ph type="title"/>
          </p:nvPr>
        </p:nvSpPr>
        <p:spPr>
          <a:xfrm>
            <a:off x="1660687" y="1548186"/>
            <a:ext cx="157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1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более 1000 ВУЗов</a:t>
            </a:r>
            <a:endParaRPr sz="14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19" name="Google Shape;219;g2a0a4c6c00a_0_25"/>
          <p:cNvSpPr txBox="1"/>
          <p:nvPr>
            <p:ph type="title"/>
          </p:nvPr>
        </p:nvSpPr>
        <p:spPr>
          <a:xfrm>
            <a:off x="1129562" y="2390007"/>
            <a:ext cx="2635150" cy="6155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1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750 ВУЗов</a:t>
            </a:r>
            <a:br>
              <a:rPr lang="ru-RU" sz="1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ru-RU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= 390 000 000 млн. руб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g2a0a4c6c00a_0_25"/>
          <p:cNvSpPr txBox="1"/>
          <p:nvPr>
            <p:ph type="title"/>
          </p:nvPr>
        </p:nvSpPr>
        <p:spPr>
          <a:xfrm>
            <a:off x="1777103" y="3541420"/>
            <a:ext cx="1340068" cy="10464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1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300 ВУЗов</a:t>
            </a:r>
            <a:br>
              <a:rPr lang="ru-RU" sz="1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ru-RU" sz="1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= </a:t>
            </a:r>
            <a:br>
              <a:rPr lang="ru-RU" sz="1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ru-RU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150 000 000 млн. руб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g2a0a4c6c00a_0_25"/>
          <p:cNvSpPr/>
          <p:nvPr/>
        </p:nvSpPr>
        <p:spPr>
          <a:xfrm>
            <a:off x="5495201" y="4503495"/>
            <a:ext cx="2772599" cy="52682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a0a4c6c00a_0_25"/>
          <p:cNvSpPr txBox="1"/>
          <p:nvPr/>
        </p:nvSpPr>
        <p:spPr>
          <a:xfrm>
            <a:off x="5713575" y="4391160"/>
            <a:ext cx="2356615" cy="7509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Участие в грантовых программах </a:t>
            </a:r>
            <a:endParaRPr b="0" i="0" sz="1600" u="none" cap="none" strike="noStrike">
              <a:solidFill>
                <a:srgbClr val="000000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a020b39a73_0_203"/>
          <p:cNvSpPr/>
          <p:nvPr/>
        </p:nvSpPr>
        <p:spPr>
          <a:xfrm>
            <a:off x="0" y="207850"/>
            <a:ext cx="3886200" cy="831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g2a020b39a73_0_203"/>
          <p:cNvSpPr txBox="1"/>
          <p:nvPr>
            <p:ph type="title"/>
          </p:nvPr>
        </p:nvSpPr>
        <p:spPr>
          <a:xfrm>
            <a:off x="73350" y="8800"/>
            <a:ext cx="4909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5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Команда</a:t>
            </a:r>
            <a:endParaRPr sz="5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29" name="Google Shape;229;g2a020b39a73_0_203"/>
          <p:cNvSpPr/>
          <p:nvPr/>
        </p:nvSpPr>
        <p:spPr>
          <a:xfrm>
            <a:off x="216150" y="1312425"/>
            <a:ext cx="5310300" cy="1471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2a020b39a73_0_203"/>
          <p:cNvSpPr/>
          <p:nvPr/>
        </p:nvSpPr>
        <p:spPr>
          <a:xfrm>
            <a:off x="216150" y="3010250"/>
            <a:ext cx="5310300" cy="2022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2a020b39a73_0_203"/>
          <p:cNvSpPr/>
          <p:nvPr/>
        </p:nvSpPr>
        <p:spPr>
          <a:xfrm rot="-427736">
            <a:off x="3209700" y="648004"/>
            <a:ext cx="2173200" cy="41759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g2a020b39a73_0_203"/>
          <p:cNvSpPr txBox="1"/>
          <p:nvPr>
            <p:ph type="title"/>
          </p:nvPr>
        </p:nvSpPr>
        <p:spPr>
          <a:xfrm rot="-427383">
            <a:off x="3243050" y="541797"/>
            <a:ext cx="2170149" cy="554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24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233" name="Google Shape;233;g2a020b39a73_0_203"/>
          <p:cNvPicPr preferRelativeResize="0"/>
          <p:nvPr/>
        </p:nvPicPr>
        <p:blipFill rotWithShape="1">
          <a:blip r:embed="rId3">
            <a:alphaModFix/>
          </a:blip>
          <a:srcRect b="0" l="0" r="0" t="25821"/>
          <a:stretch/>
        </p:blipFill>
        <p:spPr>
          <a:xfrm>
            <a:off x="347350" y="1418167"/>
            <a:ext cx="1260000" cy="126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4" name="Google Shape;234;g2a020b39a73_0_203"/>
          <p:cNvSpPr txBox="1"/>
          <p:nvPr/>
        </p:nvSpPr>
        <p:spPr>
          <a:xfrm>
            <a:off x="1627350" y="1495925"/>
            <a:ext cx="2537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Шульгин Александр</a:t>
            </a:r>
            <a:endParaRPr b="1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5" name="Google Shape;235;g2a020b39a73_0_2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8350" y="1418175"/>
            <a:ext cx="1260000" cy="1260000"/>
          </a:xfrm>
          <a:prstGeom prst="rect">
            <a:avLst/>
          </a:pr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6" name="Google Shape;236;g2a020b39a73_0_203"/>
          <p:cNvSpPr txBox="1"/>
          <p:nvPr/>
        </p:nvSpPr>
        <p:spPr>
          <a:xfrm>
            <a:off x="1627350" y="1839788"/>
            <a:ext cx="2537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Лидер проекта, Project Management, дизайнер, мастер-презентации</a:t>
            </a:r>
            <a:r>
              <a:rPr b="1" i="0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i="0" sz="1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g2a020b39a73_0_203"/>
          <p:cNvSpPr/>
          <p:nvPr/>
        </p:nvSpPr>
        <p:spPr>
          <a:xfrm>
            <a:off x="2040500" y="2893375"/>
            <a:ext cx="1624800" cy="246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2a020b39a73_0_203"/>
          <p:cNvSpPr txBox="1"/>
          <p:nvPr/>
        </p:nvSpPr>
        <p:spPr>
          <a:xfrm>
            <a:off x="1945350" y="2785825"/>
            <a:ext cx="185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Разработчики</a:t>
            </a:r>
            <a:endParaRPr b="1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9" name="Google Shape;239;g2a020b39a73_0_20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2900" y="3337250"/>
            <a:ext cx="1080000" cy="108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0" name="Google Shape;240;g2a020b39a73_0_203"/>
          <p:cNvPicPr preferRelativeResize="0"/>
          <p:nvPr/>
        </p:nvPicPr>
        <p:blipFill rotWithShape="1">
          <a:blip r:embed="rId6">
            <a:alphaModFix/>
          </a:blip>
          <a:srcRect b="0" l="11550" r="16696" t="0"/>
          <a:stretch/>
        </p:blipFill>
        <p:spPr>
          <a:xfrm>
            <a:off x="587025" y="3337250"/>
            <a:ext cx="1080000" cy="108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1" name="Google Shape;241;g2a020b39a73_0_203"/>
          <p:cNvSpPr txBox="1"/>
          <p:nvPr/>
        </p:nvSpPr>
        <p:spPr>
          <a:xfrm>
            <a:off x="587025" y="4417250"/>
            <a:ext cx="108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Касьянов Андрей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g2a020b39a73_0_203"/>
          <p:cNvSpPr txBox="1"/>
          <p:nvPr/>
        </p:nvSpPr>
        <p:spPr>
          <a:xfrm>
            <a:off x="2028450" y="4417250"/>
            <a:ext cx="17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Макарьин Владислав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g2a020b39a73_0_203"/>
          <p:cNvSpPr txBox="1"/>
          <p:nvPr/>
        </p:nvSpPr>
        <p:spPr>
          <a:xfrm>
            <a:off x="3704250" y="4417250"/>
            <a:ext cx="17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Терехов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Антон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g2a020b39a73_0_203"/>
          <p:cNvSpPr/>
          <p:nvPr/>
        </p:nvSpPr>
        <p:spPr>
          <a:xfrm>
            <a:off x="5926450" y="1312425"/>
            <a:ext cx="3005700" cy="1007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2a020b39a73_0_203"/>
          <p:cNvSpPr/>
          <p:nvPr/>
        </p:nvSpPr>
        <p:spPr>
          <a:xfrm>
            <a:off x="5926450" y="2669088"/>
            <a:ext cx="3005700" cy="1007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a020b39a73_0_203"/>
          <p:cNvSpPr/>
          <p:nvPr/>
        </p:nvSpPr>
        <p:spPr>
          <a:xfrm>
            <a:off x="5926450" y="4025750"/>
            <a:ext cx="3005700" cy="1007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9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g2a020b39a73_0_203"/>
          <p:cNvPicPr preferRelativeResize="0"/>
          <p:nvPr/>
        </p:nvPicPr>
        <p:blipFill rotWithShape="1">
          <a:blip r:embed="rId7">
            <a:alphaModFix/>
          </a:blip>
          <a:srcRect b="21776" l="7746" r="11307" t="14283"/>
          <a:stretch/>
        </p:blipFill>
        <p:spPr>
          <a:xfrm>
            <a:off x="5986400" y="2722625"/>
            <a:ext cx="900000" cy="90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8" name="Google Shape;248;g2a020b39a73_0_203"/>
          <p:cNvPicPr preferRelativeResize="0"/>
          <p:nvPr/>
        </p:nvPicPr>
        <p:blipFill rotWithShape="1">
          <a:blip r:embed="rId8">
            <a:alphaModFix/>
          </a:blip>
          <a:srcRect b="17087" l="0" r="0" t="4240"/>
          <a:stretch/>
        </p:blipFill>
        <p:spPr>
          <a:xfrm>
            <a:off x="5986400" y="1365975"/>
            <a:ext cx="900000" cy="90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9" name="Google Shape;249;g2a020b39a73_0_203"/>
          <p:cNvSpPr txBox="1"/>
          <p:nvPr/>
        </p:nvSpPr>
        <p:spPr>
          <a:xfrm>
            <a:off x="6855275" y="1418175"/>
            <a:ext cx="21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Боровинская Марина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g2a020b39a73_0_203"/>
          <p:cNvSpPr txBox="1"/>
          <p:nvPr/>
        </p:nvSpPr>
        <p:spPr>
          <a:xfrm>
            <a:off x="6855275" y="1693338"/>
            <a:ext cx="2537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Помощник лидера, дизайнер, генератор идей</a:t>
            </a:r>
            <a:endParaRPr b="1" i="0" sz="1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g2a020b39a73_0_203"/>
          <p:cNvSpPr txBox="1"/>
          <p:nvPr/>
        </p:nvSpPr>
        <p:spPr>
          <a:xfrm>
            <a:off x="6855275" y="2721963"/>
            <a:ext cx="21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Чувакорзин Данила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g2a020b39a73_0_203"/>
          <p:cNvSpPr txBox="1"/>
          <p:nvPr/>
        </p:nvSpPr>
        <p:spPr>
          <a:xfrm>
            <a:off x="6886400" y="3047988"/>
            <a:ext cx="2537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Тестировщик, администратор</a:t>
            </a:r>
            <a:endParaRPr b="1" i="0" sz="1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g2a020b39a73_0_203"/>
          <p:cNvSpPr txBox="1"/>
          <p:nvPr/>
        </p:nvSpPr>
        <p:spPr>
          <a:xfrm>
            <a:off x="6906500" y="4079313"/>
            <a:ext cx="21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Струнин Михаил</a:t>
            </a:r>
            <a:endParaRPr b="1" i="0" sz="14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g2a020b39a73_0_203"/>
          <p:cNvSpPr txBox="1"/>
          <p:nvPr/>
        </p:nvSpPr>
        <p:spPr>
          <a:xfrm>
            <a:off x="6953375" y="4417238"/>
            <a:ext cx="2537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Ответственный за БД, </a:t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ru-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тестировщик, дизайнер</a:t>
            </a:r>
            <a:endParaRPr b="1" i="0" sz="1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5" name="Google Shape;255;g2a020b39a73_0_20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85061" y="143838"/>
            <a:ext cx="1086643" cy="37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2a020b39a73_0_20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986400" y="4079325"/>
            <a:ext cx="900000" cy="90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Изображение выглядит как Человеческое лицо, человек, Подбородок, шея" id="257" name="Google Shape;257;g2a020b39a73_0_203"/>
          <p:cNvPicPr preferRelativeResize="0"/>
          <p:nvPr/>
        </p:nvPicPr>
        <p:blipFill rotWithShape="1">
          <a:blip r:embed="rId11">
            <a:alphaModFix/>
          </a:blip>
          <a:srcRect b="14120" l="0" r="0" t="22359"/>
          <a:stretch/>
        </p:blipFill>
        <p:spPr>
          <a:xfrm>
            <a:off x="4032000" y="3337250"/>
            <a:ext cx="1080000" cy="1080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"/>
          <p:cNvSpPr/>
          <p:nvPr/>
        </p:nvSpPr>
        <p:spPr>
          <a:xfrm>
            <a:off x="-1" y="207850"/>
            <a:ext cx="4700693" cy="831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"/>
          <p:cNvSpPr txBox="1"/>
          <p:nvPr>
            <p:ph type="title"/>
          </p:nvPr>
        </p:nvSpPr>
        <p:spPr>
          <a:xfrm>
            <a:off x="73350" y="8800"/>
            <a:ext cx="4909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5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ПРОТОТИП</a:t>
            </a:r>
            <a:endParaRPr sz="5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64" name="Google Shape;264;p1"/>
          <p:cNvSpPr/>
          <p:nvPr/>
        </p:nvSpPr>
        <p:spPr>
          <a:xfrm rot="-427736">
            <a:off x="3209700" y="648004"/>
            <a:ext cx="2173200" cy="41759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"/>
          <p:cNvSpPr txBox="1"/>
          <p:nvPr>
            <p:ph type="title"/>
          </p:nvPr>
        </p:nvSpPr>
        <p:spPr>
          <a:xfrm rot="-427383">
            <a:off x="3243050" y="541797"/>
            <a:ext cx="2170149" cy="554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24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266" name="Google Shape;2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5061" y="143838"/>
            <a:ext cx="1086643" cy="37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236" y="2738472"/>
            <a:ext cx="4353033" cy="239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29950" y="3769864"/>
            <a:ext cx="4353033" cy="99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810" y="1102390"/>
            <a:ext cx="3895884" cy="176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25255" y="1086100"/>
            <a:ext cx="416242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58617" y="3000625"/>
            <a:ext cx="3695700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212"/>
            <a:ext cx="9143999" cy="513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"/>
          <p:cNvSpPr txBox="1"/>
          <p:nvPr>
            <p:ph type="title"/>
          </p:nvPr>
        </p:nvSpPr>
        <p:spPr>
          <a:xfrm>
            <a:off x="505700" y="1399400"/>
            <a:ext cx="62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6000">
                <a:solidFill>
                  <a:srgbClr val="8F00FF"/>
                </a:solidFill>
                <a:latin typeface="Raleway Black"/>
                <a:ea typeface="Raleway Black"/>
                <a:cs typeface="Raleway Black"/>
                <a:sym typeface="Raleway Black"/>
              </a:rPr>
              <a:t>СтудКампус</a:t>
            </a:r>
            <a:endParaRPr sz="6000">
              <a:solidFill>
                <a:srgbClr val="8F00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78" name="Google Shape;278;p2"/>
          <p:cNvSpPr txBox="1"/>
          <p:nvPr>
            <p:ph idx="1" type="body"/>
          </p:nvPr>
        </p:nvSpPr>
        <p:spPr>
          <a:xfrm>
            <a:off x="566250" y="2947100"/>
            <a:ext cx="50601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1700"/>
              <a:t>Программный продукт для выбора общежития студентами САФУ</a:t>
            </a:r>
            <a:endParaRPr sz="1700"/>
          </a:p>
        </p:txBody>
      </p:sp>
      <p:pic>
        <p:nvPicPr>
          <p:cNvPr id="279" name="Google Shape;27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3425" y="54975"/>
            <a:ext cx="1086650" cy="85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7436" y="54963"/>
            <a:ext cx="1086643" cy="3707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281" name="Google Shape;281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07063" y="4782171"/>
            <a:ext cx="553025" cy="27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23500" y="3514075"/>
            <a:ext cx="1452225" cy="1452225"/>
          </a:xfrm>
          <a:prstGeom prst="rect">
            <a:avLst/>
          </a:prstGeom>
          <a:noFill/>
          <a:ln cap="rnd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3" name="Google Shape;283;p2"/>
          <p:cNvSpPr/>
          <p:nvPr/>
        </p:nvSpPr>
        <p:spPr>
          <a:xfrm>
            <a:off x="-186450" y="4223250"/>
            <a:ext cx="2940300" cy="996600"/>
          </a:xfrm>
          <a:prstGeom prst="roundRect">
            <a:avLst>
              <a:gd fmla="val 16667" name="adj"/>
            </a:avLst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4" name="Google Shape;284;p2"/>
          <p:cNvSpPr/>
          <p:nvPr/>
        </p:nvSpPr>
        <p:spPr>
          <a:xfrm>
            <a:off x="-186450" y="4684950"/>
            <a:ext cx="6472200" cy="534900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p2"/>
          <p:cNvSpPr txBox="1"/>
          <p:nvPr>
            <p:ph idx="1" type="body"/>
          </p:nvPr>
        </p:nvSpPr>
        <p:spPr>
          <a:xfrm>
            <a:off x="0" y="4223250"/>
            <a:ext cx="525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-RU" sz="1800"/>
              <a:t>Основатель стартапа</a:t>
            </a:r>
            <a:endParaRPr b="1" sz="1800"/>
          </a:p>
        </p:txBody>
      </p:sp>
      <p:sp>
        <p:nvSpPr>
          <p:cNvPr id="286" name="Google Shape;286;p2"/>
          <p:cNvSpPr txBox="1"/>
          <p:nvPr>
            <p:ph idx="1" type="body"/>
          </p:nvPr>
        </p:nvSpPr>
        <p:spPr>
          <a:xfrm>
            <a:off x="0" y="4721550"/>
            <a:ext cx="638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-RU" sz="1800">
                <a:solidFill>
                  <a:schemeClr val="lt1"/>
                </a:solidFill>
              </a:rPr>
              <a:t>Шульгин Александр Денисович, Project Management 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287" name="Google Shape;287;p2"/>
          <p:cNvSpPr/>
          <p:nvPr/>
        </p:nvSpPr>
        <p:spPr>
          <a:xfrm>
            <a:off x="566250" y="2355875"/>
            <a:ext cx="7062900" cy="461700"/>
          </a:xfrm>
          <a:prstGeom prst="roundRect">
            <a:avLst>
              <a:gd fmla="val 16667" name="adj"/>
            </a:avLst>
          </a:prstGeom>
          <a:solidFill>
            <a:srgbClr val="8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2"/>
          <p:cNvSpPr txBox="1"/>
          <p:nvPr>
            <p:ph type="title"/>
          </p:nvPr>
        </p:nvSpPr>
        <p:spPr>
          <a:xfrm>
            <a:off x="519900" y="2039225"/>
            <a:ext cx="7809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54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Выбери свое место</a:t>
            </a:r>
            <a:endParaRPr sz="54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C4587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