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20104100" cy="11315700"/>
  <p:notesSz cx="11315700" cy="2010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left>
          <a:right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right>
          <a:top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top>
          <a:bottom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bottom>
          <a:insideH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insideH>
          <a:insideV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left>
          <a:right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right>
          <a:top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top>
          <a:bottom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bottom>
          <a:insideH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insideH>
          <a:insideV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26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03788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410325" y="0"/>
            <a:ext cx="4902200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882B4-A5C8-9942-AD8E-A12CC09E244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368300" y="2513013"/>
            <a:ext cx="120523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131888" y="9675813"/>
            <a:ext cx="9051925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4903788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410325" y="19096038"/>
            <a:ext cx="4902200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296B4-A288-9543-9DE7-0027B74F6A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868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4296B4-A288-9543-9DE7-0027B74F6AB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003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png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9" name="Picture 9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body"/>
          </p:nvPr>
        </p:nvSpPr>
        <p:spPr>
          <a:xfrm>
            <a:off x="894589" y="1813822"/>
            <a:ext cx="8793162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9"/>
          <p:cNvPicPr/>
          <p:nvPr/>
        </p:nvPicPr>
        <p:blipFill>
          <a:blip r:embed="rId3"/>
          <a:stretch/>
        </p:blipFill>
        <p:spPr>
          <a:xfrm>
            <a:off x="8650225" y="-2453964"/>
            <a:ext cx="14708919" cy="13769663"/>
          </a:xfrm>
          <a:prstGeom prst="rect">
            <a:avLst/>
          </a:prstGeom>
        </p:spPr>
      </p:pic>
      <p:sp>
        <p:nvSpPr>
          <p:cNvPr id="30" name="Shape 30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pic>
        <p:nvPicPr>
          <p:cNvPr id="33" name="Picture 33"/>
          <p:cNvPicPr/>
          <p:nvPr/>
        </p:nvPicPr>
        <p:blipFill>
          <a:blip r:embed="rId4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35" name="Picture 35"/>
          <p:cNvPicPr/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894586" y="2942400"/>
            <a:ext cx="1843249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1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53" name="Picture 53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/>
          </p:nvPr>
        </p:nvSpPr>
        <p:spPr>
          <a:xfrm>
            <a:off x="894589" y="1728886"/>
            <a:ext cx="9741216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Group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/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61" name="Shape 61"/>
          <p:cNvSpPr txBox="1">
            <a:spLocks noGrp="1"/>
          </p:cNvSpPr>
          <p:nvPr>
            <p:ph type="title" idx="1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defPPr/>
            <a:lvl1pPr lvl="0"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subTitle" idx="7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8"/>
          </p:nvPr>
        </p:nvSpPr>
        <p:spPr>
          <a:xfrm>
            <a:off x="910336" y="10374313"/>
            <a:ext cx="3678238" cy="531811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>
              <a:buNone/>
              <a:defRPr sz="1400">
                <a:solidFill>
                  <a:srgbClr val="20D7C0"/>
                </a:solidFill>
              </a:defRPr>
            </a:lvl1pPr>
            <a:lvl2pPr lvl="1">
              <a:defRPr sz="1400">
                <a:solidFill>
                  <a:schemeClr val="bg1"/>
                </a:solidFill>
              </a:defRPr>
            </a:lvl2pPr>
            <a:lvl3pPr lvl="2">
              <a:defRPr sz="1400">
                <a:solidFill>
                  <a:schemeClr val="bg1"/>
                </a:solidFill>
              </a:defRPr>
            </a:lvl3pPr>
            <a:lvl4pPr lvl="3">
              <a:defRPr sz="1400">
                <a:solidFill>
                  <a:schemeClr val="bg1"/>
                </a:solidFill>
              </a:defRPr>
            </a:lvl4pPr>
            <a:lvl5pPr lvl="4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t>Обозначение версионности документа</a:t>
            </a:r>
          </a:p>
        </p:txBody>
      </p:sp>
      <p:pic>
        <p:nvPicPr>
          <p:cNvPr id="65" name="Picture 65"/>
          <p:cNvPicPr/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67" name="Picture 67"/>
          <p:cNvPicPr/>
          <p:nvPr/>
        </p:nvPicPr>
        <p:blipFill>
          <a:blip r:embed="rId7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72" name="Picture 72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/>
          </p:nvPr>
        </p:nvSpPr>
        <p:spPr>
          <a:xfrm>
            <a:off x="11107925" y="3344736"/>
            <a:ext cx="8211314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title" idx="1"/>
          </p:nvPr>
        </p:nvSpPr>
        <p:spPr>
          <a:xfrm>
            <a:off x="11107925" y="2271023"/>
            <a:ext cx="8211314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4" cy="5707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lIns="91440" tIns="45720" rIns="91440" bIns="45720" anchor="ctr"/>
          <a:lstStyle>
            <a:defPPr/>
            <a:lvl1pPr marL="0" lvl="0" indent="0" algn="ctr">
              <a:buNone/>
            </a:lvl1pPr>
          </a:lstStyle>
          <a:p>
            <a:r>
              <a:t>Вставка </a:t>
            </a:r>
          </a:p>
          <a:p>
            <a:r>
              <a:t>для изображения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82" name="Picture 82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pic>
        <p:nvPicPr>
          <p:cNvPr id="84" name="Picture 84"/>
          <p:cNvPicPr/>
          <p:nvPr/>
        </p:nvPicPr>
        <p:blipFill>
          <a:blip r:embed="rId6"/>
          <a:stretch/>
        </p:blipFill>
        <p:spPr>
          <a:xfrm>
            <a:off x="7327138" y="225634"/>
            <a:ext cx="16355823" cy="15633027"/>
          </a:xfrm>
          <a:prstGeom prst="rect">
            <a:avLst/>
          </a:prstGeom>
        </p:spPr>
      </p:pic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4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9"/>
          </p:nvPr>
        </p:nvSpPr>
        <p:spPr>
          <a:xfrm>
            <a:off x="894588" y="6621739"/>
            <a:ext cx="4134612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0"/>
          </p:nvPr>
        </p:nvSpPr>
        <p:spPr>
          <a:xfrm>
            <a:off x="5644134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1"/>
          </p:nvPr>
        </p:nvSpPr>
        <p:spPr>
          <a:xfrm>
            <a:off x="5644896" y="3949700"/>
            <a:ext cx="2139949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2"/>
          </p:nvPr>
        </p:nvSpPr>
        <p:spPr>
          <a:xfrm>
            <a:off x="5644134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3"/>
          </p:nvPr>
        </p:nvSpPr>
        <p:spPr>
          <a:xfrm>
            <a:off x="10393680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4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5"/>
          </p:nvPr>
        </p:nvSpPr>
        <p:spPr>
          <a:xfrm>
            <a:off x="10393680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6"/>
          </p:nvPr>
        </p:nvSpPr>
        <p:spPr>
          <a:xfrm>
            <a:off x="15143226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7"/>
          </p:nvPr>
        </p:nvSpPr>
        <p:spPr>
          <a:xfrm>
            <a:off x="15143987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8"/>
          </p:nvPr>
        </p:nvSpPr>
        <p:spPr>
          <a:xfrm>
            <a:off x="15143226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bg>
      <p:bgPr>
        <a:blipFill>
          <a:blip r:embed="rId2"/>
          <a:stretch/>
        </a:blipFill>
        <a:effectLst/>
      </p:bgPr>
    </p:bg>
    <p:spTree>
      <p:nvGrpSpPr>
        <p:cNvPr id="1" name="Group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/>
          <p:nvPr/>
        </p:nvPicPr>
        <p:blipFill>
          <a:blip r:embed="rId3"/>
          <a:srcRect l="-912" r="6517" b="8319"/>
          <a:stretch/>
        </p:blipFill>
        <p:spPr>
          <a:xfrm>
            <a:off x="0" y="0"/>
            <a:ext cx="20228512" cy="11315700"/>
          </a:xfrm>
          <a:prstGeom prst="rect">
            <a:avLst/>
          </a:prstGeom>
        </p:spPr>
      </p:pic>
      <p:sp>
        <p:nvSpPr>
          <p:cNvPr id="103" name="Shape 103"/>
          <p:cNvSpPr txBox="1">
            <a:spLocks noGrp="1"/>
          </p:cNvSpPr>
          <p:nvPr>
            <p:ph type="title" idx="1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lIns="91440" tIns="45720" rIns="91440" bIns="45720" anchor="b">
            <a:normAutofit/>
          </a:bodyPr>
          <a:lstStyle>
            <a:defPPr/>
            <a:lvl1pPr lvl="0"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subTitle" idx="7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8"/>
          </p:nvPr>
        </p:nvSpPr>
        <p:spPr>
          <a:xfrm>
            <a:off x="965200" y="10374313"/>
            <a:ext cx="3678238" cy="531811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>
              <a:buNone/>
              <a:defRPr sz="1400">
                <a:solidFill>
                  <a:srgbClr val="20D7C0"/>
                </a:solidFill>
              </a:defRPr>
            </a:lvl1pPr>
            <a:lvl2pPr lvl="1">
              <a:defRPr sz="1400">
                <a:solidFill>
                  <a:schemeClr val="bg1"/>
                </a:solidFill>
              </a:defRPr>
            </a:lvl2pPr>
            <a:lvl3pPr lvl="2">
              <a:defRPr sz="1400">
                <a:solidFill>
                  <a:schemeClr val="bg1"/>
                </a:solidFill>
              </a:defRPr>
            </a:lvl3pPr>
            <a:lvl4pPr lvl="3">
              <a:defRPr sz="1400">
                <a:solidFill>
                  <a:schemeClr val="bg1"/>
                </a:solidFill>
              </a:defRPr>
            </a:lvl4pPr>
            <a:lvl5pPr lvl="4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t>Обозначение версионности документа</a:t>
            </a:r>
          </a:p>
        </p:txBody>
      </p:sp>
      <p:pic>
        <p:nvPicPr>
          <p:cNvPr id="107" name="Picture 107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109" name="Picture 109"/>
          <p:cNvPicPr/>
          <p:nvPr/>
        </p:nvPicPr>
        <p:blipFill>
          <a:blip r:embed="rId6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3"/>
          <p:cNvPicPr/>
          <p:nvPr/>
        </p:nvPicPr>
        <p:blipFill>
          <a:blip r:embed="rId3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124" name="Shape 124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pic>
        <p:nvPicPr>
          <p:cNvPr id="127" name="Picture 127"/>
          <p:cNvPicPr/>
          <p:nvPr/>
        </p:nvPicPr>
        <p:blipFill>
          <a:blip r:embed="rId4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129" name="Picture 129"/>
          <p:cNvPicPr/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130" name="Shape 130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/>
          <p:nvPr/>
        </p:nvPicPr>
        <p:blipFill>
          <a:blip r:embed="rId3"/>
          <a:stretch/>
        </p:blipFill>
        <p:spPr>
          <a:xfrm>
            <a:off x="8063346" y="-3760202"/>
            <a:ext cx="15445311" cy="14464126"/>
          </a:xfrm>
          <a:prstGeom prst="rect">
            <a:avLst/>
          </a:prstGeom>
        </p:spPr>
      </p:pic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pic>
        <p:nvPicPr>
          <p:cNvPr id="21" name="Picture 21"/>
          <p:cNvPicPr/>
          <p:nvPr/>
        </p:nvPicPr>
        <p:blipFill>
          <a:blip r:embed="rId4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22" name="Shape 22"/>
          <p:cNvSpPr txBox="1">
            <a:spLocks noGrp="1"/>
          </p:cNvSpPr>
          <p:nvPr>
            <p:ph type="subTitle" idx="5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title" idx="6"/>
          </p:nvPr>
        </p:nvSpPr>
        <p:spPr>
          <a:xfrm>
            <a:off x="906400" y="3471862"/>
            <a:ext cx="17338676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/>
            </a:lvl1pPr>
          </a:lstStyle>
          <a:p>
            <a:r>
              <a:t>Образец разделителя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1" cy="39596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/>
          </a:p>
        </p:txBody>
      </p:sp>
      <p:pic>
        <p:nvPicPr>
          <p:cNvPr id="26" name="Picture 26"/>
          <p:cNvPicPr/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/>
        </p:blipFill>
        <p:spPr>
          <a:xfrm>
            <a:off x="906400" y="714058"/>
            <a:ext cx="3177668" cy="1182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Титульный слайд"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/>
          <p:nvPr/>
        </p:nvPicPr>
        <p:blipFill>
          <a:blip r:embed="rId3"/>
          <a:srcRect l="9099" t="15719" r="12464" b="31481"/>
          <a:stretch/>
        </p:blipFill>
        <p:spPr>
          <a:xfrm>
            <a:off x="5163451" y="-2088439"/>
            <a:ext cx="18969642" cy="13404138"/>
          </a:xfrm>
          <a:prstGeom prst="rect">
            <a:avLst/>
          </a:prstGeom>
        </p:spPr>
      </p:pic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43" name="Picture 43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45" name="Picture 45"/>
          <p:cNvPicPr/>
          <p:nvPr/>
        </p:nvPicPr>
        <p:blipFill>
          <a:blip r:embed="rId6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46" name="Shape 46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итульный слайд"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Group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pic>
        <p:nvPicPr>
          <p:cNvPr id="114" name="Picture 114"/>
          <p:cNvPicPr/>
          <p:nvPr/>
        </p:nvPicPr>
        <p:blipFill>
          <a:blip r:embed="rId3"/>
          <a:stretch/>
        </p:blipFill>
        <p:spPr>
          <a:xfrm>
            <a:off x="7297805" y="-1758683"/>
            <a:ext cx="15018686" cy="15364879"/>
          </a:xfrm>
          <a:prstGeom prst="rect">
            <a:avLst/>
          </a:prstGeom>
        </p:spPr>
      </p:pic>
      <p:sp>
        <p:nvSpPr>
          <p:cNvPr id="115" name="Shape 115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118" name="Picture 118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120" name="Picture 120"/>
          <p:cNvPicPr/>
          <p:nvPr/>
        </p:nvPicPr>
        <p:blipFill>
          <a:blip r:embed="rId6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Титульный слайд">
    <p:bg>
      <p:bgPr>
        <a:blipFill>
          <a:blip r:embed="rId2"/>
          <a:stretch/>
        </a:blipFill>
        <a:effectLst/>
      </p:bgPr>
    </p:bg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136" name="Picture 136"/>
          <p:cNvPicPr/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138" name="Picture 138"/>
          <p:cNvPicPr/>
          <p:nvPr/>
        </p:nvPicPr>
        <p:blipFill>
          <a:blip r:embed="rId5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9" name="Shape 139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subTitle" idx="5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pic>
        <p:nvPicPr>
          <p:cNvPr id="157" name="Picture 157"/>
          <p:cNvPicPr/>
          <p:nvPr/>
        </p:nvPicPr>
        <p:blipFill>
          <a:blip r:embed="rId3"/>
          <a:stretch/>
        </p:blipFill>
        <p:spPr>
          <a:xfrm rot="175391">
            <a:off x="5474785" y="-2762628"/>
            <a:ext cx="17590816" cy="16840956"/>
          </a:xfrm>
          <a:prstGeom prst="rect">
            <a:avLst/>
          </a:prstGeom>
        </p:spPr>
      </p:pic>
      <p:sp>
        <p:nvSpPr>
          <p:cNvPr id="158" name="Shape 158"/>
          <p:cNvSpPr txBox="1">
            <a:spLocks noGrp="1"/>
          </p:cNvSpPr>
          <p:nvPr>
            <p:ph type="title" idx="6"/>
          </p:nvPr>
        </p:nvSpPr>
        <p:spPr>
          <a:xfrm>
            <a:off x="888112" y="3471862"/>
            <a:ext cx="17338676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/>
            </a:lvl1pPr>
          </a:lstStyle>
          <a:p>
            <a:r>
              <a:t>Образец разделителя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1" cy="39596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pic>
        <p:nvPicPr>
          <p:cNvPr id="162" name="Picture 162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888112" y="714058"/>
            <a:ext cx="3177668" cy="1182388"/>
          </a:xfrm>
          <a:prstGeom prst="rect">
            <a:avLst/>
          </a:prstGeom>
        </p:spPr>
      </p:pic>
      <p:pic>
        <p:nvPicPr>
          <p:cNvPr id="164" name="Picture 164"/>
          <p:cNvPicPr/>
          <p:nvPr/>
        </p:nvPicPr>
        <p:blipFill>
          <a:blip r:embed="rId6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sldNum" idx="4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"/>
          <p:cNvSpPr txBox="1">
            <a:spLocks noGrp="1"/>
          </p:cNvSpPr>
          <p:nvPr>
            <p:ph type="sldNum" idx="4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r>
              <a:rPr lang="ru-RU" sz="3200" b="1" i="0" u="none" strike="noStrike" dirty="0">
                <a:effectLst/>
                <a:latin typeface="Open Sans" panose="020B0606030504020204" pitchFamily="34" charset="0"/>
              </a:rPr>
              <a:t>Совершенствование технологии по изготовлению фрикционного материала из вторсырья для элементов тормозной системы</a:t>
            </a:r>
            <a:r>
              <a:rPr lang="en-GB" sz="3200" b="1" i="0" u="none" strike="noStrike" dirty="0">
                <a:effectLst/>
                <a:latin typeface="Open Sans" panose="020B0606030504020204" pitchFamily="34" charset="0"/>
              </a:rPr>
              <a:t> </a:t>
            </a:r>
            <a:r>
              <a:rPr lang="ru-RU" sz="3200" b="1" i="0" u="none" strike="noStrike" dirty="0">
                <a:effectLst/>
                <a:latin typeface="Open Sans" panose="020B0606030504020204" pitchFamily="34" charset="0"/>
              </a:rPr>
              <a:t>автомобилей.</a:t>
            </a:r>
            <a:r>
              <a:rPr lang="ru-RU" sz="3200" b="0" i="0" u="none" strike="noStrike" dirty="0">
                <a:effectLst/>
                <a:latin typeface="-webkit-standard"/>
              </a:rPr>
              <a:t/>
            </a:r>
            <a:br>
              <a:rPr lang="ru-RU" sz="3200" b="0" i="0" u="none" strike="noStrike" dirty="0">
                <a:effectLst/>
                <a:latin typeface="-webkit-standard"/>
              </a:rPr>
            </a:br>
            <a:r>
              <a:rPr lang="ru-RU" sz="3200" b="0" i="0" u="none" strike="noStrike" dirty="0">
                <a:effectLst/>
                <a:latin typeface="-webkit-standard"/>
              </a:rPr>
              <a:t> </a:t>
            </a:r>
            <a:br>
              <a:rPr lang="ru-RU" sz="3200" b="0" i="0" u="none" strike="noStrike" dirty="0">
                <a:effectLst/>
                <a:latin typeface="-webkit-standard"/>
              </a:rPr>
            </a:br>
            <a:endParaRPr lang="ru-RU" sz="3200" dirty="0"/>
          </a:p>
        </p:txBody>
      </p:sp>
      <p:sp>
        <p:nvSpPr>
          <p:cNvPr id="167" name="Shape 167"/>
          <p:cNvSpPr txBox="1">
            <a:spLocks noGrp="1"/>
          </p:cNvSpPr>
          <p:nvPr>
            <p:ph type="subTitle" idx="7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en-US" dirty="0" smtClean="0"/>
              <a:t>TechNet</a:t>
            </a:r>
          </a:p>
          <a:p>
            <a:r>
              <a:rPr lang="ru-RU" dirty="0" smtClean="0"/>
              <a:t>Новые производственные технологии</a:t>
            </a:r>
          </a:p>
          <a:p>
            <a:endParaRPr dirty="0"/>
          </a:p>
        </p:txBody>
      </p:sp>
      <p:sp>
        <p:nvSpPr>
          <p:cNvPr id="168" name="Shape 168"/>
          <p:cNvSpPr txBox="1">
            <a:spLocks noGrp="1"/>
          </p:cNvSpPr>
          <p:nvPr>
            <p:ph type="body" idx="8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 smtClean="0"/>
              <a:t>Амосов Александр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5963" y="8430250"/>
            <a:ext cx="4308137" cy="28854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600" b="1" dirty="0" smtClean="0"/>
              <a:t>Для рынка</a:t>
            </a:r>
            <a:endParaRPr sz="3600" b="1" dirty="0"/>
          </a:p>
        </p:txBody>
      </p:sp>
      <p:sp>
        <p:nvSpPr>
          <p:cNvPr id="171" name="Shape 171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Актуальность проекта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Данный проект актуален </a:t>
            </a:r>
            <a:r>
              <a:rPr lang="ru-RU" sz="3200" dirty="0">
                <a:solidFill>
                  <a:srgbClr val="000000"/>
                </a:solidFill>
                <a:latin typeface="Open Sans" panose="020B0606030504020204" pitchFamily="34" charset="0"/>
              </a:rPr>
              <a:t>з</a:t>
            </a: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а счет производства предлагаемых фрикционных накладок из вторичного сырья, тем самым  мы снижаем количество промышленного отхода, получаемого за счет технологического и производственного процесса различных предприятий по изготовлению различного рода продукции из таких материалов как стекло, резина, пластик, керамика и т.д. </a:t>
            </a:r>
            <a:endParaRPr lang="ru-RU" sz="3200" b="0" i="0" u="none" strike="noStrike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ru-RU" sz="32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r>
              <a:rPr lang="ru-RU" sz="3200" b="0" i="0" u="none" strike="noStrike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Предлагаемая </a:t>
            </a: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разработка является альтернативой аналоговым изделиям и имеет ряд преимуществ такие как: низкая себестоимость, повышенный ресурс, импортозамещение, защита окружающей среды от неконтролируемых промышленных отходов и доступные технологии.</a:t>
            </a:r>
          </a:p>
        </p:txBody>
      </p:sp>
      <p:sp>
        <p:nvSpPr>
          <p:cNvPr id="173" name="Shape 173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dirty="0"/>
              <a:t>Отечественная разработка фрикционных накладок тормозной системы автомобилей изготовленных из вторичного сырья состоящего в основном из отходов стекла, полимера и других композитов. </a:t>
            </a:r>
            <a:endParaRPr lang="ru-RU" sz="3200" dirty="0" smtClean="0"/>
          </a:p>
          <a:p>
            <a:endParaRPr lang="ru-RU" sz="3200" dirty="0" smtClean="0"/>
          </a:p>
          <a:p>
            <a:r>
              <a:rPr lang="ru-RU" sz="3200" dirty="0" smtClean="0"/>
              <a:t>Технология </a:t>
            </a:r>
            <a:r>
              <a:rPr lang="ru-RU" sz="3200" dirty="0"/>
              <a:t>основана на измельчении вторичного сырья </a:t>
            </a:r>
            <a:r>
              <a:rPr lang="ru-RU" sz="3200" dirty="0" smtClean="0"/>
              <a:t>до </a:t>
            </a:r>
            <a:r>
              <a:rPr lang="ru-RU" sz="3200" dirty="0"/>
              <a:t>однородной массы, приготовления рабочего состава для дальнейшего спекания под прессом и формовки готовых изделий для использования их в деталях работающих в условиях повышенного трения.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dirty="0" err="1" smtClean="0"/>
              <a:t>Проблема</a:t>
            </a:r>
            <a:endParaRPr dirty="0"/>
          </a:p>
        </p:txBody>
      </p:sp>
      <p:sp>
        <p:nvSpPr>
          <p:cNvPr id="176" name="Shape 17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Проблема</a:t>
            </a:r>
          </a:p>
        </p:txBody>
      </p:sp>
      <p:sp>
        <p:nvSpPr>
          <p:cNvPr id="177" name="Shape 177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/>
            </a:r>
            <a:b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Наш продукт решает несколько проблем наших клиентов, а именно: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 Высокие расходы и затраты на доставку импортных комплектующих изделий, на логистику, на топливо, на сервис и персонал.</a:t>
            </a:r>
          </a:p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  Дефицит комплектующих изделий в автомагазинах и специализированных складах.</a:t>
            </a:r>
          </a:p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 Высокая стоимость обслуживания всей необходимой техники для ведения своего коммерческого дела.</a:t>
            </a:r>
          </a:p>
          <a:p>
            <a:endParaRPr dirty="0"/>
          </a:p>
        </p:txBody>
      </p:sp>
      <p:sp>
        <p:nvSpPr>
          <p:cNvPr id="178" name="Shape 178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 наше время на рынке имеется множество альтернативных </a:t>
            </a:r>
            <a:r>
              <a:rPr lang="ru-RU" sz="2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продуктов,но</a:t>
            </a:r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они имеют ряд </a:t>
            </a:r>
            <a:r>
              <a:rPr lang="ru-RU" sz="2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недостатков,таких</a:t>
            </a:r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как:</a:t>
            </a:r>
          </a:p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 Высокая стоимость зарубежных аналогов (6000 + рублей)</a:t>
            </a:r>
          </a:p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 Высокая стоимость отечественных аналогов(1300 + рублей)</a:t>
            </a:r>
          </a:p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 Затрудненная логистика доставки зарубежного оборудования (увеличение длительности доставки)</a:t>
            </a:r>
          </a:p>
          <a:p>
            <a:endParaRPr dirty="0"/>
          </a:p>
        </p:txBody>
      </p:sp>
      <p:sp>
        <p:nvSpPr>
          <p:cNvPr id="179" name="Shape 179"/>
          <p:cNvSpPr txBox="1">
            <a:spLocks noGrp="1"/>
          </p:cNvSpPr>
          <p:nvPr>
            <p:ph type="body" idx="4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 smtClean="0"/>
              <a:t>Альтернативы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buNone/>
            </a:pPr>
            <a:r>
              <a:rPr lang="ru-RU" sz="2800" dirty="0" smtClean="0"/>
              <a:t>Уникальность</a:t>
            </a:r>
            <a:endParaRPr sz="2800" dirty="0"/>
          </a:p>
          <a:p>
            <a:endParaRPr sz="2800" dirty="0"/>
          </a:p>
        </p:txBody>
      </p:sp>
      <p:sp>
        <p:nvSpPr>
          <p:cNvPr id="182" name="Shape 182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Решение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Мы предлагаем: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Низкую конечную стоимость на выходе (примерно 450 рублей)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озможность использования продукта для других механизмов и узлов агрегатов автомобиля.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Низкую стоимость сервиса, комплектующих и поддержка 24/7 на всей  территории Р.Ф</a:t>
            </a:r>
          </a:p>
          <a:p>
            <a:endParaRPr lang="ru-RU" dirty="0" smtClean="0"/>
          </a:p>
          <a:p>
            <a:r>
              <a:rPr lang="ru-RU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ru-RU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Отечественный материал для фрикционных изделий универсального назначения</a:t>
            </a:r>
          </a:p>
          <a:p>
            <a:r>
              <a:rPr lang="ru-RU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Кому: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Сельскохозяйственные и машиностроительные предприятия</a:t>
            </a:r>
          </a:p>
          <a:p>
            <a:r>
              <a:rPr lang="ru-RU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Зачем: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затраты на содержание, эксплуатацию и техническое обслуживание разных единиц тяжелой автомобильной и с/х техники в виде дорогих комплектующих изделий, сервиса и обслуживающего персонала.</a:t>
            </a:r>
          </a:p>
          <a:p>
            <a:r>
              <a:rPr lang="ru-RU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технологии по изготовлению фрикционных материалов для элементов тормозной системы решает сразу несколько технических задач, таких как,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рециклинг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вторичного сырья для изготовления недорогих фрикционных накладок тормозной системы автомобилей, использование данного материала и в других узлах и механизмах автомобиля работающих в условиях повышенного трения – фрикционные диски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вискомуфты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автоматической коробки передач, подшипники скольжения, сальники, вкладыши и т.д.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buNone/>
            </a:pPr>
            <a:r>
              <a:rPr sz="280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186" name="Shape 18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Рынок</a:t>
            </a:r>
          </a:p>
        </p:txBody>
      </p:sp>
      <p:sp>
        <p:nvSpPr>
          <p:cNvPr id="187" name="Shape 187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Конкурентный анализ проводился по трем параметрам: стоимость продукта, наличие и свободный доступ на территории РФ, наличие прав на интеллектуальную собственность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Среди многих конкурентов можно выделить трёх главных:</a:t>
            </a:r>
          </a:p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 ООО «ПГС-МСК» (Россия).</a:t>
            </a:r>
          </a:p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 Компания KÖTL. </a:t>
            </a:r>
          </a:p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(Россия)</a:t>
            </a:r>
          </a:p>
          <a:p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 ООО «АВТОРЕСУРС» (Россия)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C5F6F5-6788-FB9C-625F-2D827627C1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5" t="36719" r="27286" b="37343"/>
          <a:stretch/>
        </p:blipFill>
        <p:spPr>
          <a:xfrm>
            <a:off x="6195059" y="4069080"/>
            <a:ext cx="12761941" cy="41376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Бизнес-модель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883913"/>
              </p:ext>
            </p:extLst>
          </p:nvPr>
        </p:nvGraphicFramePr>
        <p:xfrm>
          <a:off x="894587" y="2194560"/>
          <a:ext cx="17842302" cy="88873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62271">
                  <a:extLst>
                    <a:ext uri="{9D8B030D-6E8A-4147-A177-3AD203B41FA5}">
                      <a16:colId xmlns:a16="http://schemas.microsoft.com/office/drawing/2014/main" val="575836369"/>
                    </a:ext>
                  </a:extLst>
                </a:gridCol>
                <a:gridCol w="6217920">
                  <a:extLst>
                    <a:ext uri="{9D8B030D-6E8A-4147-A177-3AD203B41FA5}">
                      <a16:colId xmlns:a16="http://schemas.microsoft.com/office/drawing/2014/main" val="2200814591"/>
                    </a:ext>
                  </a:extLst>
                </a:gridCol>
                <a:gridCol w="1778924">
                  <a:extLst>
                    <a:ext uri="{9D8B030D-6E8A-4147-A177-3AD203B41FA5}">
                      <a16:colId xmlns:a16="http://schemas.microsoft.com/office/drawing/2014/main" val="1901637508"/>
                    </a:ext>
                  </a:extLst>
                </a:gridCol>
                <a:gridCol w="1313411">
                  <a:extLst>
                    <a:ext uri="{9D8B030D-6E8A-4147-A177-3AD203B41FA5}">
                      <a16:colId xmlns:a16="http://schemas.microsoft.com/office/drawing/2014/main" val="665696021"/>
                    </a:ext>
                  </a:extLst>
                </a:gridCol>
                <a:gridCol w="980902">
                  <a:extLst>
                    <a:ext uri="{9D8B030D-6E8A-4147-A177-3AD203B41FA5}">
                      <a16:colId xmlns:a16="http://schemas.microsoft.com/office/drawing/2014/main" val="1331315427"/>
                    </a:ext>
                  </a:extLst>
                </a:gridCol>
                <a:gridCol w="1479665">
                  <a:extLst>
                    <a:ext uri="{9D8B030D-6E8A-4147-A177-3AD203B41FA5}">
                      <a16:colId xmlns:a16="http://schemas.microsoft.com/office/drawing/2014/main" val="3663286885"/>
                    </a:ext>
                  </a:extLst>
                </a:gridCol>
                <a:gridCol w="1066883">
                  <a:extLst>
                    <a:ext uri="{9D8B030D-6E8A-4147-A177-3AD203B41FA5}">
                      <a16:colId xmlns:a16="http://schemas.microsoft.com/office/drawing/2014/main" val="1826665455"/>
                    </a:ext>
                  </a:extLst>
                </a:gridCol>
                <a:gridCol w="1942326">
                  <a:extLst>
                    <a:ext uri="{9D8B030D-6E8A-4147-A177-3AD203B41FA5}">
                      <a16:colId xmlns:a16="http://schemas.microsoft.com/office/drawing/2014/main" val="2840910337"/>
                    </a:ext>
                  </a:extLst>
                </a:gridCol>
              </a:tblGrid>
              <a:tr h="1772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Статья расходов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Процессы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(функции)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Исполнитель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Оклад на руки в месяц, руб./чел.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Кол-во, чел.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Стоимость в месяц, руб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Срок занятости, мес.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Сумма на руки за всё время проекта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extLst>
                  <a:ext uri="{0D108BD9-81ED-4DB2-BD59-A6C34878D82A}">
                    <a16:rowId xmlns:a16="http://schemas.microsoft.com/office/drawing/2014/main" val="761210301"/>
                  </a:ext>
                </a:extLst>
              </a:tr>
              <a:tr h="830036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Работа команды проекта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Разработка и изготовления накладок тормозных колодок 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Инженер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45 000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90 000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360 000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extLst>
                  <a:ext uri="{0D108BD9-81ED-4DB2-BD59-A6C34878D82A}">
                    <a16:rowId xmlns:a16="http://schemas.microsoft.com/office/drawing/2014/main" val="1235189929"/>
                  </a:ext>
                </a:extLst>
              </a:tr>
              <a:tr h="5802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Испытание опытного образца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Испытатель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45" marR="56245" marT="56245" marB="56245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30 000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30 000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60 000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extLst>
                  <a:ext uri="{0D108BD9-81ED-4DB2-BD59-A6C34878D82A}">
                    <a16:rowId xmlns:a16="http://schemas.microsoft.com/office/drawing/2014/main" val="2122651340"/>
                  </a:ext>
                </a:extLst>
              </a:tr>
              <a:tr h="1612802">
                <a:tc rowSpan="5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Расходы на организацию проекта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Расходные материалы (пластина, стекловолокно, термоустойчивый полимер и другие композиты из вторсырья) 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115 500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extLst>
                  <a:ext uri="{0D108BD9-81ED-4DB2-BD59-A6C34878D82A}">
                    <a16:rowId xmlns:a16="http://schemas.microsoft.com/office/drawing/2014/main" val="321414899"/>
                  </a:ext>
                </a:extLst>
              </a:tr>
              <a:tr h="1612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Оборудование (гидропресс, форма с подогревом, измельчитель вторсырья, компютер, инвентарь и инструменты)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45" marR="56245" marT="56245" marB="56245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750 000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extLst>
                  <a:ext uri="{0D108BD9-81ED-4DB2-BD59-A6C34878D82A}">
                    <a16:rowId xmlns:a16="http://schemas.microsoft.com/office/drawing/2014/main" val="443498184"/>
                  </a:ext>
                </a:extLst>
              </a:tr>
              <a:tr h="8300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Патентное исследование и оформление заявок на РИД 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45" marR="56245" marT="56245" marB="56245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120 000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extLst>
                  <a:ext uri="{0D108BD9-81ED-4DB2-BD59-A6C34878D82A}">
                    <a16:rowId xmlns:a16="http://schemas.microsoft.com/office/drawing/2014/main" val="2307043747"/>
                  </a:ext>
                </a:extLst>
              </a:tr>
              <a:tr h="5802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Аренда помещения для испытаний 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45" marR="56245" marT="56245" marB="56245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65 000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extLst>
                  <a:ext uri="{0D108BD9-81ED-4DB2-BD59-A6C34878D82A}">
                    <a16:rowId xmlns:a16="http://schemas.microsoft.com/office/drawing/2014/main" val="3404478044"/>
                  </a:ext>
                </a:extLst>
              </a:tr>
              <a:tr h="5802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Транспортные расходы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45" marR="56245" marT="56245" marB="56245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80 000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extLst>
                  <a:ext uri="{0D108BD9-81ED-4DB2-BD59-A6C34878D82A}">
                    <a16:rowId xmlns:a16="http://schemas.microsoft.com/office/drawing/2014/main" val="3363225106"/>
                  </a:ext>
                </a:extLst>
              </a:tr>
              <a:tr h="488770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Итого на весь проект (7 месяцев)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1 550 500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98" marR="22498" marT="22498" marB="22498" anchor="ctr"/>
                </a:tc>
                <a:extLst>
                  <a:ext uri="{0D108BD9-81ED-4DB2-BD59-A6C34878D82A}">
                    <a16:rowId xmlns:a16="http://schemas.microsoft.com/office/drawing/2014/main" val="23590304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Текущие результаты</a:t>
            </a:r>
          </a:p>
        </p:txBody>
      </p:sp>
      <p:sp>
        <p:nvSpPr>
          <p:cNvPr id="5" name="Shape 191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dirty="0"/>
              <a:t>Функции и характеристики</a:t>
            </a:r>
          </a:p>
          <a:p>
            <a:pPr lvl="0"/>
            <a:r>
              <a:rPr lang="ru-RU" sz="3200" dirty="0"/>
              <a:t>Использование в тормозной системе автомобиля в качестве неотъемлемой части активной безопасности при управлении транспортным средством.</a:t>
            </a:r>
          </a:p>
          <a:p>
            <a:pPr lvl="0"/>
            <a:r>
              <a:rPr lang="ru-RU" sz="3200" dirty="0"/>
              <a:t>Использование в автоматических коробок передач отечественных и зарубежных </a:t>
            </a:r>
            <a:r>
              <a:rPr lang="ru-RU" sz="3200" dirty="0" smtClean="0"/>
              <a:t>автопроизводителей.</a:t>
            </a:r>
          </a:p>
          <a:p>
            <a:pPr lvl="0"/>
            <a:r>
              <a:rPr lang="ru-RU" sz="3200" dirty="0" smtClean="0"/>
              <a:t>Собственная </a:t>
            </a:r>
            <a:r>
              <a:rPr lang="ru-RU" sz="3200" dirty="0"/>
              <a:t>разработка фрикционного материала за счет использования промышленного вторсырья.</a:t>
            </a:r>
            <a:endParaRPr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198"/>
          <p:cNvPicPr/>
          <p:nvPr/>
        </p:nvPicPr>
        <p:blipFill>
          <a:blip r:embed="rId2"/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199" name="Shape 199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buNone/>
            </a:pPr>
            <a:r>
              <a:rPr sz="2800"/>
              <a:t>Ключевые члены ваше команды (CEO, CTO и СMO), опыт и компетенции;</a:t>
            </a:r>
          </a:p>
        </p:txBody>
      </p:sp>
      <p:sp>
        <p:nvSpPr>
          <p:cNvPr id="200" name="Shape 200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Команда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body" idx="2"/>
          </p:nvPr>
        </p:nvSpPr>
        <p:spPr>
          <a:xfrm>
            <a:off x="10177207" y="8121651"/>
            <a:ext cx="4134612" cy="1773787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–научный руководитель</a:t>
            </a:r>
          </a:p>
          <a:p>
            <a:r>
              <a:rPr lang="ru-RU" dirty="0"/>
              <a:t>проекта, доктор технических наук, профессор</a:t>
            </a:r>
            <a:endParaRPr dirty="0"/>
          </a:p>
        </p:txBody>
      </p:sp>
      <p:sp>
        <p:nvSpPr>
          <p:cNvPr id="203" name="Shape 203"/>
          <p:cNvSpPr txBox="1">
            <a:spLocks noGrp="1"/>
          </p:cNvSpPr>
          <p:nvPr>
            <p:ph type="body" idx="9"/>
          </p:nvPr>
        </p:nvSpPr>
        <p:spPr>
          <a:xfrm>
            <a:off x="10690805" y="6751626"/>
            <a:ext cx="4134612" cy="438911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Хакимов Рамиль </a:t>
            </a:r>
            <a:r>
              <a:rPr lang="ru-RU" dirty="0" err="1"/>
              <a:t>Тагирович</a:t>
            </a:r>
            <a:endParaRPr dirty="0"/>
          </a:p>
        </p:txBody>
      </p:sp>
      <p:sp>
        <p:nvSpPr>
          <p:cNvPr id="206" name="Shape 206"/>
          <p:cNvSpPr txBox="1">
            <a:spLocks noGrp="1"/>
          </p:cNvSpPr>
          <p:nvPr>
            <p:ph type="body" idx="12"/>
          </p:nvPr>
        </p:nvSpPr>
        <p:spPr>
          <a:xfrm>
            <a:off x="2391272" y="949947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lnSpc>
                <a:spcPts val="4360"/>
              </a:lnSpc>
            </a:pPr>
            <a:r>
              <a:rPr lang="en-US" dirty="0"/>
              <a:t>+7 (969) 7315091</a:t>
            </a:r>
          </a:p>
          <a:p>
            <a:pPr>
              <a:lnSpc>
                <a:spcPts val="4360"/>
              </a:lnSpc>
            </a:pPr>
            <a:r>
              <a:rPr lang="en-US" dirty="0"/>
              <a:t>prochips1@gmail.com</a:t>
            </a:r>
          </a:p>
        </p:txBody>
      </p:sp>
      <p:sp>
        <p:nvSpPr>
          <p:cNvPr id="207" name="Shape 207"/>
          <p:cNvSpPr txBox="1">
            <a:spLocks noGrp="1"/>
          </p:cNvSpPr>
          <p:nvPr>
            <p:ph type="body" idx="13"/>
          </p:nvPr>
        </p:nvSpPr>
        <p:spPr>
          <a:xfrm>
            <a:off x="3048263" y="7725683"/>
            <a:ext cx="4134611" cy="1773787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студент, ведущий инженер-</a:t>
            </a:r>
          </a:p>
          <a:p>
            <a:r>
              <a:rPr lang="ru-RU" dirty="0"/>
              <a:t>проектировщик</a:t>
            </a:r>
            <a:endParaRPr lang="en-US" dirty="0"/>
          </a:p>
          <a:p>
            <a:r>
              <a:rPr lang="en-US" dirty="0"/>
              <a:t>89697315091</a:t>
            </a:r>
            <a:endParaRPr dirty="0"/>
          </a:p>
        </p:txBody>
      </p:sp>
      <p:sp>
        <p:nvSpPr>
          <p:cNvPr id="209" name="Shape 209"/>
          <p:cNvSpPr txBox="1">
            <a:spLocks noGrp="1"/>
          </p:cNvSpPr>
          <p:nvPr>
            <p:ph type="body" idx="15"/>
          </p:nvPr>
        </p:nvSpPr>
        <p:spPr>
          <a:xfrm>
            <a:off x="3067793" y="6449874"/>
            <a:ext cx="4134611" cy="438911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Амосов Александр Максимович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88A74E-0CFD-FBCB-45A3-FEBB151A7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207" y="2491051"/>
            <a:ext cx="3482108" cy="34821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9E969F-1DD1-92E3-924A-39ABD56476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91"/>
          <a:stretch/>
        </p:blipFill>
        <p:spPr>
          <a:xfrm rot="5400000">
            <a:off x="3170363" y="2506560"/>
            <a:ext cx="3482109" cy="36872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subTitle" idx="19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sz="180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sz="180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sz="1800"/>
              <a:t>email</a:t>
            </a:r>
          </a:p>
        </p:txBody>
      </p:sp>
      <p:sp>
        <p:nvSpPr>
          <p:cNvPr id="220" name="Shape 220"/>
          <p:cNvSpPr txBox="1">
            <a:spLocks noGrp="1"/>
          </p:cNvSpPr>
          <p:nvPr>
            <p:ph type="title" idx="6"/>
          </p:nvPr>
        </p:nvSpPr>
        <p:spPr>
          <a:xfrm>
            <a:off x="906463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rPr b="1"/>
              <a:t>Контакты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marR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marR="0" lvl="1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marR="0" lvl="2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marR="0" lvl="3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marR="0" lvl="4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marR="0" lvl="5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marR="0" lvl="6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marR="0" lvl="7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marR="0" lvl="8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</a:pPr>
            <a:r>
              <a:rPr sz="2800" dirty="0"/>
              <a:t>Website.ru </a:t>
            </a:r>
          </a:p>
          <a:p>
            <a:pPr>
              <a:lnSpc>
                <a:spcPts val="4360"/>
              </a:lnSpc>
            </a:pPr>
            <a:r>
              <a:rPr sz="2800" dirty="0"/>
              <a:t>+7 (</a:t>
            </a:r>
            <a:r>
              <a:rPr lang="ru-RU" sz="2800" dirty="0"/>
              <a:t>969</a:t>
            </a:r>
            <a:r>
              <a:rPr sz="2800" dirty="0"/>
              <a:t>) </a:t>
            </a:r>
            <a:r>
              <a:rPr lang="ru-RU" sz="2800" dirty="0"/>
              <a:t>7315091</a:t>
            </a:r>
            <a:endParaRPr sz="2800" dirty="0"/>
          </a:p>
          <a:p>
            <a:pPr>
              <a:lnSpc>
                <a:spcPts val="4360"/>
              </a:lnSpc>
            </a:pPr>
            <a:r>
              <a:rPr lang="en-US" sz="2800" dirty="0"/>
              <a:t>prochips1@gmail.com</a:t>
            </a:r>
            <a:endParaRPr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109</TotalTime>
  <Words>389</Words>
  <Application>Microsoft Office PowerPoint</Application>
  <DocSecurity>0</DocSecurity>
  <PresentationFormat>Произвольный</PresentationFormat>
  <Paragraphs>128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Open Sans</vt:lpstr>
      <vt:lpstr>Times New Roman</vt:lpstr>
      <vt:lpstr>-webkit-standard</vt:lpstr>
      <vt:lpstr>ОБЛОЖКИ</vt:lpstr>
      <vt:lpstr>РАЗДЕЛИТЕЛИ</vt:lpstr>
      <vt:lpstr>Совершенствование технологии по изготовлению фрикционного материала из вторсырья для элементов тормозной системы автомобилей.   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Александр Амосов</dc:creator>
  <cp:lastModifiedBy>HP</cp:lastModifiedBy>
  <cp:revision>6</cp:revision>
  <dcterms:modified xsi:type="dcterms:W3CDTF">2023-11-21T09:11:59Z</dcterms:modified>
</cp:coreProperties>
</file>