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5" r:id="rId14"/>
    <p:sldId id="302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/>
  <p:cmAuthor id="2" name="Пешкова Василиса Олеговна" initials="ПО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0BC"/>
    <a:srgbClr val="FFEAA7"/>
    <a:srgbClr val="20D7C0"/>
    <a:srgbClr val="FF8200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8" d="100"/>
          <a:sy n="48" d="100"/>
        </p:scale>
        <p:origin x="1085" y="29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55849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pt.2035.university/project/sbalansirovannoe-pitanie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0961" y="4317422"/>
            <a:ext cx="7941563" cy="3171782"/>
          </a:xfrm>
        </p:spPr>
        <p:txBody>
          <a:bodyPr/>
          <a:lstStyle/>
          <a:p>
            <a:r>
              <a:rPr lang="ru-RU" dirty="0"/>
              <a:t>Онлайн-сервис по сбалансированному питанию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3113" y="1482789"/>
            <a:ext cx="10623858" cy="1507154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Здоровый образ жизни: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больше людей стремятся к здоровому образу жизни, включая правильное питание. Онлайн-сервис сбалансированного питания может предложить удобные и индивидуальные решения для тех, кто хочет следить за своим питанием.</a:t>
            </a:r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59005" y="8249120"/>
            <a:ext cx="9970642" cy="7619742"/>
          </a:xfrm>
        </p:spPr>
        <p:txBody>
          <a:bodyPr/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осознанность: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Сервисы сбалансированного питания могут также обращать внимание на экологические аспекты, предлагая продукты из устойчивого сельского хозяйства или вегетарианские/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веганские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варианты, что соответствует требованиям экологически осознанных потребителей.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6891" y="1248652"/>
            <a:ext cx="4876800" cy="48768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86" y="7094537"/>
            <a:ext cx="3844925" cy="38449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67141" y="6270711"/>
            <a:ext cx="1064418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прогресс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Благодаря развитию технологий 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доступности интернета, онлайн-сервисы стали более доступными и удобными для пользователей.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 онлайн-сервиса сбалансированного питания может использовать технологические инструменты для автоматизации процесса заказа, доставки и учета потребления питания.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90210" y="3046267"/>
            <a:ext cx="102541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 </a:t>
            </a:r>
            <a:r>
              <a:rPr lang="ru-RU" sz="2400" u="sng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Удобство и экономия времени: </a:t>
            </a: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Современные люди часто сталкиваются с нехваткой времени, чтобы готовить здоровую пищу. Онлайн-сервис сбалансированного питания предлагает готовые рационы, доставку и инструкции по приготовлению, что экономит время и упрощает процесс питания.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27837" y="4825767"/>
            <a:ext cx="120885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Каждый человек имеет уникальные потребности в питании.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Онлайн-сервис сбалансированного питания может предложить индивидуальные рационы,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учитывая диетические ограничения, предпочтения и цели пользователя.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687" y="3046267"/>
            <a:ext cx="4876800" cy="48768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253254">
            <a:off x="16087090" y="6783164"/>
            <a:ext cx="3995187" cy="399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000" y="586812"/>
            <a:ext cx="9741217" cy="911089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60051" y="4431592"/>
            <a:ext cx="9478138" cy="8502578"/>
          </a:xfrm>
        </p:spPr>
        <p:txBody>
          <a:bodyPr/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indent="-457200"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Отсутствие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удобного и эффективного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 отслеживания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потребляемых калорий и вредных пищевых факторов (насыщенных жиров, сахара, соли) с помощью цветовой индикации, что затрудняет контроль за питанием.</a:t>
            </a:r>
          </a:p>
          <a:p>
            <a:pPr marL="473075" indent="-457200"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indent="-457200"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075" indent="-457200"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98" y="3001885"/>
            <a:ext cx="4876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60051" y="1978769"/>
            <a:ext cx="86559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1.Недостаток времени и ресурсов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разработки плана питания на день или неделю, учитывающего оптимальное соотношение питательных  веществ для достижения конкретных целей (поддержание формы, похудение или набор массы).</a:t>
            </a:r>
          </a:p>
          <a:p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260051" y="8090495"/>
            <a:ext cx="97017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Отсутствие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 или инструмента для удобного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потребления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полезных веществ с помощью дневника питания, что затрудняет оценку и оптимизацию питательного режима.</a:t>
            </a:r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815" y="1074396"/>
            <a:ext cx="2856236" cy="285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815" y="4287093"/>
            <a:ext cx="2856236" cy="285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815" y="7596745"/>
            <a:ext cx="2856236" cy="285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441" y="57887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87687" y="1839281"/>
            <a:ext cx="9741217" cy="7554912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Разрабатывать план питания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день или неделю с включением в меню продуктов, содержащих достаточное количество нутриентов для поддержания формы, похудения или набора массы: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предоставление пользователю персонализированных планов питания на основе их целей и предпочтений.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Автоматический расчет необходимого количества нутриентов и предложение соответствующих продуктов для включения в меню.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Отслеживать количество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потребляемых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калорий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вредных пищевых факторов (насыщенных жиров, сахара, соли) с помощью цветовой индикации: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приложения или платформы, которая позволяет пользователям записывать и отслеживать потребляемые продукты и автоматически рассчитывать калории и содержание вредных пищевых факторов.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Визуальная индикация (например, цветовая шкала) для наглядного отображения количества калорий и уровня вредных пищевых факторов.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Контролировать потребление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полезных веществ с помощью дневника питания:</a:t>
            </a:r>
          </a:p>
          <a:p>
            <a:pPr marL="358775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функционала дневника питания, где пользователи могут записывать потребляемые продукты и получать информацию о содержании полезных веществ.</a:t>
            </a:r>
          </a:p>
          <a:p>
            <a:pPr marL="358775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рекомендаций и уведомлений о необходимости увеличить или уменьшить потребление определенных полезных веществ.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3683000"/>
            <a:ext cx="4876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62710">
            <a:off x="4324349" y="1008655"/>
            <a:ext cx="4876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1339">
            <a:off x="4552951" y="3295852"/>
            <a:ext cx="4876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1904">
            <a:off x="3690798" y="4883150"/>
            <a:ext cx="4876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0412" y="1426464"/>
            <a:ext cx="6854001" cy="6672262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Потенциальным сегментом рынка для приложения по ПП являются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интересующиеся здоровым образом жизни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те, кто хочет похудеть, набрать мышечную массу или просто следить за своим питанием.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исследованию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MarketsandMarkets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рынок мобильных приложений для здорового образа жизни ожидается вырасти с 6,4 миллиарда долларов в 2020 году до 14,7 миллиарда долларов в 2026 году. Это указывает на потенциально высокий спрос на подобные приложения.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21013" y="1179701"/>
            <a:ext cx="8972552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Разработка плана питания на день или неделю с включением в меню продуктов, содержащих достаточное количество нутриентов для поддержания формы, похудения или набора массы:</a:t>
            </a:r>
          </a:p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исследований, большинство людей не получают достаточного количества питательных веществ в своей диете! 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по ПП может помочь пользователям получать необходимое количество питательных веществ за счет предоставления персонализированных планов питания.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Отслеживание количества потребляемых калорий и вредных пищевых факторов (насыщенных жиров, сахара, соли) с помощью цветовой индикации:</a:t>
            </a:r>
          </a:p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люди не осознают количества потребляемых калорий и содержания вредных пищевых факторов в своей диете. 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по ПП может помочь пользователям контролировать свое питание и принимать осознанные решения.</a:t>
            </a:r>
          </a:p>
          <a:p>
            <a:endParaRPr lang="ru-RU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Контролировать потребление полезных веществ с помощью дневника питания:</a:t>
            </a:r>
          </a:p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люди не получают достаточного количества полезных веществ в своей диете. </a:t>
            </a:r>
          </a:p>
          <a:p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по ПП может помочь пользователям контролировать потребление полезных веществ с помощью дневника питания.</a:t>
            </a:r>
          </a:p>
          <a:p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9823" y="9705473"/>
            <a:ext cx="1598533" cy="15985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5742" y="5657850"/>
            <a:ext cx="67449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возможности для масштабирования бизнеса: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Расширение функционала приложения, например, добавление возможности заказа продуктов с доставкой на дом или интеграции с фитнес-трекерами.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Расширение географического охвата, включая другие страны и языки.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Взаимодействие с другими компаниями в области здорового образа жизни, например, производителями продуктов питания или фитнес-центрами.</a:t>
            </a:r>
          </a:p>
          <a:p>
            <a:endParaRPr lang="ru-RU" sz="2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784" y="1426464"/>
            <a:ext cx="2138363" cy="213836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345" y="4203230"/>
            <a:ext cx="2281239" cy="228123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918" y="7122873"/>
            <a:ext cx="2191221" cy="219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8825" y="1281303"/>
            <a:ext cx="13950125" cy="5160074"/>
          </a:xfrm>
        </p:spPr>
        <p:txBody>
          <a:bodyPr/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Простейшая система рекомендаций основывается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популярности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Если фильм, товар или статья имеют высокий средний рейтинг, то вероятность того, что система порекомендует их, возрастает. Основным преимуществом такой системы является ее простота, но ее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недостаткoм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то, что она не учитывает индивидуальные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предпoчтения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каждого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пользoвателя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вид рекомендательных систем –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фильтрация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оснoве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этом случае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алгoритм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рекомендует товары или услуги, схожие с теми, которые пользователь приобретал ранее.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Рекомендательные алгоритмы на основе контента рассматривают рекомендацию как проблему классификации для конкретного пользователя, изучают классификатор симпатий и антипатий пользователя, указанных в профиле, и делают вывод на основе характеристик элемента, существующих в рекомендательной системе.</a:t>
            </a:r>
          </a:p>
          <a:p>
            <a:pPr algn="just"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профиля пользователя система в основном ориентируется на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типа информации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fontAlgn="base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Модель предпочтений пользователя;</a:t>
            </a:r>
          </a:p>
          <a:p>
            <a:pPr algn="just" fontAlgn="base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Историю взаимодействия пользователя с рекомендательной системой.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86524" y="6260983"/>
            <a:ext cx="13213606" cy="5054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5" lvl="0" algn="just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Третий тип системы – </a:t>
            </a:r>
            <a:r>
              <a:rPr lang="ru-RU" sz="2400" b="1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коллаборативная</a:t>
            </a:r>
            <a:r>
              <a:rPr lang="ru-RU" sz="24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фильтрация</a:t>
            </a: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Она основана на сравнении пользователей и товаров. В данном случае мы работаем с матрицами предпочтений как математически, так и графически.</a:t>
            </a:r>
          </a:p>
          <a:p>
            <a:pPr marL="15875" lvl="0" algn="just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 концу года можно забрать 10-15% всех кликов с помощью рекламы сайта на </a:t>
            </a:r>
            <a:r>
              <a:rPr lang="ru-RU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ЯндексДиректе</a:t>
            </a: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15875" lvl="0" algn="just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4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Расчет заработка на сайте:</a:t>
            </a:r>
          </a:p>
          <a:p>
            <a:pPr marL="15875" lvl="0" algn="just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 </a:t>
            </a:r>
            <a:r>
              <a:rPr lang="ru-RU" sz="2400" i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Реклама. </a:t>
            </a: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Один клик стоит ориентировочно 50 рублей.  Планируется посещаемость сайта до 3000 просмотров в месяц. Используя воронку продаж, можно распланировать 10% кликов от количества посещения сайта. Итого – 15000 рублей/месяц</a:t>
            </a:r>
          </a:p>
          <a:p>
            <a:pPr marL="15875" lvl="0" algn="just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 </a:t>
            </a:r>
            <a:r>
              <a:rPr lang="ru-RU" sz="2400" i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Подписка. </a:t>
            </a: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Стоимость – 100 рублей. Используя ту же самую воронку продаж, можно вывести следующие результаты. Итого заработок по подпискам составит – 30000 рублей в месяц.</a:t>
            </a:r>
          </a:p>
          <a:p>
            <a:pPr marL="15875" lvl="0" algn="just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 </a:t>
            </a:r>
            <a:r>
              <a:rPr lang="ru-RU" sz="2400" i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Партнерство с поставщиками спорт питания. </a:t>
            </a: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Возможно установить наценку на спорт питание поставщиков на 20%. Прогнозируется реализация товара на общую сумму – 100 000 рублей в месяц. Итого 20 000 рублей в месяц.</a:t>
            </a:r>
          </a:p>
        </p:txBody>
      </p:sp>
      <p:sp>
        <p:nvSpPr>
          <p:cNvPr id="3" name="AutoShape 2" descr="blob:https://web.telegram.org/616ed8f4-843c-45a1-a9a1-7fc023f3bfb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blob:https://web.telegram.org/616ed8f4-843c-45a1-a9a1-7fc023f3bfb8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5650" y="876300"/>
            <a:ext cx="4876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438900"/>
            <a:ext cx="4876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573432"/>
            <a:ext cx="7752108" cy="5495747"/>
          </a:xfrm>
        </p:spPr>
        <p:txBody>
          <a:bodyPr/>
          <a:lstStyle/>
          <a:p>
            <a:pPr indent="882650" algn="just"/>
            <a:r>
              <a:rPr lang="ru-RU" sz="2800" dirty="0" err="1"/>
              <a:t>Cоздана</a:t>
            </a:r>
            <a:r>
              <a:rPr lang="ru-RU" sz="2800" dirty="0"/>
              <a:t> </a:t>
            </a:r>
            <a:r>
              <a:rPr lang="ru-RU" sz="2800" dirty="0">
                <a:solidFill>
                  <a:srgbClr val="0640BC"/>
                </a:solidFill>
              </a:rPr>
              <a:t>рекомендательная система, </a:t>
            </a:r>
            <a:r>
              <a:rPr lang="ru-RU" sz="2800" dirty="0"/>
              <a:t>помогающая пользователям выбирать продукты и блюда, соответствующие их диетическим потребностям и предпочтениям. </a:t>
            </a:r>
          </a:p>
          <a:p>
            <a:pPr indent="882650" algn="just"/>
            <a:r>
              <a:rPr lang="ru-RU" sz="2800" dirty="0"/>
              <a:t>Для решения этой задачи был сделан сравнительный анализ существующих программ и сервисов для решения аналогичных задач, выбор инструментария, выполнен сбор необходимой информации для пополнения базы данных, разработано веб-приложение. </a:t>
            </a:r>
          </a:p>
          <a:p>
            <a:pPr indent="882650" algn="just"/>
            <a:r>
              <a:rPr lang="ru-RU" sz="2800" dirty="0"/>
              <a:t>Ожидается, что, при должном сопровождении и продвижении разработанного веб-ресурса возможны улучшения в следующих направлениях: </a:t>
            </a:r>
          </a:p>
          <a:p>
            <a:pPr marL="530225" indent="-514350" algn="just">
              <a:buAutoNum type="arabicPeriod"/>
            </a:pPr>
            <a:r>
              <a:rPr lang="ru-RU" sz="2800" dirty="0"/>
              <a:t>добавление различных систем тренировок; </a:t>
            </a:r>
          </a:p>
          <a:p>
            <a:pPr marL="530225" indent="-514350" algn="just">
              <a:buAutoNum type="arabicPeriod"/>
            </a:pPr>
            <a:r>
              <a:rPr lang="ru-RU" sz="2800" dirty="0"/>
              <a:t>разработка приложения под мобильные платформы.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889BE5-68E6-83DB-1832-844E62871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5521" y="2452197"/>
            <a:ext cx="5973615" cy="56169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C3152D-773B-0FBD-1DDE-A5C8F79E3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2070" y="2746008"/>
            <a:ext cx="3907875" cy="46333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1A1B0F-CCE5-4903-9007-62D161408BC3}"/>
              </a:ext>
            </a:extLst>
          </p:cNvPr>
          <p:cNvSpPr txBox="1"/>
          <p:nvPr/>
        </p:nvSpPr>
        <p:spPr>
          <a:xfrm>
            <a:off x="10939158" y="8112666"/>
            <a:ext cx="2786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640BC"/>
                </a:solidFill>
              </a:rPr>
              <a:t>Главная страница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06022F1-EB2D-82A8-C4B0-7A84AD34F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0720" y="8574331"/>
            <a:ext cx="5108891" cy="24203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275787-CDC4-511C-6465-9736C4B87EEC}"/>
              </a:ext>
            </a:extLst>
          </p:cNvPr>
          <p:cNvSpPr txBox="1"/>
          <p:nvPr/>
        </p:nvSpPr>
        <p:spPr>
          <a:xfrm>
            <a:off x="15857035" y="8108027"/>
            <a:ext cx="2956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640BC"/>
                </a:solidFill>
              </a:rPr>
              <a:t>Раздел тренировки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D0AEDD-58EA-E8DB-3C4A-F8EA02C85B96}"/>
              </a:ext>
            </a:extLst>
          </p:cNvPr>
          <p:cNvSpPr txBox="1"/>
          <p:nvPr/>
        </p:nvSpPr>
        <p:spPr>
          <a:xfrm>
            <a:off x="16272490" y="2177177"/>
            <a:ext cx="2728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640BC"/>
                </a:solidFill>
              </a:rPr>
              <a:t>Тестовый аккаунт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255764" y="1096848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68347" y="7030350"/>
            <a:ext cx="4715055" cy="2103120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НАЛАДЧИК ПРИЛОЖЕНИЯ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64564" y="6355039"/>
            <a:ext cx="5791200" cy="438912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Ахтямова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Алиса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08366" y="6989805"/>
            <a:ext cx="4134612" cy="2103120"/>
          </a:xfrm>
        </p:spPr>
        <p:txBody>
          <a:bodyPr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СПЕЦИАЛИСТ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929880" y="6431239"/>
            <a:ext cx="4134612" cy="43891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Ахмадуллина Элина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444726" y="7051881"/>
            <a:ext cx="4134612" cy="2103120"/>
          </a:xfrm>
        </p:spPr>
        <p:txBody>
          <a:bodyPr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СЛУЖБЫ ПОДДЕРЖКИ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4444726" y="6367739"/>
            <a:ext cx="4134612" cy="43891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Хайруллина Гузель</a:t>
            </a: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type="pic" sz="quarter" idx="2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0" b="20950"/>
          <a:stretch/>
        </p:blipFill>
        <p:spPr bwMode="auto">
          <a:xfrm>
            <a:off x="1530096" y="2447727"/>
            <a:ext cx="3486404" cy="348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Grp="1" noChangeAspect="1" noChangeArrowheads="1"/>
          </p:cNvPicPr>
          <p:nvPr>
            <p:ph type="pic" sz="quarter" idx="2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1" t="11396" r="17182" b="53391"/>
          <a:stretch/>
        </p:blipFill>
        <p:spPr bwMode="auto">
          <a:xfrm>
            <a:off x="8008366" y="2387600"/>
            <a:ext cx="4101306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Grp="1" noChangeAspect="1" noChangeArrowheads="1"/>
          </p:cNvPicPr>
          <p:nvPr>
            <p:ph type="pic" sz="quarter" idx="2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1300" r="557" b="28775"/>
          <a:stretch/>
        </p:blipFill>
        <p:spPr bwMode="auto">
          <a:xfrm>
            <a:off x="14661388" y="2384368"/>
            <a:ext cx="3686328" cy="3584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1029208" y="7198319"/>
            <a:ext cx="4134612" cy="2103120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ПРОЕКТ-МЕНЕДЖЕР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8"/>
          </p:nvPr>
        </p:nvSpPr>
        <p:spPr>
          <a:xfrm>
            <a:off x="792988" y="6482039"/>
            <a:ext cx="4782312" cy="438912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Шагимарданова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Гульназ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9"/>
          </p:nvPr>
        </p:nvSpPr>
        <p:spPr>
          <a:xfrm>
            <a:off x="8527034" y="7198319"/>
            <a:ext cx="4134612" cy="2103120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1"/>
          </p:nvPr>
        </p:nvSpPr>
        <p:spPr>
          <a:xfrm>
            <a:off x="8309797" y="6499110"/>
            <a:ext cx="4134612" cy="438912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Рафикова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Диляра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2"/>
          </p:nvPr>
        </p:nvSpPr>
        <p:spPr>
          <a:xfrm>
            <a:off x="14683607" y="7015291"/>
            <a:ext cx="4134612" cy="2103120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ТАРГЕТОЛОГ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24"/>
          </p:nvPr>
        </p:nvSpPr>
        <p:spPr>
          <a:xfrm>
            <a:off x="14279880" y="6532839"/>
            <a:ext cx="4134612" cy="43891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Соловьева Аделя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5" b="16655"/>
          <a:stretch>
            <a:fillRect/>
          </a:stretch>
        </p:blipFill>
        <p:spPr bwMode="auto">
          <a:xfrm>
            <a:off x="1898649" y="2387600"/>
            <a:ext cx="3561295" cy="356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Grp="1" noChangeAspect="1" noChangeArrowheads="1"/>
          </p:cNvPicPr>
          <p:nvPr>
            <p:ph type="pic" sz="quarter" idx="2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67" t="5496" r="2967" b="38212"/>
          <a:stretch/>
        </p:blipFill>
        <p:spPr bwMode="auto">
          <a:xfrm>
            <a:off x="8184895" y="2438400"/>
            <a:ext cx="3650129" cy="365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Grp="1" noChangeAspect="1" noChangeArrowheads="1"/>
          </p:cNvPicPr>
          <p:nvPr>
            <p:ph type="pic" sz="quarter" idx="2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1" b="12511"/>
          <a:stretch>
            <a:fillRect/>
          </a:stretch>
        </p:blipFill>
        <p:spPr bwMode="auto">
          <a:xfrm>
            <a:off x="14839442" y="2362200"/>
            <a:ext cx="3586676" cy="358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213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Планы развития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94975" y="1155543"/>
            <a:ext cx="9578150" cy="3459861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Исследование рынка: Провести исследование рынка, чтобы понять потребности и предпочтения целевой аудитории. Определить, какие типы рационов и услуг будут наиболее востребованы.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Разработка платформы: Создать удобную и интуитивно понятную онлайн-платформу, которая позволит пользователям выбирать и заказывать рационы, а также получать информацию о питательной ценности и инструкции по приготовлению.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94975" y="7538244"/>
            <a:ext cx="9578150" cy="7554912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Маркетинг и продвижение: Разработать стратегию маркетинга для привлечения клиентов. Использовать социальные медиа, контент-маркетинг, сотрудничество с блогерами и другие инструменты для продвижения сервиса.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Обратная связь и улучшение: Важно активно собирать обратную связь от клиентов и использовать ее для улучшения сервиса. Анализировать данные о предпочтениях клиентов, реагировать на отзывы и внедрять улучшения в свои рационы и услуги.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37813" y="4261833"/>
            <a:ext cx="117355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Партнерство с поставщиками: Установить партнерские отношения с надежными поставщиками качественных продуктов и ингредиентов. Обеспечить постоянный доступ к свежим и разнообразным продуктам.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Персонализация и гибкость: Разработать систему, которая позволит пользователям настраивать свои рационы в соответствии с их диетическими ограничениями, предпочтениями и целями. Предоставить возможность выбора разных размеров порций и графика доставки.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6362" y="7219728"/>
            <a:ext cx="3663126" cy="36631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1125" y="1928018"/>
            <a:ext cx="3630613" cy="36306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781" y="1120870"/>
            <a:ext cx="1222327" cy="122232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780" y="2520997"/>
            <a:ext cx="1222327" cy="122232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779" y="4130770"/>
            <a:ext cx="1222327" cy="122232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781" y="5576164"/>
            <a:ext cx="1222327" cy="122232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776" y="7346728"/>
            <a:ext cx="1222327" cy="122232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777" y="9315228"/>
            <a:ext cx="1222327" cy="122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https://pt.2035.university/project/sbalansirovannoe-pitanie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904) 676-94-38</a:t>
            </a:r>
            <a:r>
              <a:rPr lang="en-US" sz="2800" dirty="0"/>
              <a:t> (</a:t>
            </a:r>
            <a:r>
              <a:rPr lang="tt-RU" sz="2800" dirty="0"/>
              <a:t>Наставник Хабибрахманова Алсу Ил</a:t>
            </a:r>
            <a:r>
              <a:rPr lang="ru-RU" sz="2800" dirty="0"/>
              <a:t>ь</a:t>
            </a:r>
            <a:r>
              <a:rPr lang="tt-RU" sz="2800" dirty="0"/>
              <a:t>гамовна)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alsu_khisa@mail.ru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3906</TotalTime>
  <Words>1394</Words>
  <Application>Microsoft Office PowerPoint</Application>
  <PresentationFormat>Произвольный</PresentationFormat>
  <Paragraphs>106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Wingdings</vt:lpstr>
      <vt:lpstr>ОБЛОЖКИ</vt:lpstr>
      <vt:lpstr>РАЗДЕЛИТЕЛИ</vt:lpstr>
      <vt:lpstr>Онлайн-сервис по сбалансированному питанию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Lenovo</cp:lastModifiedBy>
  <cp:revision>241</cp:revision>
  <dcterms:created xsi:type="dcterms:W3CDTF">2021-03-01T12:07:13Z</dcterms:created>
  <dcterms:modified xsi:type="dcterms:W3CDTF">2023-11-15T08:04:18Z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