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8" r:id="rId2"/>
    <p:sldId id="286" r:id="rId3"/>
    <p:sldId id="256" r:id="rId4"/>
    <p:sldId id="273" r:id="rId5"/>
    <p:sldId id="257" r:id="rId6"/>
    <p:sldId id="287" r:id="rId7"/>
    <p:sldId id="260" r:id="rId8"/>
    <p:sldId id="259" r:id="rId9"/>
    <p:sldId id="272" r:id="rId10"/>
    <p:sldId id="274" r:id="rId11"/>
    <p:sldId id="264" r:id="rId12"/>
    <p:sldId id="283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7">
          <p15:clr>
            <a:srgbClr val="A4A3A4"/>
          </p15:clr>
        </p15:guide>
        <p15:guide id="2" orient="horz" pos="2300">
          <p15:clr>
            <a:srgbClr val="A4A3A4"/>
          </p15:clr>
        </p15:guide>
        <p15:guide id="3" orient="horz" pos="2981">
          <p15:clr>
            <a:srgbClr val="A4A3A4"/>
          </p15:clr>
        </p15:guide>
        <p15:guide id="4" orient="horz" pos="531">
          <p15:clr>
            <a:srgbClr val="A4A3A4"/>
          </p15:clr>
        </p15:guide>
        <p15:guide id="5" orient="horz" pos="373">
          <p15:clr>
            <a:srgbClr val="A4A3A4"/>
          </p15:clr>
        </p15:guide>
        <p15:guide id="6" orient="horz" pos="1393">
          <p15:clr>
            <a:srgbClr val="A4A3A4"/>
          </p15:clr>
        </p15:guide>
        <p15:guide id="7" pos="1292">
          <p15:clr>
            <a:srgbClr val="A4A3A4"/>
          </p15:clr>
        </p15:guide>
        <p15:guide id="8" pos="385">
          <p15:clr>
            <a:srgbClr val="A4A3A4"/>
          </p15:clr>
        </p15:guide>
        <p15:guide id="9" pos="5375">
          <p15:clr>
            <a:srgbClr val="A4A3A4"/>
          </p15:clr>
        </p15:guide>
        <p15:guide id="10" pos="321">
          <p15:clr>
            <a:srgbClr val="A4A3A4"/>
          </p15:clr>
        </p15:guide>
        <p15:guide id="11" pos="1406">
          <p15:clr>
            <a:srgbClr val="A4A3A4"/>
          </p15:clr>
        </p15:guide>
        <p15:guide id="12" pos="2426">
          <p15:clr>
            <a:srgbClr val="A4A3A4"/>
          </p15:clr>
        </p15:guide>
        <p15:guide id="13" pos="2313">
          <p15:clr>
            <a:srgbClr val="A4A3A4"/>
          </p15:clr>
        </p15:guide>
        <p15:guide id="14" pos="3334">
          <p15:clr>
            <a:srgbClr val="A4A3A4"/>
          </p15:clr>
        </p15:guide>
        <p15:guide id="15" pos="3447">
          <p15:clr>
            <a:srgbClr val="A4A3A4"/>
          </p15:clr>
        </p15:guide>
        <p15:guide id="16" pos="4354">
          <p15:clr>
            <a:srgbClr val="A4A3A4"/>
          </p15:clr>
        </p15:guide>
        <p15:guide id="17" pos="4466">
          <p15:clr>
            <a:srgbClr val="A4A3A4"/>
          </p15:clr>
        </p15:guide>
        <p15:guide id="18" pos="54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24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4680" autoAdjust="0"/>
  </p:normalViewPr>
  <p:slideViewPr>
    <p:cSldViewPr snapToObjects="1" showGuides="1">
      <p:cViewPr varScale="1">
        <p:scale>
          <a:sx n="142" d="100"/>
          <a:sy n="142" d="100"/>
        </p:scale>
        <p:origin x="960" y="168"/>
      </p:cViewPr>
      <p:guideLst>
        <p:guide orient="horz" pos="917"/>
        <p:guide orient="horz" pos="2300"/>
        <p:guide orient="horz" pos="2981"/>
        <p:guide orient="horz" pos="531"/>
        <p:guide orient="horz" pos="373"/>
        <p:guide orient="horz" pos="1393"/>
        <p:guide pos="1292"/>
        <p:guide pos="385"/>
        <p:guide pos="5375"/>
        <p:guide pos="321"/>
        <p:guide pos="1406"/>
        <p:guide pos="2426"/>
        <p:guide pos="2313"/>
        <p:guide pos="3334"/>
        <p:guide pos="3447"/>
        <p:guide pos="4354"/>
        <p:guide pos="4466"/>
        <p:guide pos="54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64" d="100"/>
          <a:sy n="64" d="100"/>
        </p:scale>
        <p:origin x="-3096" y="-7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>
                <a:latin typeface="+mj-lt"/>
              </a:rPr>
              <a:t>Профилактика сердечно-сосудистой системы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D43-48EE-BBD2-6902C36A0B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43-48EE-BBD2-6902C36A0B0E}"/>
              </c:ext>
            </c:extLst>
          </c:dPt>
          <c:dLbls>
            <c:dLbl>
              <c:idx val="0"/>
              <c:layout>
                <c:manualLayout>
                  <c:x val="-0.13748118916910515"/>
                  <c:y val="-0.168793936438987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5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43-48EE-BBD2-6902C36A0B0E}"/>
                </c:ext>
              </c:extLst>
            </c:dLbl>
            <c:dLbl>
              <c:idx val="1"/>
              <c:layout>
                <c:manualLayout>
                  <c:x val="0.11924115778721782"/>
                  <c:y val="0.226143049214721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5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43-48EE-BBD2-6902C36A0B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Препараты растительного происхождения</c:v>
                </c:pt>
                <c:pt idx="1">
                  <c:v>Другие препараты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11.2</c:v>
                </c:pt>
                <c:pt idx="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3-48EE-BBD2-6902C36A0B0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>
                <a:latin typeface="+mj-lt"/>
              </a:rPr>
              <a:t>Заболевания печени и</a:t>
            </a:r>
            <a:r>
              <a:rPr lang="ru-RU" sz="900" baseline="0" dirty="0">
                <a:latin typeface="+mj-lt"/>
              </a:rPr>
              <a:t> желудочно-кишечного тракта</a:t>
            </a:r>
            <a:endParaRPr lang="ru-RU" sz="900" dirty="0"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93-4880-86A0-41FDDDC1E3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93-4880-86A0-41FDDDC1E32F}"/>
              </c:ext>
            </c:extLst>
          </c:dPt>
          <c:dLbls>
            <c:dLbl>
              <c:idx val="0"/>
              <c:layout>
                <c:manualLayout>
                  <c:x val="-0.19449207821438166"/>
                  <c:y val="-0.127642074451711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5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93-4880-86A0-41FDDDC1E32F}"/>
                </c:ext>
              </c:extLst>
            </c:dLbl>
            <c:dLbl>
              <c:idx val="1"/>
              <c:layout>
                <c:manualLayout>
                  <c:x val="0.14555387580811463"/>
                  <c:y val="0.150697478492387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5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93-4880-86A0-41FDDDC1E3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Препараты растительного происхождения</c:v>
                </c:pt>
                <c:pt idx="1">
                  <c:v>Другие препараты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9.8000000000000007</c:v>
                </c:pt>
                <c:pt idx="1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93-4880-86A0-41FDDDC1E32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E3CD-02E3-45AA-A416-D31180DC3D30}" type="datetimeFigureOut">
              <a:rPr lang="ru-RU" smtClean="0"/>
              <a:pPr/>
              <a:t>16.08.2023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8A7F4-7231-4D63-A14D-D6C0B5B356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0375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A62DA-08B2-4AA2-919E-E95D6E8225C0}" type="datetimeFigureOut">
              <a:rPr lang="ru-RU" smtClean="0"/>
              <a:pPr/>
              <a:t>16.08.2023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2FD87-EBB2-493C-9851-C201A70829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4561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" y="1224690"/>
            <a:ext cx="9142258" cy="39223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" y="3274453"/>
            <a:ext cx="9132210" cy="188965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09588" y="303498"/>
            <a:ext cx="2982912" cy="63478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1050" dirty="0">
                <a:solidFill>
                  <a:schemeClr val="tx2"/>
                </a:solidFill>
                <a:latin typeface="Muller Bold" pitchFamily="50" charset="-52"/>
              </a:rPr>
              <a:t>БУРЯТСКАЯ ГОСУДАРСТВЕННАЯ </a:t>
            </a:r>
            <a:br>
              <a:rPr lang="ru-RU" sz="1050" dirty="0">
                <a:solidFill>
                  <a:schemeClr val="tx2"/>
                </a:solidFill>
                <a:latin typeface="Muller Bold" pitchFamily="50" charset="-52"/>
              </a:rPr>
            </a:br>
            <a:r>
              <a:rPr lang="ru-RU" sz="1050" dirty="0">
                <a:solidFill>
                  <a:schemeClr val="tx2"/>
                </a:solidFill>
                <a:latin typeface="Muller Bold" pitchFamily="50" charset="-52"/>
              </a:rPr>
              <a:t>СЕЛЬСКОХОЗЯЙСТВЕННАЯ АКАДЕМИЯ</a:t>
            </a:r>
          </a:p>
          <a:p>
            <a:r>
              <a:rPr lang="ru-RU" sz="1050" dirty="0">
                <a:solidFill>
                  <a:schemeClr val="tx2"/>
                </a:solidFill>
                <a:latin typeface="Muller Bold" pitchFamily="50" charset="-52"/>
              </a:rPr>
              <a:t>имени В.Р. Филиппова</a:t>
            </a: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09589" y="1455737"/>
            <a:ext cx="8131174" cy="971997"/>
          </a:xfrm>
          <a:prstGeom prst="rect">
            <a:avLst/>
          </a:prstGeom>
        </p:spPr>
        <p:txBody>
          <a:bodyPr/>
          <a:lstStyle>
            <a:lvl1pPr marL="0" indent="0">
              <a:defRPr sz="2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09589" y="2571749"/>
            <a:ext cx="4062411" cy="74184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0">
                <a:latin typeface="Muller Regular" pitchFamily="50" charset="-5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0" hasCustomPrompt="1"/>
          </p:nvPr>
        </p:nvSpPr>
        <p:spPr>
          <a:xfrm>
            <a:off x="5651500" y="2571751"/>
            <a:ext cx="2989263" cy="360040"/>
          </a:xfrm>
          <a:prstGeom prst="rect">
            <a:avLst/>
          </a:prstGeom>
        </p:spPr>
        <p:txBody>
          <a:bodyPr/>
          <a:lstStyle>
            <a:lvl1pPr marL="355600" indent="0">
              <a:defRPr sz="1200"/>
            </a:lvl1pPr>
            <a:lvl3pPr marL="355600" indent="0">
              <a:buFontTx/>
              <a:buNone/>
              <a:defRPr sz="1000"/>
            </a:lvl3pPr>
          </a:lstStyle>
          <a:p>
            <a:pPr lvl="0"/>
            <a:r>
              <a:rPr lang="ru-RU" dirty="0"/>
              <a:t>ФИО докладчика</a:t>
            </a:r>
          </a:p>
        </p:txBody>
      </p:sp>
      <p:sp>
        <p:nvSpPr>
          <p:cNvPr id="9" name="Текст 10"/>
          <p:cNvSpPr>
            <a:spLocks noGrp="1"/>
          </p:cNvSpPr>
          <p:nvPr>
            <p:ph type="body" sz="quarter" idx="11" hasCustomPrompt="1"/>
          </p:nvPr>
        </p:nvSpPr>
        <p:spPr>
          <a:xfrm>
            <a:off x="5651500" y="3102103"/>
            <a:ext cx="2989263" cy="360040"/>
          </a:xfrm>
          <a:prstGeom prst="rect">
            <a:avLst/>
          </a:prstGeom>
        </p:spPr>
        <p:txBody>
          <a:bodyPr/>
          <a:lstStyle>
            <a:lvl1pPr marL="355600" indent="0">
              <a:defRPr sz="1000" b="0"/>
            </a:lvl1pPr>
            <a:lvl3pPr marL="355600" indent="0">
              <a:buFontTx/>
              <a:buNone/>
              <a:defRPr sz="1000"/>
            </a:lvl3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285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9589" y="1455739"/>
            <a:ext cx="8131174" cy="6119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09589" y="2211388"/>
            <a:ext cx="8131174" cy="2520950"/>
          </a:xfrm>
          <a:prstGeom prst="rect">
            <a:avLst/>
          </a:prstGeom>
        </p:spPr>
        <p:txBody>
          <a:bodyPr numCol="2" spcCol="180000"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44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3" name="Заголовок 1"/>
          <p:cNvSpPr>
            <a:spLocks noGrp="1"/>
          </p:cNvSpPr>
          <p:nvPr>
            <p:ph type="ctrTitle"/>
          </p:nvPr>
        </p:nvSpPr>
        <p:spPr>
          <a:xfrm>
            <a:off x="3849892" y="1455739"/>
            <a:ext cx="4786453" cy="64795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7" name="Рисунок 36"/>
          <p:cNvSpPr>
            <a:spLocks noGrp="1"/>
          </p:cNvSpPr>
          <p:nvPr>
            <p:ph type="pic" sz="quarter" idx="10"/>
          </p:nvPr>
        </p:nvSpPr>
        <p:spPr>
          <a:xfrm>
            <a:off x="611188" y="1455738"/>
            <a:ext cx="2880692" cy="36877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2"/>
          </p:nvPr>
        </p:nvSpPr>
        <p:spPr>
          <a:xfrm>
            <a:off x="3851275" y="2211388"/>
            <a:ext cx="4789488" cy="2520950"/>
          </a:xfrm>
          <a:prstGeom prst="rect">
            <a:avLst/>
          </a:prstGeom>
        </p:spPr>
        <p:txBody>
          <a:bodyPr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136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горизонтальн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10"/>
          </p:nvPr>
        </p:nvSpPr>
        <p:spPr>
          <a:xfrm>
            <a:off x="0" y="1455738"/>
            <a:ext cx="3492500" cy="23034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851275" y="1455738"/>
            <a:ext cx="3852428" cy="64796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3"/>
          </p:nvPr>
        </p:nvSpPr>
        <p:spPr>
          <a:xfrm>
            <a:off x="3851275" y="2211388"/>
            <a:ext cx="4789488" cy="2520950"/>
          </a:xfrm>
          <a:prstGeom prst="rect">
            <a:avLst/>
          </a:prstGeom>
        </p:spPr>
        <p:txBody>
          <a:bodyPr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866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3851900" y="1455739"/>
            <a:ext cx="4784445" cy="64795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4" name="Рисунок 36"/>
          <p:cNvSpPr>
            <a:spLocks noGrp="1"/>
          </p:cNvSpPr>
          <p:nvPr>
            <p:ph type="pic" sz="quarter" idx="10"/>
          </p:nvPr>
        </p:nvSpPr>
        <p:spPr>
          <a:xfrm>
            <a:off x="611188" y="1455738"/>
            <a:ext cx="2880692" cy="1692076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6" name="Рисунок 36"/>
          <p:cNvSpPr>
            <a:spLocks noGrp="1"/>
          </p:cNvSpPr>
          <p:nvPr>
            <p:ph type="pic" sz="quarter" idx="11"/>
          </p:nvPr>
        </p:nvSpPr>
        <p:spPr>
          <a:xfrm>
            <a:off x="611188" y="3291830"/>
            <a:ext cx="2880692" cy="185167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3"/>
          </p:nvPr>
        </p:nvSpPr>
        <p:spPr>
          <a:xfrm>
            <a:off x="3851275" y="2211388"/>
            <a:ext cx="4789488" cy="2520950"/>
          </a:xfrm>
          <a:prstGeom prst="rect">
            <a:avLst/>
          </a:prstGeom>
        </p:spPr>
        <p:txBody>
          <a:bodyPr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119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Заголовок 1"/>
          <p:cNvSpPr>
            <a:spLocks noGrp="1"/>
          </p:cNvSpPr>
          <p:nvPr>
            <p:ph type="ctrTitle"/>
          </p:nvPr>
        </p:nvSpPr>
        <p:spPr>
          <a:xfrm>
            <a:off x="509589" y="1455739"/>
            <a:ext cx="3162299" cy="64795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611188" y="842963"/>
            <a:ext cx="30607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Рисунок 8"/>
          <p:cNvSpPr>
            <a:spLocks noGrp="1"/>
          </p:cNvSpPr>
          <p:nvPr>
            <p:ph type="pic" sz="quarter" idx="15"/>
          </p:nvPr>
        </p:nvSpPr>
        <p:spPr>
          <a:xfrm>
            <a:off x="3851275" y="1455738"/>
            <a:ext cx="2232893" cy="1404044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Рисунок 8"/>
          <p:cNvSpPr>
            <a:spLocks noGrp="1"/>
          </p:cNvSpPr>
          <p:nvPr>
            <p:ph type="pic" sz="quarter" idx="16"/>
          </p:nvPr>
        </p:nvSpPr>
        <p:spPr>
          <a:xfrm>
            <a:off x="6283579" y="1455738"/>
            <a:ext cx="2232893" cy="1404044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3" name="Рисунок 8"/>
          <p:cNvSpPr>
            <a:spLocks noGrp="1"/>
          </p:cNvSpPr>
          <p:nvPr>
            <p:ph type="pic" sz="quarter" idx="17"/>
          </p:nvPr>
        </p:nvSpPr>
        <p:spPr>
          <a:xfrm>
            <a:off x="3851275" y="3037650"/>
            <a:ext cx="2232893" cy="1404044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4" name="Рисунок 8"/>
          <p:cNvSpPr>
            <a:spLocks noGrp="1"/>
          </p:cNvSpPr>
          <p:nvPr>
            <p:ph type="pic" sz="quarter" idx="18"/>
          </p:nvPr>
        </p:nvSpPr>
        <p:spPr>
          <a:xfrm>
            <a:off x="6283579" y="3037650"/>
            <a:ext cx="2232893" cy="1404044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20"/>
          </p:nvPr>
        </p:nvSpPr>
        <p:spPr>
          <a:xfrm>
            <a:off x="503236" y="2211388"/>
            <a:ext cx="3168652" cy="2520950"/>
          </a:xfrm>
          <a:prstGeom prst="rect">
            <a:avLst/>
          </a:prstGeom>
        </p:spPr>
        <p:txBody>
          <a:bodyPr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72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509589" y="1455739"/>
            <a:ext cx="3846388" cy="64795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20"/>
          </p:nvPr>
        </p:nvSpPr>
        <p:spPr>
          <a:xfrm>
            <a:off x="503235" y="2211388"/>
            <a:ext cx="3852741" cy="2520950"/>
          </a:xfrm>
          <a:prstGeom prst="rect">
            <a:avLst/>
          </a:prstGeom>
        </p:spPr>
        <p:txBody>
          <a:bodyPr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Текст 4"/>
          <p:cNvSpPr>
            <a:spLocks noGrp="1"/>
          </p:cNvSpPr>
          <p:nvPr>
            <p:ph type="body" sz="quarter" idx="21"/>
          </p:nvPr>
        </p:nvSpPr>
        <p:spPr>
          <a:xfrm>
            <a:off x="4667981" y="2211388"/>
            <a:ext cx="3852741" cy="2520950"/>
          </a:xfrm>
          <a:prstGeom prst="rect">
            <a:avLst/>
          </a:prstGeom>
        </p:spPr>
        <p:txBody>
          <a:bodyPr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71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ижний колонтитул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98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фо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" y="1224690"/>
            <a:ext cx="9142258" cy="39223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05" y="1229677"/>
            <a:ext cx="6583825" cy="393443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09589" y="1455739"/>
            <a:ext cx="8126756" cy="64795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20"/>
          </p:nvPr>
        </p:nvSpPr>
        <p:spPr>
          <a:xfrm>
            <a:off x="503235" y="2211388"/>
            <a:ext cx="8133109" cy="2520950"/>
          </a:xfrm>
          <a:prstGeom prst="rect">
            <a:avLst/>
          </a:prstGeom>
        </p:spPr>
        <p:txBody>
          <a:bodyPr numCol="2" spcCol="180000"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94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фото_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" y="1224690"/>
            <a:ext cx="9142258" cy="39223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05" y="1229677"/>
            <a:ext cx="6583825" cy="393443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09587" y="3039145"/>
            <a:ext cx="4680913" cy="32469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7" name="Рисунок 8"/>
          <p:cNvSpPr>
            <a:spLocks noGrp="1"/>
          </p:cNvSpPr>
          <p:nvPr>
            <p:ph type="pic" sz="quarter" idx="14"/>
          </p:nvPr>
        </p:nvSpPr>
        <p:spPr>
          <a:xfrm>
            <a:off x="607788" y="1229678"/>
            <a:ext cx="2488048" cy="16208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Рисунок 8"/>
          <p:cNvSpPr>
            <a:spLocks noGrp="1"/>
          </p:cNvSpPr>
          <p:nvPr>
            <p:ph type="pic" sz="quarter" idx="15"/>
          </p:nvPr>
        </p:nvSpPr>
        <p:spPr>
          <a:xfrm>
            <a:off x="3323556" y="1229678"/>
            <a:ext cx="2488048" cy="16208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1" name="Рисунок 8"/>
          <p:cNvSpPr>
            <a:spLocks noGrp="1"/>
          </p:cNvSpPr>
          <p:nvPr>
            <p:ph type="pic" sz="quarter" idx="16"/>
          </p:nvPr>
        </p:nvSpPr>
        <p:spPr>
          <a:xfrm>
            <a:off x="6039324" y="1229678"/>
            <a:ext cx="2488048" cy="16208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20"/>
          </p:nvPr>
        </p:nvSpPr>
        <p:spPr>
          <a:xfrm>
            <a:off x="503235" y="3471850"/>
            <a:ext cx="8133109" cy="1260488"/>
          </a:xfrm>
          <a:prstGeom prst="rect">
            <a:avLst/>
          </a:prstGeom>
        </p:spPr>
        <p:txBody>
          <a:bodyPr numCol="2" spcCol="180000"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62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фото_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" y="1224690"/>
            <a:ext cx="9142258" cy="39223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05" y="1229677"/>
            <a:ext cx="6583825" cy="393443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TextBox 15"/>
          <p:cNvSpPr txBox="1"/>
          <p:nvPr userDrawn="1"/>
        </p:nvSpPr>
        <p:spPr>
          <a:xfrm>
            <a:off x="9612560" y="4011950"/>
            <a:ext cx="1998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+mj-lt"/>
              </a:rPr>
              <a:t>ЗНАНИЯ </a:t>
            </a:r>
          </a:p>
          <a:p>
            <a:r>
              <a:rPr lang="ru-RU" sz="1600" dirty="0">
                <a:solidFill>
                  <a:schemeClr val="bg1"/>
                </a:solidFill>
                <a:latin typeface="+mj-lt"/>
              </a:rPr>
              <a:t>ДЛЯ НАШЕГО </a:t>
            </a:r>
          </a:p>
          <a:p>
            <a:r>
              <a:rPr lang="ru-RU" sz="1600" dirty="0">
                <a:solidFill>
                  <a:schemeClr val="bg1"/>
                </a:solidFill>
                <a:latin typeface="+mj-lt"/>
              </a:rPr>
              <a:t>БУДУЩЕГО</a:t>
            </a:r>
          </a:p>
        </p:txBody>
      </p:sp>
      <p:sp>
        <p:nvSpPr>
          <p:cNvPr id="19" name="Рисунок 8"/>
          <p:cNvSpPr>
            <a:spLocks noGrp="1"/>
          </p:cNvSpPr>
          <p:nvPr>
            <p:ph type="pic" sz="quarter" idx="13"/>
          </p:nvPr>
        </p:nvSpPr>
        <p:spPr>
          <a:xfrm>
            <a:off x="3323556" y="3039145"/>
            <a:ext cx="2488048" cy="1692904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Рисунок 8"/>
          <p:cNvSpPr>
            <a:spLocks noGrp="1"/>
          </p:cNvSpPr>
          <p:nvPr>
            <p:ph type="pic" sz="quarter" idx="14"/>
          </p:nvPr>
        </p:nvSpPr>
        <p:spPr>
          <a:xfrm>
            <a:off x="607788" y="1229678"/>
            <a:ext cx="2488048" cy="16208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1" name="Рисунок 8"/>
          <p:cNvSpPr>
            <a:spLocks noGrp="1"/>
          </p:cNvSpPr>
          <p:nvPr>
            <p:ph type="pic" sz="quarter" idx="15"/>
          </p:nvPr>
        </p:nvSpPr>
        <p:spPr>
          <a:xfrm>
            <a:off x="3323556" y="1229678"/>
            <a:ext cx="2488048" cy="16208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2" name="Рисунок 8"/>
          <p:cNvSpPr>
            <a:spLocks noGrp="1"/>
          </p:cNvSpPr>
          <p:nvPr>
            <p:ph type="pic" sz="quarter" idx="16"/>
          </p:nvPr>
        </p:nvSpPr>
        <p:spPr>
          <a:xfrm>
            <a:off x="6039324" y="1229678"/>
            <a:ext cx="3104676" cy="39344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20"/>
          </p:nvPr>
        </p:nvSpPr>
        <p:spPr>
          <a:xfrm>
            <a:off x="503236" y="3039144"/>
            <a:ext cx="2592600" cy="1692905"/>
          </a:xfrm>
          <a:prstGeom prst="rect">
            <a:avLst/>
          </a:prstGeom>
        </p:spPr>
        <p:txBody>
          <a:bodyPr/>
          <a:lstStyle>
            <a:lvl1pPr marL="0" indent="92075"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 b="0"/>
            </a:lvl2pPr>
            <a:lvl3pPr>
              <a:defRPr sz="1200" b="0"/>
            </a:lvl3pPr>
            <a:lvl4pPr marL="538163" indent="-177800">
              <a:tabLst>
                <a:tab pos="446088" algn="l"/>
              </a:tabLst>
              <a:defRPr sz="1200" b="0"/>
            </a:lvl4pPr>
            <a:lvl5pPr marL="538163" indent="-177800">
              <a:tabLst>
                <a:tab pos="446088" algn="l"/>
              </a:tabLst>
              <a:defRPr sz="1200" b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185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09589" y="1455739"/>
            <a:ext cx="8126756" cy="5399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ru-RU" dirty="0"/>
              <a:t>Образец заголовка диаграммы/таблицы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98030200"/>
              </p:ext>
            </p:extLst>
          </p:nvPr>
        </p:nvGraphicFramePr>
        <p:xfrm>
          <a:off x="9504548" y="2211388"/>
          <a:ext cx="8137129" cy="2016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62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24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24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24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3256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Колонка 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Колонка 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Колонка 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Колонка 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Колонка 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Колонка 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Колонка 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56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56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256">
                <a:tc>
                  <a:txBody>
                    <a:bodyPr/>
                    <a:lstStyle/>
                    <a:p>
                      <a:endParaRPr lang="ru-RU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56">
                <a:tc>
                  <a:txBody>
                    <a:bodyPr/>
                    <a:lstStyle/>
                    <a:p>
                      <a:endParaRPr lang="ru-RU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аблица 2"/>
          <p:cNvSpPr>
            <a:spLocks noGrp="1"/>
          </p:cNvSpPr>
          <p:nvPr>
            <p:ph type="tbl" sz="quarter" idx="13"/>
          </p:nvPr>
        </p:nvSpPr>
        <p:spPr>
          <a:xfrm>
            <a:off x="509588" y="2211388"/>
            <a:ext cx="8131175" cy="25206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036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09589" y="1455739"/>
            <a:ext cx="3162299" cy="5399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ru-RU" dirty="0"/>
              <a:t>Образец заголовка диаграммы</a:t>
            </a: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2745" y="4732050"/>
            <a:ext cx="2133600" cy="273844"/>
          </a:xfrm>
          <a:prstGeom prst="rect">
            <a:avLst/>
          </a:prstGeom>
        </p:spPr>
        <p:txBody>
          <a:bodyPr/>
          <a:lstStyle/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611188" y="842963"/>
            <a:ext cx="468153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иаграмма 3"/>
          <p:cNvSpPr>
            <a:spLocks noGrp="1"/>
          </p:cNvSpPr>
          <p:nvPr>
            <p:ph type="chart" sz="quarter" idx="13"/>
          </p:nvPr>
        </p:nvSpPr>
        <p:spPr>
          <a:xfrm>
            <a:off x="509589" y="2211388"/>
            <a:ext cx="3162299" cy="25209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  <p:sp>
        <p:nvSpPr>
          <p:cNvPr id="19" name="Диаграмма 3"/>
          <p:cNvSpPr>
            <a:spLocks noGrp="1"/>
          </p:cNvSpPr>
          <p:nvPr>
            <p:ph type="chart" sz="quarter" idx="14"/>
          </p:nvPr>
        </p:nvSpPr>
        <p:spPr>
          <a:xfrm>
            <a:off x="3829875" y="2211388"/>
            <a:ext cx="4810888" cy="25206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6973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" y="1224690"/>
            <a:ext cx="9142258" cy="3922338"/>
          </a:xfrm>
          <a:prstGeom prst="rect">
            <a:avLst/>
          </a:prstGeom>
        </p:spPr>
      </p:pic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5472114" y="1455738"/>
            <a:ext cx="3168650" cy="1584325"/>
          </a:xfrm>
          <a:prstGeom prst="rect">
            <a:avLst/>
          </a:prstGeom>
        </p:spPr>
        <p:txBody>
          <a:bodyPr/>
          <a:lstStyle>
            <a:lvl1pPr marL="0" indent="539750">
              <a:lnSpc>
                <a:spcPct val="150000"/>
              </a:lnSpc>
              <a:defRPr sz="1200" b="0">
                <a:latin typeface="Muller Bold" pitchFamily="50" charset="-52"/>
              </a:defRPr>
            </a:lvl1pPr>
          </a:lstStyle>
          <a:p>
            <a:pPr lvl="0"/>
            <a:r>
              <a:rPr lang="ru-RU" dirty="0"/>
              <a:t>Адрес: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" y="3274453"/>
            <a:ext cx="9132210" cy="188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43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C64D2-C256-4F81-9070-5F6D341BF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69E924-2AD4-422A-93DA-31E806112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291383-54C8-492A-B873-2FA4260F1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D8FE-DB0F-41CE-8EDC-969A62E3B371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3FF55D-4FF4-462C-A596-33584F5C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844A8E-F38E-4C2B-ACF5-AA75AE3D3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EA928-4D64-4F77-B80E-998B31A87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32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64" y="1082965"/>
            <a:ext cx="6709772" cy="408114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6444260" y="725690"/>
            <a:ext cx="0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32339" y="4782182"/>
            <a:ext cx="89850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AAB9E70-2F9B-4E13-BA87-5A4719C5CF4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071" y="-77966"/>
            <a:ext cx="1382221" cy="138222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92" y="588750"/>
            <a:ext cx="1330554" cy="260300"/>
          </a:xfrm>
          <a:prstGeom prst="rect">
            <a:avLst/>
          </a:prstGeom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09587" y="592138"/>
            <a:ext cx="4783137" cy="2508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Muller Bold" pitchFamily="50" charset="-52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90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74" r:id="rId2"/>
    <p:sldLayoutId id="2147483662" r:id="rId3"/>
    <p:sldLayoutId id="2147483670" r:id="rId4"/>
    <p:sldLayoutId id="2147483677" r:id="rId5"/>
    <p:sldLayoutId id="2147483675" r:id="rId6"/>
    <p:sldLayoutId id="2147483664" r:id="rId7"/>
    <p:sldLayoutId id="2147483665" r:id="rId8"/>
    <p:sldLayoutId id="2147483667" r:id="rId9"/>
    <p:sldLayoutId id="2147483671" r:id="rId10"/>
    <p:sldLayoutId id="2147483672" r:id="rId11"/>
    <p:sldLayoutId id="2147483668" r:id="rId12"/>
    <p:sldLayoutId id="2147483676" r:id="rId13"/>
    <p:sldLayoutId id="2147483673" r:id="rId14"/>
    <p:sldLayoutId id="2147483678" r:id="rId15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0" algn="l" defTabSz="914400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2075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17/06/relationships/model3d" Target="../media/model3d2.glb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B63DCE5E-6655-422B-A3A9-4B72ED995F98}"/>
              </a:ext>
            </a:extLst>
          </p:cNvPr>
          <p:cNvSpPr/>
          <p:nvPr/>
        </p:nvSpPr>
        <p:spPr>
          <a:xfrm>
            <a:off x="4432468" y="-322329"/>
            <a:ext cx="279064" cy="2699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6" name="Знак ''минус'' 5">
            <a:extLst>
              <a:ext uri="{FF2B5EF4-FFF2-40B4-BE49-F238E27FC236}">
                <a16:creationId xmlns:a16="http://schemas.microsoft.com/office/drawing/2014/main" id="{4EFDAA5A-C776-4D25-A6B5-89ABB5B2D14D}"/>
              </a:ext>
            </a:extLst>
          </p:cNvPr>
          <p:cNvSpPr/>
          <p:nvPr/>
        </p:nvSpPr>
        <p:spPr>
          <a:xfrm>
            <a:off x="-1696963" y="2847244"/>
            <a:ext cx="1813549" cy="34289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84A51A3-E1F3-476C-A285-6CE3CB204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/>
          <a:lstStyle/>
          <a:p>
            <a:r>
              <a:rPr lang="ru-RU" dirty="0"/>
              <a:t>Четыре Олега</a:t>
            </a:r>
          </a:p>
        </p:txBody>
      </p:sp>
    </p:spTree>
    <p:extLst>
      <p:ext uri="{BB962C8B-B14F-4D97-AF65-F5344CB8AC3E}">
        <p14:creationId xmlns:p14="http://schemas.microsoft.com/office/powerpoint/2010/main" val="2166736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B63DCE5E-6655-422B-A3A9-4B72ED995F98}"/>
              </a:ext>
            </a:extLst>
          </p:cNvPr>
          <p:cNvSpPr/>
          <p:nvPr/>
        </p:nvSpPr>
        <p:spPr>
          <a:xfrm>
            <a:off x="3828879" y="1869741"/>
            <a:ext cx="1486243" cy="140401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Знак ''минус'' 5">
            <a:extLst>
              <a:ext uri="{FF2B5EF4-FFF2-40B4-BE49-F238E27FC236}">
                <a16:creationId xmlns:a16="http://schemas.microsoft.com/office/drawing/2014/main" id="{4EFDAA5A-C776-4D25-A6B5-89ABB5B2D14D}"/>
              </a:ext>
            </a:extLst>
          </p:cNvPr>
          <p:cNvSpPr/>
          <p:nvPr/>
        </p:nvSpPr>
        <p:spPr>
          <a:xfrm>
            <a:off x="2993910" y="2824993"/>
            <a:ext cx="4392598" cy="159410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8921CD3-46BC-467E-9B5F-108BBCB88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28878" y="2097842"/>
            <a:ext cx="4158063" cy="806856"/>
          </a:xfrm>
        </p:spPr>
        <p:txBody>
          <a:bodyPr>
            <a:normAutofit/>
          </a:bodyPr>
          <a:lstStyle/>
          <a:p>
            <a:r>
              <a:rPr lang="ru-RU" sz="2100" dirty="0"/>
              <a:t>Четыре Олега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B6F0C9-B164-4F41-9869-8BAB4101EB3F}"/>
              </a:ext>
            </a:extLst>
          </p:cNvPr>
          <p:cNvSpPr txBox="1"/>
          <p:nvPr/>
        </p:nvSpPr>
        <p:spPr>
          <a:xfrm>
            <a:off x="4178636" y="3279937"/>
            <a:ext cx="19181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И нас не 4</a:t>
            </a:r>
          </a:p>
        </p:txBody>
      </p:sp>
    </p:spTree>
    <p:extLst>
      <p:ext uri="{BB962C8B-B14F-4D97-AF65-F5344CB8AC3E}">
        <p14:creationId xmlns:p14="http://schemas.microsoft.com/office/powerpoint/2010/main" val="2628218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ПРОЕКТНАЯ РАБОТА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3697" y="2278863"/>
            <a:ext cx="4062411" cy="741840"/>
          </a:xfrm>
        </p:spPr>
        <p:txBody>
          <a:bodyPr/>
          <a:lstStyle/>
          <a:p>
            <a:r>
              <a:rPr lang="ru-RU" dirty="0"/>
              <a:t>Проектирование и разработка сайта лекарственных растений (на примере стартапа «Ая-</a:t>
            </a:r>
            <a:r>
              <a:rPr lang="ru-RU" dirty="0" err="1"/>
              <a:t>ганга</a:t>
            </a:r>
            <a:r>
              <a:rPr lang="ru-RU" dirty="0"/>
              <a:t>»)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5116168" y="2278864"/>
            <a:ext cx="3528703" cy="432047"/>
          </a:xfrm>
        </p:spPr>
        <p:txBody>
          <a:bodyPr/>
          <a:lstStyle/>
          <a:p>
            <a:pPr>
              <a:buNone/>
            </a:pPr>
            <a:r>
              <a:rPr lang="ru-RU" b="1" dirty="0">
                <a:latin typeface="PT Sans (Основной текст)"/>
              </a:rPr>
              <a:t>Обучающихся студентов БГСХА</a:t>
            </a:r>
          </a:p>
          <a:p>
            <a:pPr>
              <a:buNone/>
            </a:pPr>
            <a:r>
              <a:rPr lang="ru-RU" dirty="0">
                <a:latin typeface="PT Sans (Основной текст)"/>
              </a:rPr>
              <a:t>Команды</a:t>
            </a:r>
            <a:r>
              <a:rPr lang="en-US" dirty="0">
                <a:latin typeface="PT Sans (Основной текст)"/>
              </a:rPr>
              <a:t>: “</a:t>
            </a:r>
            <a:r>
              <a:rPr lang="ru-RU" dirty="0">
                <a:latin typeface="PT Sans (Основной текст)"/>
              </a:rPr>
              <a:t>Четыре Олега</a:t>
            </a:r>
            <a:r>
              <a:rPr lang="en-US" dirty="0">
                <a:latin typeface="PT Sans (Основной текст)"/>
              </a:rPr>
              <a:t>”</a:t>
            </a:r>
            <a:endParaRPr lang="ru-RU" b="1" dirty="0">
              <a:latin typeface="PT Sans (Основной текст)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116168" y="2809216"/>
            <a:ext cx="3852428" cy="585771"/>
          </a:xfrm>
        </p:spPr>
        <p:txBody>
          <a:bodyPr/>
          <a:lstStyle/>
          <a:p>
            <a:pPr>
              <a:buNone/>
            </a:pPr>
            <a:r>
              <a:rPr lang="ru-RU" sz="1200" dirty="0">
                <a:latin typeface="PT Sans (Основной текст)"/>
              </a:rPr>
              <a:t>Руководитель, к.э.н., доцент</a:t>
            </a:r>
          </a:p>
          <a:p>
            <a:pPr>
              <a:buNone/>
            </a:pPr>
            <a:r>
              <a:rPr lang="ru-RU" sz="1200" dirty="0" err="1">
                <a:latin typeface="PT Sans (Основной текст)"/>
              </a:rPr>
              <a:t>Базаржапова</a:t>
            </a:r>
            <a:r>
              <a:rPr lang="ru-RU" sz="1200" dirty="0">
                <a:latin typeface="PT Sans (Основной текст)"/>
              </a:rPr>
              <a:t> Туя </a:t>
            </a:r>
            <a:r>
              <a:rPr lang="ru-RU" sz="1200" dirty="0" err="1">
                <a:latin typeface="PT Sans (Основной текст)"/>
              </a:rPr>
              <a:t>Жамьяновна</a:t>
            </a:r>
            <a:endParaRPr lang="ru-RU" sz="1200" dirty="0">
              <a:latin typeface="PT Sans (Основной текст)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893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319110" y="1779662"/>
            <a:ext cx="8429353" cy="2650139"/>
          </a:xfrm>
        </p:spPr>
        <p:txBody>
          <a:bodyPr numCol="1"/>
          <a:lstStyle/>
          <a:p>
            <a:pPr marL="360363" indent="0">
              <a:lnSpc>
                <a:spcPct val="150000"/>
              </a:lnSpc>
            </a:pPr>
            <a:r>
              <a:rPr lang="ru-RU" sz="1600" b="1" dirty="0">
                <a:solidFill>
                  <a:srgbClr val="C00000"/>
                </a:solidFill>
              </a:rPr>
              <a:t>Заключается в разработке </a:t>
            </a:r>
            <a:r>
              <a:rPr lang="ru-RU" sz="1400" dirty="0"/>
              <a:t>функционального веб-сайта для стартапа «Ая-Ганга», предлагающего продукцию из лекарственных трав</a:t>
            </a:r>
            <a:r>
              <a:rPr lang="en-US" sz="1400" dirty="0"/>
              <a:t> </a:t>
            </a:r>
            <a:r>
              <a:rPr lang="ru-RU" sz="1400" dirty="0"/>
              <a:t>и новый взгляд на заботу о здоровье.</a:t>
            </a:r>
          </a:p>
          <a:p>
            <a:pPr marL="360363" indent="0">
              <a:lnSpc>
                <a:spcPct val="150000"/>
              </a:lnSpc>
            </a:pPr>
            <a:r>
              <a:rPr lang="ru-RU" sz="1400" dirty="0"/>
              <a:t>В дальнейшем данный сайт будет выступать платформой маркет-</a:t>
            </a:r>
            <a:r>
              <a:rPr lang="ru-RU" sz="1400" dirty="0" err="1"/>
              <a:t>плейса</a:t>
            </a:r>
            <a:r>
              <a:rPr lang="ru-RU" sz="1400" dirty="0"/>
              <a:t> при Бурятской ГСХА</a:t>
            </a:r>
            <a:r>
              <a:rPr lang="en-US" sz="1400" dirty="0"/>
              <a:t>, </a:t>
            </a:r>
            <a:r>
              <a:rPr lang="ru-RU" sz="1400" dirty="0"/>
              <a:t>где каждый студент сможет разместить свой уникальный бизнес-проект.</a:t>
            </a:r>
          </a:p>
          <a:p>
            <a:pPr marL="360363" indent="0" algn="just">
              <a:lnSpc>
                <a:spcPct val="150000"/>
              </a:lnSpc>
            </a:pPr>
            <a:endParaRPr lang="ru-RU" sz="1400" dirty="0"/>
          </a:p>
          <a:p>
            <a:pPr marL="360363" indent="0"/>
            <a:endParaRPr lang="ru-RU" dirty="0"/>
          </a:p>
          <a:p>
            <a:pPr marL="360363" indent="0"/>
            <a:endParaRPr lang="ru-RU" dirty="0"/>
          </a:p>
          <a:p>
            <a:pPr marL="360363" indent="0"/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14" y="1820783"/>
            <a:ext cx="204216" cy="362713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Трехмерная модель 6" descr="Пучок травы">
                <a:extLst>
                  <a:ext uri="{FF2B5EF4-FFF2-40B4-BE49-F238E27FC236}">
                    <a16:creationId xmlns:a16="http://schemas.microsoft.com/office/drawing/2014/main" id="{A23FC1A2-1553-42C8-A2A5-3FEDFA33210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95163061"/>
                  </p:ext>
                </p:extLst>
              </p:nvPr>
            </p:nvGraphicFramePr>
            <p:xfrm>
              <a:off x="6732240" y="3930409"/>
              <a:ext cx="2693471" cy="1075485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693471" cy="1075485"/>
                    </a:xfrm>
                    <a:prstGeom prst="rect">
                      <a:avLst/>
                    </a:prstGeom>
                  </am3d:spPr>
                  <am3d:camera>
                    <am3d:pos x="0" y="0" z="5790121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681160" d="1000000"/>
                    <am3d:preTrans dx="5390755" dy="-1339975" dz="2"/>
                    <am3d:scale>
                      <am3d:sx n="1000000" d="1000000"/>
                      <am3d:sy n="1000000" d="1000000"/>
                      <am3d:sz n="1000000" d="1000000"/>
                    </am3d:scale>
                    <am3d:rot ax="1325318" ay="3581808" az="1158542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40640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Трехмерная модель 6" descr="Пучок травы">
                <a:extLst>
                  <a:ext uri="{FF2B5EF4-FFF2-40B4-BE49-F238E27FC236}">
                    <a16:creationId xmlns:a16="http://schemas.microsoft.com/office/drawing/2014/main" id="{A23FC1A2-1553-42C8-A2A5-3FEDFA33210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32240" y="3930409"/>
                <a:ext cx="2693471" cy="107548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5834" y="1092998"/>
            <a:ext cx="3846387" cy="377873"/>
          </a:xfrm>
        </p:spPr>
        <p:txBody>
          <a:bodyPr/>
          <a:lstStyle/>
          <a:p>
            <a:r>
              <a:rPr lang="ru-RU" sz="2800" dirty="0"/>
              <a:t>Идея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Трехмерная модель 11" descr="Захлопывающаяся венерина мухоловка">
                <a:extLst>
                  <a:ext uri="{FF2B5EF4-FFF2-40B4-BE49-F238E27FC236}">
                    <a16:creationId xmlns:a16="http://schemas.microsoft.com/office/drawing/2014/main" id="{E769D6CF-98C1-4A00-B548-D21B75D37F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33533490"/>
                  </p:ext>
                </p:extLst>
              </p:nvPr>
            </p:nvGraphicFramePr>
            <p:xfrm>
              <a:off x="7915934" y="4062659"/>
              <a:ext cx="518943" cy="629047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518943" cy="629047"/>
                    </a:xfrm>
                    <a:prstGeom prst="rect">
                      <a:avLst/>
                    </a:prstGeom>
                  </am3d:spPr>
                  <am3d:camera>
                    <am3d:pos x="0" y="0" z="7015979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5162" d="1000000"/>
                    <am3d:preTrans dx="82567" dy="-17018456" dz="2276528"/>
                    <am3d:scale>
                      <am3d:sx n="1000000" d="1000000"/>
                      <am3d:sy n="1000000" d="1000000"/>
                      <am3d:sz n="1000000" d="1000000"/>
                    </am3d:scale>
                    <am3d:rot ax="93226" ay="-1804071" az="-46701"/>
                    <am3d:postTrans dx="0" dy="0" dz="0"/>
                  </am3d:trans>
                  <am3d:raster rName="Office3DRenderer" rVer="16.0.8326">
                    <am3d:blip r:embed="rId6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99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72138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Трехмерная модель 11" descr="Захлопывающаяся венерина мухоловка">
                <a:extLst>
                  <a:ext uri="{FF2B5EF4-FFF2-40B4-BE49-F238E27FC236}">
                    <a16:creationId xmlns:a16="http://schemas.microsoft.com/office/drawing/2014/main" id="{E769D6CF-98C1-4A00-B548-D21B75D37F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15934" y="4062659"/>
                <a:ext cx="518943" cy="62904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00224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993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9589" y="1095586"/>
            <a:ext cx="8131174" cy="611955"/>
          </a:xfrm>
        </p:spPr>
        <p:txBody>
          <a:bodyPr/>
          <a:lstStyle/>
          <a:p>
            <a:r>
              <a:rPr lang="ru-RU" sz="2800" dirty="0"/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380554" y="1779662"/>
            <a:ext cx="8382891" cy="2520950"/>
          </a:xfrm>
        </p:spPr>
        <p:txBody>
          <a:bodyPr numCol="1"/>
          <a:lstStyle/>
          <a:p>
            <a:pPr marL="360363" indent="0"/>
            <a:r>
              <a:rPr lang="ru-RU" sz="1600" b="1" dirty="0">
                <a:solidFill>
                  <a:srgbClr val="C00000"/>
                </a:solidFill>
              </a:rPr>
              <a:t>Недостаток</a:t>
            </a:r>
            <a:r>
              <a:rPr lang="ru-RU" dirty="0"/>
              <a:t> </a:t>
            </a:r>
            <a:r>
              <a:rPr lang="ru-RU" sz="1400" dirty="0"/>
              <a:t>доступной и надежной информации о лекарственных травах, их свойствах и применении. В современном мире, где интерес к альтернативным методам здоровья растет, люди сталкиваются с ограниченностью доступа к качественной информации о том, как использовать природные ресурсы для поддержания своего физического и психического благополучия. Традиционные методы лечения, основанные на лекарственных травах, часто остаются недостаточно изученными и понятными для широкой аудитории.</a:t>
            </a:r>
          </a:p>
          <a:p>
            <a:pPr marL="360363" indent="0"/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9" y="1791036"/>
            <a:ext cx="204216" cy="3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36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9589" y="1095586"/>
            <a:ext cx="8131174" cy="611955"/>
          </a:xfrm>
        </p:spPr>
        <p:txBody>
          <a:bodyPr/>
          <a:lstStyle/>
          <a:p>
            <a:r>
              <a:rPr lang="ru-RU" sz="2800" dirty="0"/>
              <a:t>Решение проблемы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380554" y="1779662"/>
            <a:ext cx="8382891" cy="2520950"/>
          </a:xfrm>
        </p:spPr>
        <p:txBody>
          <a:bodyPr numCol="1"/>
          <a:lstStyle/>
          <a:p>
            <a:pPr marL="360363" indent="0"/>
            <a:r>
              <a:rPr lang="ru-RU" sz="1600" b="1">
                <a:solidFill>
                  <a:srgbClr val="C00000"/>
                </a:solidFill>
              </a:rPr>
              <a:t>Создание</a:t>
            </a:r>
            <a:r>
              <a:rPr lang="ru-RU"/>
              <a:t> </a:t>
            </a:r>
            <a:r>
              <a:rPr lang="ru-RU" sz="1400"/>
              <a:t>сайта </a:t>
            </a:r>
            <a:r>
              <a:rPr lang="ru-RU" sz="1400" dirty="0"/>
              <a:t>по продаже лекарственных трав из Бурятии.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9" y="1791036"/>
            <a:ext cx="204216" cy="3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65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Анализ предметной области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/>
            <a:r>
              <a:rPr lang="ru-RU" b="1" dirty="0"/>
              <a:t>Лекарственное растениеводство</a:t>
            </a:r>
          </a:p>
          <a:p>
            <a:endParaRPr lang="ru-RU" sz="1000" dirty="0"/>
          </a:p>
          <a:p>
            <a:r>
              <a:rPr lang="ru-RU" sz="1000" b="1" dirty="0"/>
              <a:t>Лекарственное растениеводство </a:t>
            </a:r>
            <a:r>
              <a:rPr lang="ru-RU" sz="1000" dirty="0"/>
              <a:t>– это отрасль сельского хозяйства, которая занимается выращиванием растительного сырья для производства лекарственных препаратов. Эта отрасль служит важным источником биологически активных веществ, которые используются в медицине для лечения различных заболеваний.</a:t>
            </a:r>
          </a:p>
          <a:p>
            <a:endParaRPr lang="ru-RU" sz="1000" dirty="0"/>
          </a:p>
          <a:p>
            <a:r>
              <a:rPr lang="ru-RU" sz="1000" dirty="0"/>
              <a:t>На современном этапе развития медицины, фитопрепараты не способны излечивать самостоятельно от ряда заболеваний, но применение их совместно с синтетическими усиливает их действие, улучшает их переносимость. В настоящее время при профилактике и лечении сердечно-сосудистой системы препараты растительного происхождения составляют </a:t>
            </a:r>
            <a:r>
              <a:rPr lang="ru-RU" sz="1000" b="1" dirty="0"/>
              <a:t>более 80%</a:t>
            </a:r>
            <a:r>
              <a:rPr lang="ru-RU" sz="1000" dirty="0"/>
              <a:t>. Заболеваний печени и желудочно-кишечного тракта – </a:t>
            </a:r>
            <a:r>
              <a:rPr lang="ru-RU" sz="1000" b="1" dirty="0"/>
              <a:t>70%.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387547"/>
            <a:ext cx="513331" cy="513331"/>
          </a:xfrm>
          <a:prstGeom prst="rect">
            <a:avLst/>
          </a:prstGeom>
        </p:spPr>
      </p:pic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484E6E05-9FA5-1F80-10E2-B10476D894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8352625"/>
              </p:ext>
            </p:extLst>
          </p:nvPr>
        </p:nvGraphicFramePr>
        <p:xfrm>
          <a:off x="622178" y="1455739"/>
          <a:ext cx="2895938" cy="169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0946E058-1C94-2057-CC50-8D3498EF5B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6151402"/>
              </p:ext>
            </p:extLst>
          </p:nvPr>
        </p:nvGraphicFramePr>
        <p:xfrm>
          <a:off x="622178" y="3291830"/>
          <a:ext cx="2895938" cy="1851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4489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51274" y="1455738"/>
            <a:ext cx="4537149" cy="647960"/>
          </a:xfrm>
        </p:spPr>
        <p:txBody>
          <a:bodyPr/>
          <a:lstStyle/>
          <a:p>
            <a:r>
              <a:rPr lang="ru-RU" dirty="0"/>
              <a:t>Обзор и анализ сайтов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/>
            <a:r>
              <a:rPr lang="ru-RU" b="1" dirty="0"/>
              <a:t>Сайты по лекарственным травам обычно имеют несколько основных задач:</a:t>
            </a:r>
          </a:p>
          <a:p>
            <a:pPr indent="0"/>
            <a:endParaRPr lang="ru-RU" sz="1000" b="1" dirty="0"/>
          </a:p>
          <a:p>
            <a:pPr indent="0"/>
            <a:r>
              <a:rPr lang="ru-RU" sz="1000" dirty="0"/>
              <a:t>•  </a:t>
            </a:r>
            <a:r>
              <a:rPr lang="ru-RU" sz="1000" b="1" dirty="0"/>
              <a:t>Предоставление информации </a:t>
            </a:r>
            <a:r>
              <a:rPr lang="ru-RU" sz="1000" dirty="0"/>
              <a:t>о свойствах и применении лекарственных трав;</a:t>
            </a:r>
          </a:p>
          <a:p>
            <a:pPr indent="0"/>
            <a:r>
              <a:rPr lang="ru-RU" sz="1000" dirty="0"/>
              <a:t>•  </a:t>
            </a:r>
            <a:r>
              <a:rPr lang="ru-RU" sz="1000" b="1" dirty="0"/>
              <a:t>Сбор и систематизация </a:t>
            </a:r>
            <a:r>
              <a:rPr lang="ru-RU" sz="1000" dirty="0"/>
              <a:t>научной информации о лекарственных растениях;</a:t>
            </a:r>
          </a:p>
          <a:p>
            <a:pPr indent="0"/>
            <a:r>
              <a:rPr lang="ru-RU" sz="1000" dirty="0"/>
              <a:t>•  Описание способов </a:t>
            </a:r>
            <a:r>
              <a:rPr lang="ru-RU" sz="1000" b="1" dirty="0"/>
              <a:t>приготовления и применения </a:t>
            </a:r>
            <a:r>
              <a:rPr lang="ru-RU" sz="1000" dirty="0"/>
              <a:t>травяных препаратов;</a:t>
            </a:r>
          </a:p>
          <a:p>
            <a:pPr indent="0"/>
            <a:r>
              <a:rPr lang="ru-RU" sz="1000" dirty="0"/>
              <a:t>•  </a:t>
            </a:r>
            <a:r>
              <a:rPr lang="ru-RU" sz="1000" b="1" dirty="0"/>
              <a:t>Помощь в подборе </a:t>
            </a:r>
            <a:r>
              <a:rPr lang="ru-RU" sz="1000" dirty="0"/>
              <a:t>необходимых трав и рецептов для лечения конкретных заболеваний;</a:t>
            </a:r>
          </a:p>
          <a:p>
            <a:pPr indent="0"/>
            <a:r>
              <a:rPr lang="ru-RU" sz="1000" dirty="0"/>
              <a:t>•  Организация травяных </a:t>
            </a:r>
            <a:r>
              <a:rPr lang="ru-RU" sz="1000" b="1" dirty="0"/>
              <a:t>консультаций и продажи </a:t>
            </a:r>
            <a:r>
              <a:rPr lang="ru-RU" sz="1000" dirty="0"/>
              <a:t>травяных препаратов.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518359"/>
            <a:ext cx="513331" cy="5133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51097E6-4616-7DDC-3331-CB1F992BAE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00" y="1450666"/>
            <a:ext cx="3621175" cy="241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10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51275" y="1239602"/>
            <a:ext cx="4537149" cy="647960"/>
          </a:xfrm>
        </p:spPr>
        <p:txBody>
          <a:bodyPr/>
          <a:lstStyle/>
          <a:p>
            <a:r>
              <a:rPr lang="en-US" dirty="0" err="1"/>
              <a:t>MagicSiberia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856812" y="1779662"/>
            <a:ext cx="4789488" cy="1496270"/>
          </a:xfrm>
        </p:spPr>
        <p:txBody>
          <a:bodyPr/>
          <a:lstStyle/>
          <a:p>
            <a:pPr indent="0"/>
            <a:endParaRPr lang="ru-RU" sz="1000" b="1" dirty="0"/>
          </a:p>
          <a:p>
            <a:pPr indent="0"/>
            <a:r>
              <a:rPr lang="ru-RU" sz="1000" b="1" dirty="0" err="1"/>
              <a:t>MagicSiberia</a:t>
            </a:r>
            <a:r>
              <a:rPr lang="ru-RU" sz="1000" b="1" dirty="0"/>
              <a:t> (Магия Сибири) –</a:t>
            </a:r>
            <a:r>
              <a:rPr lang="ru-RU" sz="1000" dirty="0"/>
              <a:t> предлагает местную натуральную продукцию из трав, ягод и других даров щедрой природы от алтайских и мировых производителей. Магазин предлагает широкий выбор товаров для любителей натуральной продукции, от </a:t>
            </a:r>
            <a:r>
              <a:rPr lang="ru-RU" sz="1000" dirty="0" err="1"/>
              <a:t>фитосборов</a:t>
            </a:r>
            <a:r>
              <a:rPr lang="ru-RU" sz="1000" dirty="0"/>
              <a:t> до крема для рук</a:t>
            </a:r>
            <a:r>
              <a:rPr lang="ru-RU" sz="1000" b="1" dirty="0"/>
              <a:t>. На сайте вы найдете разделы товаров по тематике: травы, мед, шампунь, крема и многое другое. </a:t>
            </a:r>
            <a:r>
              <a:rPr lang="ru-RU" sz="1000" dirty="0"/>
              <a:t>Каждому товару прилагается фотографии и инструкции по использованию. Оформление заказа простое и удобное, доставка осуществляется по всей России.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EDE08B-9391-687B-1EDE-89B1F4E30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16" y="1256019"/>
            <a:ext cx="3527884" cy="20363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E548A0-7D97-AA2E-22F8-DA1097BD4B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89" y="3471850"/>
            <a:ext cx="204216" cy="362713"/>
          </a:xfrm>
          <a:prstGeom prst="rect">
            <a:avLst/>
          </a:prstGeom>
        </p:spPr>
      </p:pic>
      <p:sp>
        <p:nvSpPr>
          <p:cNvPr id="7" name="Текст 5">
            <a:extLst>
              <a:ext uri="{FF2B5EF4-FFF2-40B4-BE49-F238E27FC236}">
                <a16:creationId xmlns:a16="http://schemas.microsoft.com/office/drawing/2014/main" id="{C47A0654-92C6-D368-A77C-AD6DBC99A1DF}"/>
              </a:ext>
            </a:extLst>
          </p:cNvPr>
          <p:cNvSpPr txBox="1">
            <a:spLocks/>
          </p:cNvSpPr>
          <p:nvPr/>
        </p:nvSpPr>
        <p:spPr>
          <a:xfrm>
            <a:off x="925196" y="3386385"/>
            <a:ext cx="4789488" cy="1496270"/>
          </a:xfrm>
          <a:prstGeom prst="rect">
            <a:avLst/>
          </a:prstGeom>
        </p:spPr>
        <p:txBody>
          <a:bodyPr/>
          <a:lstStyle>
            <a:lvl1pPr marL="0" indent="92075" algn="l" defTabSz="914400" rtl="0" eaLnBrk="1" latinLnBrk="0" hangingPunct="1">
              <a:spcBef>
                <a:spcPct val="20000"/>
              </a:spcBef>
              <a:buFontTx/>
              <a:buNone/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8288" indent="-920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tabLst>
                <a:tab pos="446088" algn="l"/>
              </a:tabLs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1778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tabLst>
                <a:tab pos="446088" algn="l"/>
              </a:tabLs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endParaRPr lang="ru-RU" sz="1000" b="1" dirty="0"/>
          </a:p>
          <a:p>
            <a:pPr indent="0"/>
            <a:r>
              <a:rPr lang="ru-RU" sz="1000" b="1" dirty="0">
                <a:solidFill>
                  <a:srgbClr val="C8243F"/>
                </a:solidFill>
              </a:rPr>
              <a:t>Плюсы сайта </a:t>
            </a:r>
            <a:r>
              <a:rPr lang="en-US" sz="1000" b="1" dirty="0" err="1">
                <a:solidFill>
                  <a:srgbClr val="C8243F"/>
                </a:solidFill>
              </a:rPr>
              <a:t>MagicSiberia</a:t>
            </a:r>
            <a:r>
              <a:rPr lang="ru-RU" sz="1000" b="1" dirty="0">
                <a:solidFill>
                  <a:srgbClr val="C8243F"/>
                </a:solidFill>
              </a:rPr>
              <a:t>:</a:t>
            </a:r>
          </a:p>
          <a:p>
            <a:pPr indent="0"/>
            <a:r>
              <a:rPr lang="ru-RU" sz="1000" dirty="0"/>
              <a:t>• большой ассортимент</a:t>
            </a:r>
          </a:p>
          <a:p>
            <a:pPr indent="0"/>
            <a:r>
              <a:rPr lang="ru-RU" sz="1000" dirty="0"/>
              <a:t>• онлайн-покупка</a:t>
            </a:r>
          </a:p>
          <a:p>
            <a:pPr indent="0"/>
            <a:endParaRPr lang="ru-RU" sz="1000" dirty="0"/>
          </a:p>
          <a:p>
            <a:pPr indent="0"/>
            <a:r>
              <a:rPr lang="ru-RU" sz="1000" b="1" dirty="0">
                <a:solidFill>
                  <a:srgbClr val="C8243F"/>
                </a:solidFill>
              </a:rPr>
              <a:t>Минусы сайта </a:t>
            </a:r>
            <a:r>
              <a:rPr lang="en-US" sz="1000" b="1" dirty="0" err="1">
                <a:solidFill>
                  <a:srgbClr val="C8243F"/>
                </a:solidFill>
              </a:rPr>
              <a:t>MagicSiberia</a:t>
            </a:r>
            <a:r>
              <a:rPr lang="ru-RU" sz="1000" b="1" dirty="0">
                <a:solidFill>
                  <a:srgbClr val="C8243F"/>
                </a:solidFill>
              </a:rPr>
              <a:t>:</a:t>
            </a:r>
          </a:p>
          <a:p>
            <a:pPr indent="0"/>
            <a:r>
              <a:rPr lang="ru-RU" sz="1000" dirty="0"/>
              <a:t>• дизайн и навигация</a:t>
            </a:r>
          </a:p>
          <a:p>
            <a:pPr indent="0"/>
            <a:r>
              <a:rPr lang="ru-RU" sz="1000" dirty="0"/>
              <a:t>• отсутствие информации о пользе трав </a:t>
            </a:r>
          </a:p>
          <a:p>
            <a:pPr indent="0"/>
            <a:endParaRPr lang="ru-RU" sz="1000" dirty="0"/>
          </a:p>
          <a:p>
            <a:pPr indent="0"/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9442E6-80E1-D8C6-FB24-30E606BFD0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15" y="4193566"/>
            <a:ext cx="204216" cy="3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3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51275" y="1239602"/>
            <a:ext cx="4537149" cy="647960"/>
          </a:xfrm>
        </p:spPr>
        <p:txBody>
          <a:bodyPr/>
          <a:lstStyle/>
          <a:p>
            <a:r>
              <a:rPr lang="ru-RU" dirty="0"/>
              <a:t>ООО «Шалфей»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856812" y="1779662"/>
            <a:ext cx="4789488" cy="874018"/>
          </a:xfrm>
        </p:spPr>
        <p:txBody>
          <a:bodyPr/>
          <a:lstStyle/>
          <a:p>
            <a:pPr indent="0"/>
            <a:endParaRPr lang="ru-RU" sz="1000" dirty="0"/>
          </a:p>
          <a:p>
            <a:pPr indent="0"/>
            <a:r>
              <a:rPr lang="ru-RU" sz="1000" b="1" dirty="0"/>
              <a:t>ООО "Шалфей"— </a:t>
            </a:r>
            <a:r>
              <a:rPr lang="ru-RU" sz="1000" dirty="0"/>
              <a:t>это интернет-магазин, специализирующийся на продаже лекарственных трав и натуральных продуктов для здоровья. Здесь можно найти широкий ассортимент травяных чаев, масел, бальзамов, капсул, таблеток и других средств на основе природных компонентов.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E548A0-7D97-AA2E-22F8-DA1097BD4B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80" y="3478626"/>
            <a:ext cx="204216" cy="362713"/>
          </a:xfrm>
          <a:prstGeom prst="rect">
            <a:avLst/>
          </a:prstGeom>
        </p:spPr>
      </p:pic>
      <p:sp>
        <p:nvSpPr>
          <p:cNvPr id="7" name="Текст 5">
            <a:extLst>
              <a:ext uri="{FF2B5EF4-FFF2-40B4-BE49-F238E27FC236}">
                <a16:creationId xmlns:a16="http://schemas.microsoft.com/office/drawing/2014/main" id="{C47A0654-92C6-D368-A77C-AD6DBC99A1DF}"/>
              </a:ext>
            </a:extLst>
          </p:cNvPr>
          <p:cNvSpPr txBox="1">
            <a:spLocks/>
          </p:cNvSpPr>
          <p:nvPr/>
        </p:nvSpPr>
        <p:spPr>
          <a:xfrm>
            <a:off x="925196" y="3386385"/>
            <a:ext cx="4789488" cy="1496270"/>
          </a:xfrm>
          <a:prstGeom prst="rect">
            <a:avLst/>
          </a:prstGeom>
        </p:spPr>
        <p:txBody>
          <a:bodyPr/>
          <a:lstStyle>
            <a:lvl1pPr marL="0" indent="92075" algn="l" defTabSz="914400" rtl="0" eaLnBrk="1" latinLnBrk="0" hangingPunct="1">
              <a:spcBef>
                <a:spcPct val="20000"/>
              </a:spcBef>
              <a:buFontTx/>
              <a:buNone/>
              <a:defRPr lang="ru-RU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8288" indent="-920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tabLst>
                <a:tab pos="446088" algn="l"/>
              </a:tabLs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1778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tabLst>
                <a:tab pos="446088" algn="l"/>
              </a:tabLs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endParaRPr lang="ru-RU" sz="1000" b="1" dirty="0"/>
          </a:p>
          <a:p>
            <a:pPr indent="0"/>
            <a:r>
              <a:rPr lang="ru-RU" sz="1000" b="1" dirty="0">
                <a:solidFill>
                  <a:srgbClr val="C8243F"/>
                </a:solidFill>
              </a:rPr>
              <a:t>Плюсы сайта ООО «Шалфей»:</a:t>
            </a:r>
          </a:p>
          <a:p>
            <a:pPr indent="0"/>
            <a:r>
              <a:rPr lang="ru-RU" sz="1000" dirty="0"/>
              <a:t>• Наличие секции с отзывами</a:t>
            </a:r>
          </a:p>
          <a:p>
            <a:pPr indent="0"/>
            <a:r>
              <a:rPr lang="ru-RU" sz="1000" dirty="0"/>
              <a:t>• Наличие лицензии</a:t>
            </a:r>
          </a:p>
          <a:p>
            <a:pPr indent="0"/>
            <a:endParaRPr lang="ru-RU" sz="1000" dirty="0"/>
          </a:p>
          <a:p>
            <a:pPr indent="0"/>
            <a:endParaRPr lang="ru-RU" sz="1000" dirty="0"/>
          </a:p>
          <a:p>
            <a:pPr indent="0"/>
            <a:endParaRPr lang="ru-RU" sz="1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D473CB-EF12-65A7-8D2C-268E260AF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25" y="1157410"/>
            <a:ext cx="3581782" cy="14962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2BCBC2-7F37-4656-B0C5-C576FD84BBB6}"/>
              </a:ext>
            </a:extLst>
          </p:cNvPr>
          <p:cNvSpPr txBox="1"/>
          <p:nvPr/>
        </p:nvSpPr>
        <p:spPr>
          <a:xfrm>
            <a:off x="925196" y="4197503"/>
            <a:ext cx="355097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1000" b="1" dirty="0">
                <a:solidFill>
                  <a:srgbClr val="C8243F"/>
                </a:solidFill>
              </a:rPr>
              <a:t>Минусы сайта ООО «Шалфей»:</a:t>
            </a:r>
          </a:p>
          <a:p>
            <a:pPr>
              <a:spcBef>
                <a:spcPct val="20000"/>
              </a:spcBef>
            </a:pPr>
            <a:r>
              <a:rPr lang="ru-RU" sz="1000" dirty="0"/>
              <a:t>• отсутствие навигации</a:t>
            </a:r>
          </a:p>
          <a:p>
            <a:pPr>
              <a:spcBef>
                <a:spcPct val="20000"/>
              </a:spcBef>
            </a:pPr>
            <a:r>
              <a:rPr lang="ru-RU" sz="1000" dirty="0"/>
              <a:t>• отсутствие развёрнутой информации о травах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4B7C00-8233-438E-AEB3-277EE3F38C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89" y="4144915"/>
            <a:ext cx="204216" cy="3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17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9E70-2F9B-4E13-BA87-5A4719C5CF41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030808B-70A6-B25B-07B4-17A2EA3E7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403" y="2346728"/>
            <a:ext cx="8232277" cy="151216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1200" dirty="0">
                <a:latin typeface="+mn-lt"/>
              </a:rPr>
              <a:t>В результате выполнения работы разработан бизнес-план для новой компании, которая специализируется выращивание лекарственных трав, а также создан подходящий веб-сайт. Стартап представляет собой перспективный бизнес-проект, и созданный сайт поможет быстро и эффективно привлечь аудиторию и расширить бизнес.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12" name="Нижний колонтитул 3">
            <a:extLst>
              <a:ext uri="{FF2B5EF4-FFF2-40B4-BE49-F238E27FC236}">
                <a16:creationId xmlns:a16="http://schemas.microsoft.com/office/drawing/2014/main" id="{9584A732-94CD-5322-E3D1-C6C6D92FB47A}"/>
              </a:ext>
            </a:extLst>
          </p:cNvPr>
          <p:cNvSpPr txBox="1">
            <a:spLocks/>
          </p:cNvSpPr>
          <p:nvPr/>
        </p:nvSpPr>
        <p:spPr>
          <a:xfrm>
            <a:off x="799796" y="1608640"/>
            <a:ext cx="4783137" cy="414052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solidFill>
                  <a:srgbClr val="C8243F"/>
                </a:solidFill>
                <a:latin typeface="+mj-lt"/>
              </a:rPr>
              <a:t>ЗАКЛЮЧЕНИЕ</a:t>
            </a:r>
            <a:endParaRPr lang="ru-RU" dirty="0">
              <a:solidFill>
                <a:srgbClr val="C8243F"/>
              </a:solidFill>
              <a:latin typeface="+mj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6CA5B4-A089-0710-1C5E-BC7130B912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0" y="1601404"/>
            <a:ext cx="204216" cy="3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92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1259632" y="2139702"/>
            <a:ext cx="6624736" cy="12601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600" dirty="0">
                <a:solidFill>
                  <a:srgbClr val="C8243F"/>
                </a:solidFill>
                <a:latin typeface="+mj-lt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00289630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_БГСХА_широкоформатный">
  <a:themeElements>
    <a:clrScheme name="Академия">
      <a:dk1>
        <a:srgbClr val="000000"/>
      </a:dk1>
      <a:lt1>
        <a:sysClr val="window" lastClr="FFFFFF"/>
      </a:lt1>
      <a:dk2>
        <a:srgbClr val="C9243F"/>
      </a:dk2>
      <a:lt2>
        <a:srgbClr val="A5D7C7"/>
      </a:lt2>
      <a:accent1>
        <a:srgbClr val="FEC340"/>
      </a:accent1>
      <a:accent2>
        <a:srgbClr val="FEE7B2"/>
      </a:accent2>
      <a:accent3>
        <a:srgbClr val="63B99E"/>
      </a:accent3>
      <a:accent4>
        <a:srgbClr val="3A836C"/>
      </a:accent4>
      <a:accent5>
        <a:srgbClr val="E67486"/>
      </a:accent5>
      <a:accent6>
        <a:srgbClr val="961A2F"/>
      </a:accent6>
      <a:hlink>
        <a:srgbClr val="0563C1"/>
      </a:hlink>
      <a:folHlink>
        <a:srgbClr val="954F72"/>
      </a:folHlink>
    </a:clrScheme>
    <a:fontScheme name="Другая 1">
      <a:majorFont>
        <a:latin typeface="Muller Black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Шаблон_БГСХА_широкоформатный</Template>
  <TotalTime>297</TotalTime>
  <Words>584</Words>
  <Application>Microsoft Office PowerPoint</Application>
  <PresentationFormat>Экран (16:9)</PresentationFormat>
  <Paragraphs>72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Muller Black</vt:lpstr>
      <vt:lpstr>Muller Bold</vt:lpstr>
      <vt:lpstr>Muller Regular</vt:lpstr>
      <vt:lpstr>PT Sans</vt:lpstr>
      <vt:lpstr>PT Sans (Основной текст)</vt:lpstr>
      <vt:lpstr>Шаблон_БГСХА_широкоформатный</vt:lpstr>
      <vt:lpstr>Четыре Олега</vt:lpstr>
      <vt:lpstr>Четыре Олега</vt:lpstr>
      <vt:lpstr>ПРОЕКТНАЯ РАБОТА</vt:lpstr>
      <vt:lpstr>Идея</vt:lpstr>
      <vt:lpstr>Проблема</vt:lpstr>
      <vt:lpstr>Решение проблемы</vt:lpstr>
      <vt:lpstr>Анализ предметной области</vt:lpstr>
      <vt:lpstr>Обзор и анализ сайтов</vt:lpstr>
      <vt:lpstr>MagicSiberia</vt:lpstr>
      <vt:lpstr>ООО «Шалфей»</vt:lpstr>
      <vt:lpstr>В результате выполнения работы разработан бизнес-план для новой компании, которая специализируется выращивание лекарственных трав, а также создан подходящий веб-сайт. Стартап представляет собой перспективный бизнес-проект, и созданный сайт поможет быстро и эффективно привлечь аудиторию и расширить бизнес.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Vovan</dc:creator>
  <cp:lastModifiedBy>user</cp:lastModifiedBy>
  <cp:revision>41</cp:revision>
  <dcterms:created xsi:type="dcterms:W3CDTF">2023-04-09T01:41:38Z</dcterms:created>
  <dcterms:modified xsi:type="dcterms:W3CDTF">2023-08-15T18:35:27Z</dcterms:modified>
</cp:coreProperties>
</file>