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5" r:id="rId13"/>
    <p:sldId id="266" r:id="rId14"/>
    <p:sldId id="267" r:id="rId15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BEE4BD-1B17-4AC1-91DA-DCF4EA0F47E4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1176A57-E6F1-4E0E-B140-9399EBB57BAE}">
      <dgm:prSet phldrT="[Текст]" custT="1"/>
      <dgm:spPr/>
      <dgm:t>
        <a:bodyPr/>
        <a:lstStyle/>
        <a:p>
          <a:r>
            <a:rPr lang="en-US" sz="1800" dirty="0"/>
            <a:t>TAM</a:t>
          </a:r>
          <a:endParaRPr lang="ru-RU" sz="1800" dirty="0"/>
        </a:p>
        <a:p>
          <a:r>
            <a:rPr lang="ru-RU" sz="1800" dirty="0"/>
            <a:t>217 млрд.руб.*</a:t>
          </a:r>
        </a:p>
      </dgm:t>
    </dgm:pt>
    <dgm:pt modelId="{7989661A-0FB2-4C1D-AADF-4A711197840C}" type="parTrans" cxnId="{D037DDD5-7EB2-4235-9FE4-ABFCFE5E44CC}">
      <dgm:prSet/>
      <dgm:spPr/>
      <dgm:t>
        <a:bodyPr/>
        <a:lstStyle/>
        <a:p>
          <a:endParaRPr lang="ru-RU"/>
        </a:p>
      </dgm:t>
    </dgm:pt>
    <dgm:pt modelId="{3940A9F7-3C0A-49C3-80C0-823E4688606E}" type="sibTrans" cxnId="{D037DDD5-7EB2-4235-9FE4-ABFCFE5E44CC}">
      <dgm:prSet/>
      <dgm:spPr/>
      <dgm:t>
        <a:bodyPr/>
        <a:lstStyle/>
        <a:p>
          <a:endParaRPr lang="ru-RU"/>
        </a:p>
      </dgm:t>
    </dgm:pt>
    <dgm:pt modelId="{6EBE8543-BA29-4B0D-BB00-BE35DABCAB9D}">
      <dgm:prSet phldrT="[Текст]" custT="1"/>
      <dgm:spPr/>
      <dgm:t>
        <a:bodyPr/>
        <a:lstStyle/>
        <a:p>
          <a:r>
            <a:rPr lang="en-US" sz="2000" dirty="0"/>
            <a:t>SAM</a:t>
          </a:r>
          <a:endParaRPr lang="ru-RU" sz="2000" dirty="0"/>
        </a:p>
        <a:p>
          <a:r>
            <a:rPr lang="ru-RU" sz="2000" dirty="0"/>
            <a:t>815 </a:t>
          </a:r>
          <a:r>
            <a:rPr lang="ru-RU" sz="2000" dirty="0" err="1"/>
            <a:t>млн.руб</a:t>
          </a:r>
          <a:r>
            <a:rPr lang="ru-RU" sz="1100" dirty="0"/>
            <a:t>.</a:t>
          </a:r>
        </a:p>
        <a:p>
          <a:endParaRPr lang="ru-RU" sz="1100" dirty="0"/>
        </a:p>
      </dgm:t>
    </dgm:pt>
    <dgm:pt modelId="{A3444CBF-5A5D-4F60-A4EE-5975CFDE62D9}" type="parTrans" cxnId="{26871354-0556-4396-9D82-9B4811787E1E}">
      <dgm:prSet/>
      <dgm:spPr/>
      <dgm:t>
        <a:bodyPr/>
        <a:lstStyle/>
        <a:p>
          <a:endParaRPr lang="ru-RU"/>
        </a:p>
      </dgm:t>
    </dgm:pt>
    <dgm:pt modelId="{31ED54A0-C4B9-4C6D-B7A1-A68719F6AC62}" type="sibTrans" cxnId="{26871354-0556-4396-9D82-9B4811787E1E}">
      <dgm:prSet/>
      <dgm:spPr/>
      <dgm:t>
        <a:bodyPr/>
        <a:lstStyle/>
        <a:p>
          <a:endParaRPr lang="ru-RU"/>
        </a:p>
      </dgm:t>
    </dgm:pt>
    <dgm:pt modelId="{A6C53070-1746-48A9-B3D5-7B11D6461498}">
      <dgm:prSet phldrT="[Текст]"/>
      <dgm:spPr/>
      <dgm:t>
        <a:bodyPr/>
        <a:lstStyle/>
        <a:p>
          <a:r>
            <a:rPr lang="en-US" dirty="0"/>
            <a:t>SOM</a:t>
          </a:r>
        </a:p>
        <a:p>
          <a:r>
            <a:rPr lang="en-US" dirty="0"/>
            <a:t>81 532</a:t>
          </a:r>
          <a:r>
            <a:rPr lang="ru-RU" dirty="0"/>
            <a:t> руб.</a:t>
          </a:r>
          <a:r>
            <a:rPr lang="en-US" dirty="0"/>
            <a:t> </a:t>
          </a:r>
        </a:p>
        <a:p>
          <a:endParaRPr lang="ru-RU" dirty="0"/>
        </a:p>
      </dgm:t>
    </dgm:pt>
    <dgm:pt modelId="{0E427EFA-4035-4601-B6B3-55DE7C17575E}" type="parTrans" cxnId="{0796C495-E74C-4904-9089-7B588085A98F}">
      <dgm:prSet/>
      <dgm:spPr/>
      <dgm:t>
        <a:bodyPr/>
        <a:lstStyle/>
        <a:p>
          <a:endParaRPr lang="ru-RU"/>
        </a:p>
      </dgm:t>
    </dgm:pt>
    <dgm:pt modelId="{A14045E6-B6E9-4895-9069-2A70178FBCA5}" type="sibTrans" cxnId="{0796C495-E74C-4904-9089-7B588085A98F}">
      <dgm:prSet/>
      <dgm:spPr/>
      <dgm:t>
        <a:bodyPr/>
        <a:lstStyle/>
        <a:p>
          <a:endParaRPr lang="ru-RU"/>
        </a:p>
      </dgm:t>
    </dgm:pt>
    <dgm:pt modelId="{E237AE77-0708-41B5-9F96-663948480FA6}" type="pres">
      <dgm:prSet presAssocID="{C5BEE4BD-1B17-4AC1-91DA-DCF4EA0F47E4}" presName="Name0" presStyleCnt="0">
        <dgm:presLayoutVars>
          <dgm:chMax val="7"/>
          <dgm:resizeHandles val="exact"/>
        </dgm:presLayoutVars>
      </dgm:prSet>
      <dgm:spPr/>
    </dgm:pt>
    <dgm:pt modelId="{3E5A3037-07C9-4E98-AE37-506E72835C24}" type="pres">
      <dgm:prSet presAssocID="{C5BEE4BD-1B17-4AC1-91DA-DCF4EA0F47E4}" presName="comp1" presStyleCnt="0"/>
      <dgm:spPr/>
    </dgm:pt>
    <dgm:pt modelId="{9E1AEA25-72F1-4857-A7E1-64384C36234D}" type="pres">
      <dgm:prSet presAssocID="{C5BEE4BD-1B17-4AC1-91DA-DCF4EA0F47E4}" presName="circle1" presStyleLbl="node1" presStyleIdx="0" presStyleCnt="3"/>
      <dgm:spPr/>
    </dgm:pt>
    <dgm:pt modelId="{04B90E4C-98FD-448E-BB4E-51A4DA667FA2}" type="pres">
      <dgm:prSet presAssocID="{C5BEE4BD-1B17-4AC1-91DA-DCF4EA0F47E4}" presName="c1text" presStyleLbl="node1" presStyleIdx="0" presStyleCnt="3">
        <dgm:presLayoutVars>
          <dgm:bulletEnabled val="1"/>
        </dgm:presLayoutVars>
      </dgm:prSet>
      <dgm:spPr/>
    </dgm:pt>
    <dgm:pt modelId="{5379B883-F1C9-455E-8679-16D2004539CD}" type="pres">
      <dgm:prSet presAssocID="{C5BEE4BD-1B17-4AC1-91DA-DCF4EA0F47E4}" presName="comp2" presStyleCnt="0"/>
      <dgm:spPr/>
    </dgm:pt>
    <dgm:pt modelId="{3CF11693-E181-4DE0-A462-EE2591C5404E}" type="pres">
      <dgm:prSet presAssocID="{C5BEE4BD-1B17-4AC1-91DA-DCF4EA0F47E4}" presName="circle2" presStyleLbl="node1" presStyleIdx="1" presStyleCnt="3"/>
      <dgm:spPr/>
    </dgm:pt>
    <dgm:pt modelId="{F625A018-E03A-407E-A227-4C3AEA4B1B61}" type="pres">
      <dgm:prSet presAssocID="{C5BEE4BD-1B17-4AC1-91DA-DCF4EA0F47E4}" presName="c2text" presStyleLbl="node1" presStyleIdx="1" presStyleCnt="3">
        <dgm:presLayoutVars>
          <dgm:bulletEnabled val="1"/>
        </dgm:presLayoutVars>
      </dgm:prSet>
      <dgm:spPr/>
    </dgm:pt>
    <dgm:pt modelId="{7D142B7F-D056-4D7A-B739-6299F00558C7}" type="pres">
      <dgm:prSet presAssocID="{C5BEE4BD-1B17-4AC1-91DA-DCF4EA0F47E4}" presName="comp3" presStyleCnt="0"/>
      <dgm:spPr/>
    </dgm:pt>
    <dgm:pt modelId="{FCFB902E-8D94-42FA-A841-101064BE4AF2}" type="pres">
      <dgm:prSet presAssocID="{C5BEE4BD-1B17-4AC1-91DA-DCF4EA0F47E4}" presName="circle3" presStyleLbl="node1" presStyleIdx="2" presStyleCnt="3"/>
      <dgm:spPr/>
    </dgm:pt>
    <dgm:pt modelId="{374B7FB2-8753-4E23-9F59-B2CB1E1CB5E6}" type="pres">
      <dgm:prSet presAssocID="{C5BEE4BD-1B17-4AC1-91DA-DCF4EA0F47E4}" presName="c3text" presStyleLbl="node1" presStyleIdx="2" presStyleCnt="3">
        <dgm:presLayoutVars>
          <dgm:bulletEnabled val="1"/>
        </dgm:presLayoutVars>
      </dgm:prSet>
      <dgm:spPr/>
    </dgm:pt>
  </dgm:ptLst>
  <dgm:cxnLst>
    <dgm:cxn modelId="{A2CD6517-E433-406E-BF8B-CB88D6C133FA}" type="presOf" srcId="{01176A57-E6F1-4E0E-B140-9399EBB57BAE}" destId="{04B90E4C-98FD-448E-BB4E-51A4DA667FA2}" srcOrd="1" destOrd="0" presId="urn:microsoft.com/office/officeart/2005/8/layout/venn2"/>
    <dgm:cxn modelId="{350D636C-3304-4572-AF25-832B1D2D2D4B}" type="presOf" srcId="{A6C53070-1746-48A9-B3D5-7B11D6461498}" destId="{FCFB902E-8D94-42FA-A841-101064BE4AF2}" srcOrd="0" destOrd="0" presId="urn:microsoft.com/office/officeart/2005/8/layout/venn2"/>
    <dgm:cxn modelId="{26871354-0556-4396-9D82-9B4811787E1E}" srcId="{C5BEE4BD-1B17-4AC1-91DA-DCF4EA0F47E4}" destId="{6EBE8543-BA29-4B0D-BB00-BE35DABCAB9D}" srcOrd="1" destOrd="0" parTransId="{A3444CBF-5A5D-4F60-A4EE-5975CFDE62D9}" sibTransId="{31ED54A0-C4B9-4C6D-B7A1-A68719F6AC62}"/>
    <dgm:cxn modelId="{0FF61576-6637-4835-BE68-184954504A35}" type="presOf" srcId="{6EBE8543-BA29-4B0D-BB00-BE35DABCAB9D}" destId="{3CF11693-E181-4DE0-A462-EE2591C5404E}" srcOrd="0" destOrd="0" presId="urn:microsoft.com/office/officeart/2005/8/layout/venn2"/>
    <dgm:cxn modelId="{5541F378-E622-4CBB-83B1-F1810D18DC41}" type="presOf" srcId="{01176A57-E6F1-4E0E-B140-9399EBB57BAE}" destId="{9E1AEA25-72F1-4857-A7E1-64384C36234D}" srcOrd="0" destOrd="0" presId="urn:microsoft.com/office/officeart/2005/8/layout/venn2"/>
    <dgm:cxn modelId="{0796C495-E74C-4904-9089-7B588085A98F}" srcId="{C5BEE4BD-1B17-4AC1-91DA-DCF4EA0F47E4}" destId="{A6C53070-1746-48A9-B3D5-7B11D6461498}" srcOrd="2" destOrd="0" parTransId="{0E427EFA-4035-4601-B6B3-55DE7C17575E}" sibTransId="{A14045E6-B6E9-4895-9069-2A70178FBCA5}"/>
    <dgm:cxn modelId="{F338A1AC-B8DF-4762-8F79-032D006F3807}" type="presOf" srcId="{A6C53070-1746-48A9-B3D5-7B11D6461498}" destId="{374B7FB2-8753-4E23-9F59-B2CB1E1CB5E6}" srcOrd="1" destOrd="0" presId="urn:microsoft.com/office/officeart/2005/8/layout/venn2"/>
    <dgm:cxn modelId="{E84A1EC2-9511-4D4E-88E2-83DA9288BEE8}" type="presOf" srcId="{C5BEE4BD-1B17-4AC1-91DA-DCF4EA0F47E4}" destId="{E237AE77-0708-41B5-9F96-663948480FA6}" srcOrd="0" destOrd="0" presId="urn:microsoft.com/office/officeart/2005/8/layout/venn2"/>
    <dgm:cxn modelId="{D037DDD5-7EB2-4235-9FE4-ABFCFE5E44CC}" srcId="{C5BEE4BD-1B17-4AC1-91DA-DCF4EA0F47E4}" destId="{01176A57-E6F1-4E0E-B140-9399EBB57BAE}" srcOrd="0" destOrd="0" parTransId="{7989661A-0FB2-4C1D-AADF-4A711197840C}" sibTransId="{3940A9F7-3C0A-49C3-80C0-823E4688606E}"/>
    <dgm:cxn modelId="{C6BDD2F4-EE09-4EF9-AC24-28462AF5DDAD}" type="presOf" srcId="{6EBE8543-BA29-4B0D-BB00-BE35DABCAB9D}" destId="{F625A018-E03A-407E-A227-4C3AEA4B1B61}" srcOrd="1" destOrd="0" presId="urn:microsoft.com/office/officeart/2005/8/layout/venn2"/>
    <dgm:cxn modelId="{62B270A6-2115-4136-B24F-01B3F55EB04F}" type="presParOf" srcId="{E237AE77-0708-41B5-9F96-663948480FA6}" destId="{3E5A3037-07C9-4E98-AE37-506E72835C24}" srcOrd="0" destOrd="0" presId="urn:microsoft.com/office/officeart/2005/8/layout/venn2"/>
    <dgm:cxn modelId="{0E5886FA-6ADD-4424-85D3-5CE9BC635C0F}" type="presParOf" srcId="{3E5A3037-07C9-4E98-AE37-506E72835C24}" destId="{9E1AEA25-72F1-4857-A7E1-64384C36234D}" srcOrd="0" destOrd="0" presId="urn:microsoft.com/office/officeart/2005/8/layout/venn2"/>
    <dgm:cxn modelId="{0722416E-714D-413D-AB0A-6F54AB6E47D6}" type="presParOf" srcId="{3E5A3037-07C9-4E98-AE37-506E72835C24}" destId="{04B90E4C-98FD-448E-BB4E-51A4DA667FA2}" srcOrd="1" destOrd="0" presId="urn:microsoft.com/office/officeart/2005/8/layout/venn2"/>
    <dgm:cxn modelId="{2941D037-FE6B-416D-9752-5ED37F362D47}" type="presParOf" srcId="{E237AE77-0708-41B5-9F96-663948480FA6}" destId="{5379B883-F1C9-455E-8679-16D2004539CD}" srcOrd="1" destOrd="0" presId="urn:microsoft.com/office/officeart/2005/8/layout/venn2"/>
    <dgm:cxn modelId="{27C97C0E-BC87-471F-916D-C5EB113E598F}" type="presParOf" srcId="{5379B883-F1C9-455E-8679-16D2004539CD}" destId="{3CF11693-E181-4DE0-A462-EE2591C5404E}" srcOrd="0" destOrd="0" presId="urn:microsoft.com/office/officeart/2005/8/layout/venn2"/>
    <dgm:cxn modelId="{11DF319D-3400-4057-9FF6-7D030A43D984}" type="presParOf" srcId="{5379B883-F1C9-455E-8679-16D2004539CD}" destId="{F625A018-E03A-407E-A227-4C3AEA4B1B61}" srcOrd="1" destOrd="0" presId="urn:microsoft.com/office/officeart/2005/8/layout/venn2"/>
    <dgm:cxn modelId="{96C28F83-5D9E-46A1-9540-FB14A6E998D8}" type="presParOf" srcId="{E237AE77-0708-41B5-9F96-663948480FA6}" destId="{7D142B7F-D056-4D7A-B739-6299F00558C7}" srcOrd="2" destOrd="0" presId="urn:microsoft.com/office/officeart/2005/8/layout/venn2"/>
    <dgm:cxn modelId="{3A19FB90-3516-462A-AE4D-2B1E85863544}" type="presParOf" srcId="{7D142B7F-D056-4D7A-B739-6299F00558C7}" destId="{FCFB902E-8D94-42FA-A841-101064BE4AF2}" srcOrd="0" destOrd="0" presId="urn:microsoft.com/office/officeart/2005/8/layout/venn2"/>
    <dgm:cxn modelId="{50B187EB-FA0E-4518-BBC5-4EA63139437C}" type="presParOf" srcId="{7D142B7F-D056-4D7A-B739-6299F00558C7}" destId="{374B7FB2-8753-4E23-9F59-B2CB1E1CB5E6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AEA25-72F1-4857-A7E1-64384C36234D}">
      <dsp:nvSpPr>
        <dsp:cNvPr id="0" name=""/>
        <dsp:cNvSpPr/>
      </dsp:nvSpPr>
      <dsp:spPr>
        <a:xfrm>
          <a:off x="1354666" y="0"/>
          <a:ext cx="5418667" cy="54186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TAM</a:t>
          </a:r>
          <a:endParaRPr lang="ru-RU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217 млрд.руб.*</a:t>
          </a:r>
        </a:p>
      </dsp:txBody>
      <dsp:txXfrm>
        <a:off x="3117087" y="270933"/>
        <a:ext cx="1893824" cy="812800"/>
      </dsp:txXfrm>
    </dsp:sp>
    <dsp:sp modelId="{3CF11693-E181-4DE0-A462-EE2591C5404E}">
      <dsp:nvSpPr>
        <dsp:cNvPr id="0" name=""/>
        <dsp:cNvSpPr/>
      </dsp:nvSpPr>
      <dsp:spPr>
        <a:xfrm>
          <a:off x="2031999" y="1354666"/>
          <a:ext cx="4064000" cy="4064000"/>
        </a:xfrm>
        <a:prstGeom prst="ellipse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SAM</a:t>
          </a:r>
          <a:endParaRPr lang="ru-RU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815 </a:t>
          </a:r>
          <a:r>
            <a:rPr lang="ru-RU" sz="2000" kern="1200" dirty="0" err="1"/>
            <a:t>млн.руб</a:t>
          </a:r>
          <a:r>
            <a:rPr lang="ru-RU" sz="1100" kern="1200" dirty="0"/>
            <a:t>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</dsp:txBody>
      <dsp:txXfrm>
        <a:off x="3117087" y="1608666"/>
        <a:ext cx="1893824" cy="762000"/>
      </dsp:txXfrm>
    </dsp:sp>
    <dsp:sp modelId="{FCFB902E-8D94-42FA-A841-101064BE4AF2}">
      <dsp:nvSpPr>
        <dsp:cNvPr id="0" name=""/>
        <dsp:cNvSpPr/>
      </dsp:nvSpPr>
      <dsp:spPr>
        <a:xfrm>
          <a:off x="2709333" y="2709333"/>
          <a:ext cx="2709333" cy="2709333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SOM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81 532</a:t>
          </a:r>
          <a:r>
            <a:rPr lang="ru-RU" sz="2100" kern="1200" dirty="0"/>
            <a:t> руб.</a:t>
          </a:r>
          <a:r>
            <a:rPr lang="en-US" sz="2100" kern="1200" dirty="0"/>
            <a:t>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/>
        </a:p>
      </dsp:txBody>
      <dsp:txXfrm>
        <a:off x="3106105" y="3386666"/>
        <a:ext cx="1915788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37FA8-F04C-4B7B-90E9-68DF6A10711C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0A476-8D52-455E-8598-89F1706BE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26585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5492E-7B5A-4549-8134-E23B33FEFEF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FF651-E433-47D7-A92D-83940ED3D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69830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FF651-E433-47D7-A92D-83940ED3D317}" type="slidenum">
              <a:rPr lang="ru-RU" smtClean="0"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130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FF651-E433-47D7-A92D-83940ED3D317}" type="slidenum">
              <a:rPr lang="ru-RU" smtClean="0"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70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08AB36A-7BBA-4483-BF55-6289A57EBAB6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64EDED2-66B4-4F35-931F-CCA1567A5F02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84" name="Рисунок 3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>
              <a:lumMod val="50000"/>
              <a:alpha val="52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269640" y="2684880"/>
            <a:ext cx="7681680" cy="148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97000"/>
          </a:bodyPr>
          <a:lstStyle/>
          <a:p>
            <a:pPr algn="ctr">
              <a:lnSpc>
                <a:spcPct val="90000"/>
              </a:lnSpc>
            </a:pPr>
            <a:r>
              <a:rPr lang="ru-RU" sz="8800" b="0" strike="noStrike" spc="-1" dirty="0">
                <a:solidFill>
                  <a:srgbClr val="000000"/>
                </a:solidFill>
                <a:latin typeface="Arial Black"/>
              </a:rPr>
              <a:t>ЛАЙНЛАЙФ</a:t>
            </a:r>
            <a:endParaRPr lang="ru-RU" sz="8800" b="0" strike="noStrike" spc="-1" dirty="0">
              <a:latin typeface="Arial"/>
            </a:endParaRPr>
          </a:p>
        </p:txBody>
      </p:sp>
      <p:sp>
        <p:nvSpPr>
          <p:cNvPr id="87" name="CustomShape 5"/>
          <p:cNvSpPr/>
          <p:nvPr/>
        </p:nvSpPr>
        <p:spPr>
          <a:xfrm>
            <a:off x="8617320" y="4059360"/>
            <a:ext cx="3208320" cy="279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Разработка боксов продуктов для приготовления блюд в соответствии с нутрициологией, что позволит научиться готовить и есть правильно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897520" y="-5383"/>
            <a:ext cx="8871480" cy="705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Calibri Light"/>
              </a:rPr>
              <a:t>Проблема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671120" y="770760"/>
            <a:ext cx="4596480" cy="755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следствии несбалансированного (нестабильного) питания любого человека: </a:t>
            </a:r>
            <a:endParaRPr lang="ru-RU" sz="1800" b="0" strike="noStrike" spc="-1" dirty="0">
              <a:latin typeface="Arial"/>
            </a:endParaRPr>
          </a:p>
          <a:p>
            <a:pPr marL="473040" indent="-4568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Снижается активность, </a:t>
            </a:r>
            <a:endParaRPr lang="ru-RU" sz="1800" b="0" strike="noStrike" spc="-1" dirty="0">
              <a:latin typeface="Arial"/>
            </a:endParaRPr>
          </a:p>
          <a:p>
            <a:pPr marL="473040" indent="-4568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Ухудшается самочувствие, </a:t>
            </a:r>
            <a:endParaRPr lang="ru-RU" sz="1800" b="0" strike="noStrike" spc="-1" dirty="0">
              <a:latin typeface="Arial"/>
            </a:endParaRPr>
          </a:p>
          <a:p>
            <a:pPr marL="473040" indent="-4568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Повышается утомляемость, </a:t>
            </a:r>
            <a:endParaRPr lang="ru-RU" sz="1800" b="0" strike="noStrike" spc="-1" dirty="0">
              <a:latin typeface="Arial"/>
            </a:endParaRPr>
          </a:p>
          <a:p>
            <a:pPr marL="473040" indent="-4568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Появляется аллергические реакции, </a:t>
            </a:r>
            <a:endParaRPr lang="ru-RU" sz="1800" b="0" strike="noStrike" spc="-1" dirty="0">
              <a:latin typeface="Arial"/>
            </a:endParaRPr>
          </a:p>
          <a:p>
            <a:pPr marL="473040" indent="-4568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Ухудшается внешний вид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5897520" y="770760"/>
            <a:ext cx="6095520" cy="338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</a:rPr>
              <a:t>Что  приводит к несбалансированному питанию?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Однообразное меню продолжительный период времени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Приобретение излишних продуктов, что способствует их порче и выбросу (Нерациональное потребительское поведение – стихийные покупки продуктов с ограниченным или пограничным сроком годности)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Ограниченный ресурс времени для похода в магазин, в следствии чего в рационе уменьшается количество свежих продуктов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Незнание основ составления рациона питания для поддержания оптимального веса, а также рациона для усвоения необходимых витаминов и микроэлементов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91" name="CustomShape 4"/>
          <p:cNvSpPr/>
          <p:nvPr/>
        </p:nvSpPr>
        <p:spPr>
          <a:xfrm>
            <a:off x="2819769" y="4715265"/>
            <a:ext cx="6513721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Как следствие это все приводит к общему ухудшению физического и ментального здоровья нации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7" name="TextShape 1"/>
          <p:cNvSpPr txBox="1"/>
          <p:nvPr/>
        </p:nvSpPr>
        <p:spPr>
          <a:xfrm>
            <a:off x="280716" y="-3870"/>
            <a:ext cx="8871480" cy="705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pc="-1" dirty="0">
                <a:solidFill>
                  <a:srgbClr val="000000"/>
                </a:solidFill>
                <a:latin typeface="Calibri Light"/>
              </a:rPr>
              <a:t>Актуальность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809018" y="-3870"/>
            <a:ext cx="88502" cy="4448250"/>
          </a:xfrm>
          <a:prstGeom prst="line">
            <a:avLst/>
          </a:prstGeom>
          <a:ln w="571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2146680" y="1382040"/>
            <a:ext cx="8792640" cy="755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Требуются значительные затраты времени на:</a:t>
            </a:r>
            <a:br>
              <a:rPr dirty="0"/>
            </a:br>
            <a:br>
              <a:rPr dirty="0"/>
            </a:b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- разработку сбалансированного рациона по КБЖУ;</a:t>
            </a:r>
            <a:br>
              <a:rPr dirty="0"/>
            </a:br>
            <a:br>
              <a:rPr dirty="0"/>
            </a:b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- сбор необходимых продуктов в магазине (даже если нашли рационы в приложениях в сети интернет,  под них надо собрать ингредиенты)</a:t>
            </a:r>
            <a:br>
              <a:rPr dirty="0"/>
            </a:b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br>
              <a:rPr dirty="0"/>
            </a:b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- поиск правильных технологий приготовления блюд для сохранности КБЖУ</a:t>
            </a:r>
            <a:br>
              <a:rPr dirty="0"/>
            </a:b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2400" b="0" strike="noStrike" spc="-1" dirty="0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Необходимость осознанного потребления блюд  развито недостаточно 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ru-RU" sz="2400" b="0" strike="noStrike" spc="-1" dirty="0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1800000" y="288000"/>
            <a:ext cx="8841240" cy="91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Почему существующих вариантов решения </a:t>
            </a:r>
            <a:br/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не достаточно?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3029040" y="6048000"/>
            <a:ext cx="7986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Наш продукт будет комплексно решать данные проблемы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6192000" y="1440000"/>
            <a:ext cx="5472000" cy="4752000"/>
          </a:xfrm>
          <a:custGeom>
            <a:avLst/>
            <a:gdLst/>
            <a:ahLst/>
            <a:cxnLst/>
            <a:rect l="0" t="0" r="r" b="b"/>
            <a:pathLst>
              <a:path w="15202" h="13202">
                <a:moveTo>
                  <a:pt x="2200" y="0"/>
                </a:moveTo>
                <a:lnTo>
                  <a:pt x="2200" y="0"/>
                </a:lnTo>
                <a:cubicBezTo>
                  <a:pt x="1814" y="0"/>
                  <a:pt x="1435" y="102"/>
                  <a:pt x="1100" y="295"/>
                </a:cubicBezTo>
                <a:cubicBezTo>
                  <a:pt x="766" y="488"/>
                  <a:pt x="488" y="766"/>
                  <a:pt x="295" y="1100"/>
                </a:cubicBezTo>
                <a:cubicBezTo>
                  <a:pt x="102" y="1435"/>
                  <a:pt x="0" y="1814"/>
                  <a:pt x="0" y="2200"/>
                </a:cubicBezTo>
                <a:lnTo>
                  <a:pt x="0" y="11000"/>
                </a:lnTo>
                <a:lnTo>
                  <a:pt x="0" y="11001"/>
                </a:lnTo>
                <a:cubicBezTo>
                  <a:pt x="0" y="11387"/>
                  <a:pt x="102" y="11766"/>
                  <a:pt x="295" y="12101"/>
                </a:cubicBezTo>
                <a:cubicBezTo>
                  <a:pt x="488" y="12435"/>
                  <a:pt x="766" y="12713"/>
                  <a:pt x="1100" y="12906"/>
                </a:cubicBezTo>
                <a:cubicBezTo>
                  <a:pt x="1435" y="13099"/>
                  <a:pt x="1814" y="13201"/>
                  <a:pt x="2200" y="13201"/>
                </a:cubicBezTo>
                <a:lnTo>
                  <a:pt x="13000" y="13201"/>
                </a:lnTo>
                <a:lnTo>
                  <a:pt x="13001" y="13201"/>
                </a:lnTo>
                <a:cubicBezTo>
                  <a:pt x="13387" y="13201"/>
                  <a:pt x="13766" y="13099"/>
                  <a:pt x="14101" y="12906"/>
                </a:cubicBezTo>
                <a:cubicBezTo>
                  <a:pt x="14435" y="12713"/>
                  <a:pt x="14713" y="12435"/>
                  <a:pt x="14906" y="12101"/>
                </a:cubicBezTo>
                <a:cubicBezTo>
                  <a:pt x="15099" y="11766"/>
                  <a:pt x="15201" y="11387"/>
                  <a:pt x="15201" y="11001"/>
                </a:cubicBezTo>
                <a:lnTo>
                  <a:pt x="15201" y="2200"/>
                </a:lnTo>
                <a:lnTo>
                  <a:pt x="15201" y="2200"/>
                </a:lnTo>
                <a:lnTo>
                  <a:pt x="15201" y="2200"/>
                </a:lnTo>
                <a:cubicBezTo>
                  <a:pt x="15201" y="1814"/>
                  <a:pt x="15099" y="1435"/>
                  <a:pt x="14906" y="1100"/>
                </a:cubicBezTo>
                <a:cubicBezTo>
                  <a:pt x="14713" y="766"/>
                  <a:pt x="14435" y="488"/>
                  <a:pt x="14101" y="295"/>
                </a:cubicBezTo>
                <a:cubicBezTo>
                  <a:pt x="13766" y="102"/>
                  <a:pt x="13387" y="0"/>
                  <a:pt x="13001" y="0"/>
                </a:cubicBezTo>
                <a:lnTo>
                  <a:pt x="2200" y="0"/>
                </a:lnTo>
              </a:path>
            </a:pathLst>
          </a:custGeom>
          <a:solidFill>
            <a:srgbClr val="D4EA6B">
              <a:alpha val="5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TextShape 2"/>
          <p:cNvSpPr txBox="1"/>
          <p:nvPr/>
        </p:nvSpPr>
        <p:spPr>
          <a:xfrm>
            <a:off x="529920" y="93240"/>
            <a:ext cx="5034960" cy="1028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 Light"/>
              </a:rPr>
              <a:t>Решение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CustomShape 3"/>
          <p:cNvSpPr/>
          <p:nvPr/>
        </p:nvSpPr>
        <p:spPr>
          <a:xfrm>
            <a:off x="996480" y="830520"/>
            <a:ext cx="11009520" cy="553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98" name="TextShape 4"/>
          <p:cNvSpPr txBox="1"/>
          <p:nvPr/>
        </p:nvSpPr>
        <p:spPr>
          <a:xfrm>
            <a:off x="11692080" y="10680840"/>
            <a:ext cx="2389680" cy="446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00CD272-F9A4-41B3-8091-148A447707C3}" type="slidenum">
              <a:rPr lang="ru-RU" sz="1600" b="1" strike="noStrike" spc="-1">
                <a:solidFill>
                  <a:srgbClr val="8B8B8B"/>
                </a:solidFill>
                <a:latin typeface="Calibri"/>
              </a:rPr>
              <a:t>4</a:t>
            </a:fld>
            <a:endParaRPr lang="ru-RU" sz="1600" b="0" strike="noStrike" spc="-1">
              <a:latin typeface="Times New Roman"/>
            </a:endParaRPr>
          </a:p>
        </p:txBody>
      </p:sp>
      <p:sp>
        <p:nvSpPr>
          <p:cNvPr id="99" name="CustomShape 5"/>
          <p:cNvSpPr/>
          <p:nvPr/>
        </p:nvSpPr>
        <p:spPr>
          <a:xfrm>
            <a:off x="6380480" y="1524000"/>
            <a:ext cx="5211520" cy="4522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Конкурентные преимущества нашего продукта:</a:t>
            </a: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Готовые для приготовления блюд полуфабрикаты в одной коробке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Доставка на дом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Прилагается рецептура их приготовления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Соблюдение технологии приготовления  со всеми канонами питания и баланса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Внесение идеи о рациональном и осознанном потреблении в сознание человека 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В нашем составе только свежие и здоровые продукты (от фермеров)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К каждому блюду и рациону в целом составлен баланс КБЖУ</a:t>
            </a:r>
            <a:endParaRPr lang="ru-RU" sz="1800" b="0" strike="noStrike" spc="-1" dirty="0">
              <a:latin typeface="Arial"/>
            </a:endParaRPr>
          </a:p>
          <a:p>
            <a:pPr marL="758880" indent="-7426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256320" algn="l"/>
                <a:tab pos="293040" algn="l"/>
                <a:tab pos="35424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Индивидуальный подход к клиентам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0" name="CustomShape 6"/>
          <p:cNvSpPr/>
          <p:nvPr/>
        </p:nvSpPr>
        <p:spPr>
          <a:xfrm>
            <a:off x="504000" y="1440000"/>
            <a:ext cx="5142656" cy="4752000"/>
          </a:xfrm>
          <a:custGeom>
            <a:avLst/>
            <a:gdLst/>
            <a:ahLst/>
            <a:cxnLst/>
            <a:rect l="0" t="0" r="r" b="b"/>
            <a:pathLst>
              <a:path w="14202" h="12802">
                <a:moveTo>
                  <a:pt x="2133" y="0"/>
                </a:moveTo>
                <a:lnTo>
                  <a:pt x="2133" y="0"/>
                </a:lnTo>
                <a:cubicBezTo>
                  <a:pt x="1759" y="0"/>
                  <a:pt x="1391" y="99"/>
                  <a:pt x="1067" y="286"/>
                </a:cubicBezTo>
                <a:cubicBezTo>
                  <a:pt x="742" y="473"/>
                  <a:pt x="473" y="742"/>
                  <a:pt x="286" y="1067"/>
                </a:cubicBezTo>
                <a:cubicBezTo>
                  <a:pt x="99" y="1391"/>
                  <a:pt x="0" y="1759"/>
                  <a:pt x="0" y="2134"/>
                </a:cubicBezTo>
                <a:lnTo>
                  <a:pt x="0" y="10667"/>
                </a:lnTo>
                <a:lnTo>
                  <a:pt x="0" y="10668"/>
                </a:lnTo>
                <a:cubicBezTo>
                  <a:pt x="0" y="11042"/>
                  <a:pt x="99" y="11410"/>
                  <a:pt x="286" y="11734"/>
                </a:cubicBezTo>
                <a:cubicBezTo>
                  <a:pt x="473" y="12059"/>
                  <a:pt x="742" y="12328"/>
                  <a:pt x="1067" y="12515"/>
                </a:cubicBezTo>
                <a:cubicBezTo>
                  <a:pt x="1391" y="12702"/>
                  <a:pt x="1759" y="12801"/>
                  <a:pt x="2134" y="12801"/>
                </a:cubicBezTo>
                <a:lnTo>
                  <a:pt x="12067" y="12801"/>
                </a:lnTo>
                <a:lnTo>
                  <a:pt x="12068" y="12801"/>
                </a:lnTo>
                <a:cubicBezTo>
                  <a:pt x="12442" y="12801"/>
                  <a:pt x="12810" y="12702"/>
                  <a:pt x="13134" y="12515"/>
                </a:cubicBezTo>
                <a:cubicBezTo>
                  <a:pt x="13459" y="12328"/>
                  <a:pt x="13728" y="12059"/>
                  <a:pt x="13915" y="11734"/>
                </a:cubicBezTo>
                <a:cubicBezTo>
                  <a:pt x="14102" y="11410"/>
                  <a:pt x="14201" y="11042"/>
                  <a:pt x="14201" y="10668"/>
                </a:cubicBezTo>
                <a:lnTo>
                  <a:pt x="14201" y="2133"/>
                </a:lnTo>
                <a:lnTo>
                  <a:pt x="14201" y="2134"/>
                </a:lnTo>
                <a:lnTo>
                  <a:pt x="14201" y="2134"/>
                </a:lnTo>
                <a:cubicBezTo>
                  <a:pt x="14201" y="1759"/>
                  <a:pt x="14102" y="1391"/>
                  <a:pt x="13915" y="1067"/>
                </a:cubicBezTo>
                <a:cubicBezTo>
                  <a:pt x="13728" y="742"/>
                  <a:pt x="13459" y="473"/>
                  <a:pt x="13134" y="286"/>
                </a:cubicBezTo>
                <a:cubicBezTo>
                  <a:pt x="12810" y="99"/>
                  <a:pt x="12442" y="0"/>
                  <a:pt x="12068" y="0"/>
                </a:cubicBezTo>
                <a:lnTo>
                  <a:pt x="2133" y="0"/>
                </a:lnTo>
              </a:path>
            </a:pathLst>
          </a:custGeom>
          <a:solidFill>
            <a:srgbClr val="DDE8CB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TextShape 7"/>
          <p:cNvSpPr txBox="1"/>
          <p:nvPr/>
        </p:nvSpPr>
        <p:spPr>
          <a:xfrm>
            <a:off x="996480" y="1343709"/>
            <a:ext cx="4536000" cy="4461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endParaRPr lang="ru-RU" sz="1800" b="0" strike="noStrike" spc="-1" dirty="0">
              <a:latin typeface="Arial"/>
            </a:endParaRPr>
          </a:p>
          <a:p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roid Sans Fallback"/>
              </a:rPr>
              <a:t> </a:t>
            </a:r>
            <a:r>
              <a:rPr lang="ru-RU" i="1" spc="-1" dirty="0">
                <a:solidFill>
                  <a:srgbClr val="000000"/>
                </a:solidFill>
                <a:latin typeface="Calibri"/>
              </a:rPr>
              <a:t>Ч</a:t>
            </a:r>
            <a:r>
              <a:rPr lang="ru-RU" sz="1800" b="0" i="1" strike="noStrike" spc="-1" dirty="0">
                <a:solidFill>
                  <a:srgbClr val="000000"/>
                </a:solidFill>
                <a:latin typeface="Calibri"/>
              </a:rPr>
              <a:t>то позволит наш продукт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br>
              <a:rPr dirty="0"/>
            </a:b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экономить время на поход в магазин и предварительную обработку продуктов для их приготовления</a:t>
            </a:r>
            <a:br>
              <a:rPr dirty="0"/>
            </a:b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выработать режим рационального потребления</a:t>
            </a:r>
            <a:br>
              <a:rPr dirty="0"/>
            </a:b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разнообразить меню на каждый день и при этом поймать баланс с правильным питанием по законами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</a:rPr>
              <a:t>нутрициологии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, для сохранения молодости и красоты и повышения качества жизни</a:t>
            </a:r>
            <a:br>
              <a:rPr dirty="0"/>
            </a:b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- научить правильно готовить «полезные» блюда в домашних условиях</a:t>
            </a:r>
          </a:p>
          <a:p>
            <a:r>
              <a:rPr lang="ru-RU" spc="-1" dirty="0">
                <a:solidFill>
                  <a:srgbClr val="000000"/>
                </a:solidFill>
                <a:latin typeface="Calibri"/>
              </a:rPr>
              <a:t>-составить свой рацион с технологом-диетологом</a:t>
            </a:r>
            <a:endParaRPr lang="ru-RU" sz="1800" b="0" strike="noStrike" spc="-1" dirty="0">
              <a:solidFill>
                <a:srgbClr val="000000"/>
              </a:solidFill>
              <a:latin typeface="Calibri"/>
            </a:endParaRPr>
          </a:p>
          <a:p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     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02" name="TextShape 8"/>
          <p:cNvSpPr txBox="1"/>
          <p:nvPr/>
        </p:nvSpPr>
        <p:spPr>
          <a:xfrm>
            <a:off x="793440" y="975240"/>
            <a:ext cx="10798560" cy="320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Бокс (коробка) с ингредиентами внутри и для приготовления разных сбалансированных блюд </a:t>
            </a:r>
            <a:endParaRPr lang="ru-RU" sz="1800" b="1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580320" y="58680"/>
            <a:ext cx="9740880" cy="91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 Light"/>
              </a:rPr>
              <a:t>Рынок</a:t>
            </a:r>
            <a:endParaRPr lang="ru-RU" sz="4400" b="0" strike="noStrike" spc="-1">
              <a:latin typeface="Arial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1875353"/>
              </p:ext>
            </p:extLst>
          </p:nvPr>
        </p:nvGraphicFramePr>
        <p:xfrm>
          <a:off x="914610" y="66782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194125" y="6496583"/>
            <a:ext cx="38564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*Данные взяты с сайта Сбербанка, Тинькофф, РБК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r="38389"/>
          <a:stretch/>
        </p:blipFill>
        <p:spPr>
          <a:xfrm>
            <a:off x="7998642" y="436080"/>
            <a:ext cx="3568046" cy="106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791" y="5968323"/>
            <a:ext cx="3575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Наши конкуренты: Рестораны быстрого питания, кафе и столовые, </a:t>
            </a:r>
            <a:r>
              <a:rPr lang="en-US" sz="1600" dirty="0"/>
              <a:t>PRO Food, Elementary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103696" y="0"/>
            <a:ext cx="1421651" cy="682029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vert="vert27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Calibri Light"/>
              </a:rPr>
              <a:t>Бизнес-модель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571" y="171450"/>
            <a:ext cx="9944100" cy="6686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238640" y="-12448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4400" b="1" strike="noStrike" spc="-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Финансовый план проекта</a:t>
            </a:r>
          </a:p>
        </p:txBody>
      </p:sp>
      <p:sp>
        <p:nvSpPr>
          <p:cNvPr id="113" name="TextShape 2"/>
          <p:cNvSpPr txBox="1"/>
          <p:nvPr/>
        </p:nvSpPr>
        <p:spPr>
          <a:xfrm>
            <a:off x="1800000" y="1690200"/>
            <a:ext cx="9216000" cy="60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1" strike="noStrike" spc="-1" dirty="0">
                <a:latin typeface="Arial"/>
              </a:rPr>
              <a:t>Инвестиции</a:t>
            </a:r>
            <a:r>
              <a:rPr lang="ru-RU" sz="1800" b="0" strike="noStrike" spc="-1" dirty="0">
                <a:latin typeface="Arial"/>
              </a:rPr>
              <a:t>: 23 300 </a:t>
            </a:r>
            <a:r>
              <a:rPr lang="ru-RU" sz="1800" b="0" strike="noStrike" spc="-1" dirty="0" err="1">
                <a:latin typeface="Arial"/>
              </a:rPr>
              <a:t>тыс.руб</a:t>
            </a:r>
            <a:r>
              <a:rPr lang="ru-RU" sz="1800" b="0" strike="noStrike" spc="-1" dirty="0">
                <a:latin typeface="Arial"/>
              </a:rPr>
              <a:t>.(В </a:t>
            </a:r>
            <a:r>
              <a:rPr lang="ru-RU" sz="1800" b="0" strike="noStrike" spc="-1" dirty="0" err="1">
                <a:latin typeface="Arial"/>
              </a:rPr>
              <a:t>т.ч</a:t>
            </a:r>
            <a:r>
              <a:rPr lang="ru-RU" sz="1800" b="0" strike="noStrike" spc="-1" dirty="0">
                <a:latin typeface="Arial"/>
              </a:rPr>
              <a:t> оборудование 16 000 </a:t>
            </a:r>
            <a:r>
              <a:rPr lang="ru-RU" sz="1800" b="0" strike="noStrike" spc="-1" dirty="0" err="1">
                <a:latin typeface="Arial"/>
              </a:rPr>
              <a:t>тыс.руб</a:t>
            </a:r>
            <a:r>
              <a:rPr lang="ru-RU" sz="1800" b="0" strike="noStrike" spc="-1" dirty="0">
                <a:latin typeface="Arial"/>
              </a:rPr>
              <a:t>.)</a:t>
            </a:r>
          </a:p>
          <a:p>
            <a:endParaRPr lang="ru-RU" sz="1800" b="0" strike="noStrike" spc="-1" dirty="0">
              <a:latin typeface="Arial"/>
            </a:endParaRPr>
          </a:p>
        </p:txBody>
      </p:sp>
      <p:sp>
        <p:nvSpPr>
          <p:cNvPr id="114" name="TextShape 3"/>
          <p:cNvSpPr txBox="1"/>
          <p:nvPr/>
        </p:nvSpPr>
        <p:spPr>
          <a:xfrm>
            <a:off x="1800000" y="3637800"/>
            <a:ext cx="10152000" cy="111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1" strike="noStrike" spc="-1">
                <a:latin typeface="Arial"/>
              </a:rPr>
              <a:t>Расходы</a:t>
            </a:r>
            <a:r>
              <a:rPr lang="ru-RU" sz="1800" b="0" strike="noStrike" spc="-1">
                <a:latin typeface="Arial"/>
              </a:rPr>
              <a:t>: 1418 тыс.руб.</a:t>
            </a:r>
          </a:p>
          <a:p>
            <a:r>
              <a:rPr lang="ru-RU" sz="1800" b="0" strike="noStrike" spc="-1">
                <a:latin typeface="Arial"/>
              </a:rPr>
              <a:t>В том числе:</a:t>
            </a:r>
          </a:p>
          <a:p>
            <a:r>
              <a:rPr lang="ru-RU" sz="1800" b="0" strike="noStrike" spc="-1">
                <a:latin typeface="Arial"/>
              </a:rPr>
              <a:t>Постоянные: 590 тыс.руб.</a:t>
            </a:r>
          </a:p>
          <a:p>
            <a:r>
              <a:rPr lang="ru-RU" sz="1800" b="0" strike="noStrike" spc="-1">
                <a:latin typeface="Arial"/>
              </a:rPr>
              <a:t>Переменные: 827 тыс.руб.</a:t>
            </a:r>
          </a:p>
        </p:txBody>
      </p:sp>
      <p:sp>
        <p:nvSpPr>
          <p:cNvPr id="115" name="TextShape 4"/>
          <p:cNvSpPr txBox="1"/>
          <p:nvPr/>
        </p:nvSpPr>
        <p:spPr>
          <a:xfrm>
            <a:off x="1800000" y="2413800"/>
            <a:ext cx="10008000" cy="111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1" strike="noStrike" spc="-1">
                <a:latin typeface="Arial"/>
              </a:rPr>
              <a:t>Доходы</a:t>
            </a:r>
            <a:r>
              <a:rPr lang="ru-RU" sz="1800" b="0" strike="noStrike" spc="-1">
                <a:latin typeface="Arial"/>
              </a:rPr>
              <a:t>: 1944 тыс.руб.</a:t>
            </a:r>
          </a:p>
          <a:p>
            <a:r>
              <a:rPr lang="ru-RU" sz="1800" b="0" strike="noStrike" spc="-1">
                <a:latin typeface="Arial"/>
              </a:rPr>
              <a:t>Доставка боксов на дом: 1600 тыс.руб.</a:t>
            </a:r>
          </a:p>
          <a:p>
            <a:r>
              <a:rPr lang="ru-RU" sz="1800" b="0" strike="noStrike" spc="-1">
                <a:latin typeface="Arial"/>
              </a:rPr>
              <a:t>Доставка готовых обедов в офисы по г. Кемерово: 1687 тыс.руб.</a:t>
            </a:r>
          </a:p>
          <a:p>
            <a:r>
              <a:rPr lang="ru-RU" sz="1800" b="0" strike="noStrike" spc="-1">
                <a:latin typeface="Arial"/>
              </a:rPr>
              <a:t>Доставка п/ф для кулинарных шоу по г. Кемерово: 175 тыс.руб.</a:t>
            </a:r>
          </a:p>
        </p:txBody>
      </p:sp>
      <p:sp>
        <p:nvSpPr>
          <p:cNvPr id="116" name="TextShape 5"/>
          <p:cNvSpPr txBox="1"/>
          <p:nvPr/>
        </p:nvSpPr>
        <p:spPr>
          <a:xfrm>
            <a:off x="1800000" y="2016000"/>
            <a:ext cx="8784000" cy="60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0" strike="noStrike" spc="-1">
                <a:latin typeface="Arial"/>
              </a:rPr>
              <a:t>Доходы и расходы в месяц при выходе на максимальные показатели</a:t>
            </a:r>
          </a:p>
        </p:txBody>
      </p:sp>
      <p:sp>
        <p:nvSpPr>
          <p:cNvPr id="117" name="TextShape 6"/>
          <p:cNvSpPr txBox="1"/>
          <p:nvPr/>
        </p:nvSpPr>
        <p:spPr>
          <a:xfrm>
            <a:off x="2952000" y="5269680"/>
            <a:ext cx="7128000" cy="60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1" strike="noStrike" spc="-1">
                <a:latin typeface="Arial"/>
              </a:rPr>
              <a:t>Срок окупаемости проекта составит 5 лет</a:t>
            </a:r>
          </a:p>
          <a:p>
            <a:r>
              <a:rPr lang="ru-RU" sz="1800" b="1" strike="noStrike" spc="-1">
                <a:latin typeface="Arial"/>
              </a:rPr>
              <a:t>Рентабельность 37%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783" y="3899553"/>
            <a:ext cx="4031217" cy="2740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132480" y="9936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Calibri Light"/>
              </a:rPr>
              <a:t>Текущие результаты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3350410" y="1189269"/>
            <a:ext cx="3681043" cy="23068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На данном этапе разработана схема реализации проекта в городе Кемерово: план организации и запуска комплексного предприятия общественного питания, а также дизайн и функционал сайта</a:t>
            </a:r>
            <a:endParaRPr lang="ru-RU" sz="18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09382" y="4287931"/>
            <a:ext cx="1035296" cy="1035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649" y="4239071"/>
            <a:ext cx="1084156" cy="1084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811" y="1524095"/>
            <a:ext cx="1059726" cy="10597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114" y="1536310"/>
            <a:ext cx="1035296" cy="10352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444678" y="45778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Проведен опрос ЦА</a:t>
            </a:r>
            <a:endParaRPr lang="ru-RU" spc="-1" dirty="0"/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ru-RU" spc="-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00805" y="4084943"/>
            <a:ext cx="32075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Проведен опрос по предпочтительному набору блюд в меню и на основе чего разработано меню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ru-RU" spc="-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406537" y="1602109"/>
            <a:ext cx="3235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ru-RU" spc="-1" dirty="0">
                <a:solidFill>
                  <a:srgbClr val="000000"/>
                </a:solidFill>
                <a:latin typeface="Calibri"/>
              </a:rPr>
              <a:t>Рассчитана экономика проекта</a:t>
            </a:r>
            <a:endParaRPr lang="ru-RU" spc="-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195757" y="-165013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ru-RU" sz="4400" b="1" strike="noStrike" spc="-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Результаты опроса</a:t>
            </a:r>
          </a:p>
        </p:txBody>
      </p:sp>
      <p:sp>
        <p:nvSpPr>
          <p:cNvPr id="138" name="TextShape 2"/>
          <p:cNvSpPr txBox="1"/>
          <p:nvPr/>
        </p:nvSpPr>
        <p:spPr>
          <a:xfrm>
            <a:off x="1203009" y="863591"/>
            <a:ext cx="4958286" cy="4494681"/>
          </a:xfrm>
          <a:prstGeom prst="rect">
            <a:avLst/>
          </a:prstGeom>
          <a:solidFill>
            <a:schemeClr val="accent4">
              <a:lumMod val="20000"/>
              <a:lumOff val="80000"/>
              <a:alpha val="44000"/>
            </a:schemeClr>
          </a:solidFill>
          <a:ln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numCol="1">
            <a:noAutofit/>
          </a:bodyPr>
          <a:lstStyle/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Опрос 1</a:t>
            </a:r>
          </a:p>
          <a:p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Из первого опроса мы выявили: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spc="-1" dirty="0">
                <a:solidFill>
                  <a:srgbClr val="000000"/>
                </a:solidFill>
                <a:latin typeface="Calibri"/>
              </a:rPr>
              <a:t>Частая проблема при создании сбалансированного рациона питания – нехватка времени- более 70%.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spc="-1" dirty="0">
                <a:solidFill>
                  <a:srgbClr val="000000"/>
                </a:solidFill>
                <a:latin typeface="Calibri"/>
              </a:rPr>
              <a:t>Частые походы в магазин -  более 60%.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spc="-1" dirty="0">
                <a:solidFill>
                  <a:srgbClr val="000000"/>
                </a:solidFill>
                <a:latin typeface="Calibri"/>
              </a:rPr>
              <a:t>Если нет продукта в одном магазине, посещают другой -  75%.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spc="-1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>
            <a:extLst>
              <a:ext uri="{FF2B5EF4-FFF2-40B4-BE49-F238E27FC236}">
                <a16:creationId xmlns:a16="http://schemas.microsoft.com/office/drawing/2014/main" id="{5E04EAC4-E1C7-473F-A1F6-1475A3ED428C}"/>
              </a:ext>
            </a:extLst>
          </p:cNvPr>
          <p:cNvSpPr txBox="1"/>
          <p:nvPr/>
        </p:nvSpPr>
        <p:spPr>
          <a:xfrm>
            <a:off x="6504466" y="863591"/>
            <a:ext cx="5486399" cy="4494681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numCol="1">
            <a:noAutofit/>
          </a:bodyPr>
          <a:lstStyle/>
          <a:p>
            <a:r>
              <a:rPr lang="ru-RU" sz="2400" b="1" strike="noStrike" spc="-1" dirty="0">
                <a:solidFill>
                  <a:srgbClr val="000000"/>
                </a:solidFill>
                <a:latin typeface="Calibri"/>
              </a:rPr>
              <a:t>Опрос 2</a:t>
            </a:r>
          </a:p>
          <a:p>
            <a:r>
              <a:rPr lang="ru-RU" sz="2400" spc="-1" dirty="0">
                <a:solidFill>
                  <a:srgbClr val="000000"/>
                </a:solidFill>
                <a:latin typeface="Calibri"/>
              </a:rPr>
              <a:t>Выводы 2 опроса: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Полноценное питание 1-2 раза в день – более 70%;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spc="-1" dirty="0">
                <a:solidFill>
                  <a:srgbClr val="000000"/>
                </a:solidFill>
                <a:latin typeface="Calibri"/>
              </a:rPr>
              <a:t>Реже всего люди завтракают – 25%;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Присутствуют </a:t>
            </a:r>
            <a:r>
              <a:rPr lang="ru-RU" sz="2400" spc="-1" dirty="0">
                <a:solidFill>
                  <a:srgbClr val="000000"/>
                </a:solidFill>
                <a:latin typeface="Calibri"/>
              </a:rPr>
              <a:t>перекусы (минимум 1-2 раза) – 64%;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Аудитория отдает предпочтение вареной и ж</a:t>
            </a:r>
            <a:r>
              <a:rPr lang="ru-RU" sz="2400" spc="-1" dirty="0">
                <a:solidFill>
                  <a:srgbClr val="000000"/>
                </a:solidFill>
                <a:latin typeface="Calibri"/>
              </a:rPr>
              <a:t>аренной еде – 32% и 30%.</a:t>
            </a:r>
          </a:p>
          <a:p>
            <a:endParaRPr lang="ru-RU" sz="24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51665" y="5463546"/>
            <a:ext cx="6096000" cy="1015663"/>
          </a:xfrm>
          <a:prstGeom prst="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</p:spPr>
        <p:txBody>
          <a:bodyPr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latin typeface="Calibri"/>
              </a:rPr>
              <a:t>Спрашивая о предпочтениях в еде, опрашиваемые выбирали самые стандартные и всеми любимые блюда, с которыми справится даже ребёнок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546300" y="-3399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 Light"/>
              </a:rPr>
              <a:t>Меню 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2092297" y="3960391"/>
            <a:ext cx="6072840" cy="1568206"/>
          </a:xfrm>
          <a:prstGeom prst="rect">
            <a:avLst/>
          </a:prstGeom>
          <a:noFill/>
          <a:ln w="9360">
            <a:solidFill>
              <a:schemeClr val="dk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spc="-1" dirty="0">
                <a:solidFill>
                  <a:srgbClr val="000000"/>
                </a:solidFill>
              </a:rPr>
              <a:t>Тосты из печени трески, яиц и зелени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spc="-1" dirty="0">
                <a:solidFill>
                  <a:srgbClr val="000000"/>
                </a:solidFill>
              </a:rPr>
              <a:t>Картошка с мясом и соусом в духовке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spc="-1" dirty="0">
                <a:solidFill>
                  <a:srgbClr val="000000"/>
                </a:solidFill>
              </a:rPr>
              <a:t>Греческий салат с капустой</a:t>
            </a:r>
          </a:p>
          <a:p>
            <a:pPr marL="457200" indent="-456840">
              <a:buClr>
                <a:srgbClr val="000000"/>
              </a:buClr>
              <a:buFont typeface="Wingdings" charset="2"/>
              <a:buChar char=""/>
            </a:pPr>
            <a:r>
              <a:rPr lang="ru-RU" sz="2400" spc="-1" dirty="0">
                <a:solidFill>
                  <a:srgbClr val="000000"/>
                </a:solidFill>
              </a:rPr>
              <a:t>Куриные котлеты с лапшой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122" name="CustomShape 3"/>
          <p:cNvSpPr/>
          <p:nvPr/>
        </p:nvSpPr>
        <p:spPr>
          <a:xfrm>
            <a:off x="546300" y="3029448"/>
            <a:ext cx="692928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Arial Black"/>
              </a:rPr>
              <a:t>Себестоимость рациона на 1 персону составляет 423 рубля.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698700" y="982848"/>
            <a:ext cx="6072840" cy="1937538"/>
          </a:xfrm>
          <a:prstGeom prst="rect">
            <a:avLst/>
          </a:prstGeom>
          <a:noFill/>
          <a:ln w="9360">
            <a:solidFill>
              <a:schemeClr val="dk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Тост с йогуртом и ягодами</a:t>
            </a:r>
            <a:endParaRPr lang="ru-RU" sz="24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spc="-1" dirty="0" err="1">
                <a:solidFill>
                  <a:srgbClr val="000000"/>
                </a:solidFill>
                <a:latin typeface="Arial"/>
              </a:rPr>
              <a:t>Обж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Arial"/>
              </a:rPr>
              <a:t>ареный</a:t>
            </a: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 рис на сливочном масле с мясом и овощами</a:t>
            </a:r>
            <a:endParaRPr lang="ru-RU" sz="24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Цитрусово-свекольный салат</a:t>
            </a:r>
            <a:endParaRPr lang="ru-RU" sz="24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Суфле из куриной печени с рисом</a:t>
            </a:r>
            <a:endParaRPr lang="ru-RU" sz="32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493" y="180759"/>
            <a:ext cx="3621700" cy="51661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561" y="5528597"/>
            <a:ext cx="2903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 меню на 1 один день, составленный нами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89520" y="134280"/>
            <a:ext cx="9740880" cy="91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 Light"/>
              </a:rPr>
              <a:t>Команда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7601519" y="2485733"/>
            <a:ext cx="2872800" cy="29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 err="1">
                <a:solidFill>
                  <a:srgbClr val="000000"/>
                </a:solidFill>
                <a:latin typeface="Calibri"/>
              </a:rPr>
              <a:t>Травникова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Дарья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Маркетинг проекта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7489800" y="5658840"/>
            <a:ext cx="2872800" cy="29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Егорова София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Экономика проекта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26" name="Рисунок 7"/>
          <p:cNvPicPr/>
          <p:nvPr/>
        </p:nvPicPr>
        <p:blipFill>
          <a:blip r:embed="rId2"/>
          <a:stretch/>
        </p:blipFill>
        <p:spPr>
          <a:xfrm>
            <a:off x="7686360" y="352080"/>
            <a:ext cx="1995120" cy="1995120"/>
          </a:xfrm>
          <a:prstGeom prst="rect">
            <a:avLst/>
          </a:prstGeom>
          <a:ln>
            <a:noFill/>
          </a:ln>
        </p:spPr>
      </p:pic>
      <p:pic>
        <p:nvPicPr>
          <p:cNvPr id="127" name="Рисунок 8" descr="photo_5332629973535674914_y.jpg"/>
          <p:cNvPicPr/>
          <p:nvPr/>
        </p:nvPicPr>
        <p:blipFill>
          <a:blip r:embed="rId3"/>
          <a:stretch/>
        </p:blipFill>
        <p:spPr>
          <a:xfrm>
            <a:off x="7693200" y="3655080"/>
            <a:ext cx="1988280" cy="1988280"/>
          </a:xfrm>
          <a:prstGeom prst="rect">
            <a:avLst/>
          </a:prstGeom>
          <a:ln>
            <a:noFill/>
          </a:ln>
        </p:spPr>
      </p:pic>
      <p:sp>
        <p:nvSpPr>
          <p:cNvPr id="128" name="CustomShape 4"/>
          <p:cNvSpPr/>
          <p:nvPr/>
        </p:nvSpPr>
        <p:spPr>
          <a:xfrm>
            <a:off x="2860907" y="2485733"/>
            <a:ext cx="4134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Карпенко Софья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Лидер команды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ru-RU" sz="2400" b="0" strike="noStrike" spc="-1" dirty="0">
              <a:latin typeface="Arial"/>
            </a:endParaRPr>
          </a:p>
        </p:txBody>
      </p:sp>
      <p:sp>
        <p:nvSpPr>
          <p:cNvPr id="130" name="CustomShape 5"/>
          <p:cNvSpPr/>
          <p:nvPr/>
        </p:nvSpPr>
        <p:spPr>
          <a:xfrm>
            <a:off x="2860907" y="5658918"/>
            <a:ext cx="3839252" cy="1080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 err="1">
                <a:solidFill>
                  <a:srgbClr val="000000"/>
                </a:solidFill>
                <a:latin typeface="Calibri"/>
              </a:rPr>
              <a:t>Лученок</a:t>
            </a: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Анастасия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Технология производства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31" name="Рисунок 23" descr="photo_5332629973535674916_y.jpg"/>
          <p:cNvPicPr/>
          <p:nvPr/>
        </p:nvPicPr>
        <p:blipFill>
          <a:blip r:embed="rId4"/>
          <a:stretch/>
        </p:blipFill>
        <p:spPr>
          <a:xfrm>
            <a:off x="2956320" y="3656520"/>
            <a:ext cx="1986840" cy="1986840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1" t="10661" r="461" b="17405"/>
          <a:stretch/>
        </p:blipFill>
        <p:spPr>
          <a:xfrm>
            <a:off x="2898811" y="501912"/>
            <a:ext cx="2044349" cy="20327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151560" y="0"/>
            <a:ext cx="9740880" cy="9108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 Light"/>
              </a:rPr>
              <a:t>Планы развития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CustomShape 2"/>
          <p:cNvSpPr/>
          <p:nvPr/>
        </p:nvSpPr>
        <p:spPr>
          <a:xfrm>
            <a:off x="2456907" y="765023"/>
            <a:ext cx="9251024" cy="50153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Разработка комплексного меню на 2 недели</a:t>
            </a:r>
          </a:p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Calibri"/>
              </a:rPr>
              <a:t>Расширение набора блюд в меню</a:t>
            </a:r>
            <a:endParaRPr lang="ru-RU" sz="2000" b="0" strike="noStrike" spc="-1" dirty="0">
              <a:latin typeface="Arial"/>
            </a:endParaRPr>
          </a:p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Внедрение калькулятора КБЖУ на сайт, основанного на подсчете рациона из действующего меню на сайте с учетом целевых потребностей посетителя сайта</a:t>
            </a:r>
            <a:endParaRPr lang="ru-RU" sz="2000" b="0" strike="noStrike" spc="-1" dirty="0">
              <a:latin typeface="Arial"/>
            </a:endParaRPr>
          </a:p>
          <a:p>
            <a:pPr marL="16200">
              <a:lnSpc>
                <a:spcPct val="100000"/>
              </a:lnSpc>
              <a:buClr>
                <a:srgbClr val="000000"/>
              </a:buClr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Например:</a:t>
            </a:r>
            <a:br>
              <a:rPr sz="2000" dirty="0"/>
            </a:b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посетитель сайта хочет похудеть, ему предлагается необходимый рекомендованный расчет КБЖУ слева на странице, а в правой части выпадает подборка наших блюд. При добавлении в корзину посетитель видит: </a:t>
            </a:r>
            <a:br>
              <a:rPr sz="2000" dirty="0"/>
            </a:b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итог подсчета КБЖУ и сумму заказа, остается только ввести адрес доставки и заказать!  </a:t>
            </a:r>
            <a:endParaRPr lang="ru-RU" sz="2000" b="0" strike="noStrike" spc="-1" dirty="0">
              <a:latin typeface="Arial"/>
            </a:endParaRPr>
          </a:p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Точечная работа с клиентами с учетом их индивидуальных особенностей: аллергия, заболевания ЖКТ и пр. </a:t>
            </a:r>
            <a:endParaRPr lang="ru-RU" sz="2000" b="0" strike="noStrike" spc="-1" dirty="0">
              <a:latin typeface="Arial"/>
            </a:endParaRPr>
          </a:p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Создание вебинаров, в которых будет подробно рассказана вся концепция нашего бокса и результат от их потребления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Внедрение консультации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Calibri"/>
              </a:rPr>
              <a:t>нутрициолога</a:t>
            </a:r>
            <a:r>
              <a:rPr lang="ru-RU" sz="2000" b="0" strike="noStrike" spc="-1" dirty="0">
                <a:solidFill>
                  <a:srgbClr val="000000"/>
                </a:solidFill>
                <a:latin typeface="Calibri"/>
              </a:rPr>
              <a:t> в качестве отдельной услуги</a:t>
            </a:r>
          </a:p>
          <a:p>
            <a:pPr marL="35892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Сегментирование линейки </a:t>
            </a:r>
          </a:p>
        </p:txBody>
      </p:sp>
      <p:sp>
        <p:nvSpPr>
          <p:cNvPr id="2" name="Выгнутая влево стрелка 1"/>
          <p:cNvSpPr/>
          <p:nvPr/>
        </p:nvSpPr>
        <p:spPr>
          <a:xfrm>
            <a:off x="1442301" y="765023"/>
            <a:ext cx="763572" cy="1027521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1442301" y="1850556"/>
            <a:ext cx="763572" cy="1027521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1442301" y="3148390"/>
            <a:ext cx="763572" cy="1027521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4328" y="4446224"/>
            <a:ext cx="763572" cy="1027521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2191767" y="4864945"/>
            <a:ext cx="9733320" cy="273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228600" indent="-228240">
              <a:lnSpc>
                <a:spcPts val="4360"/>
              </a:lnSpc>
              <a:spcBef>
                <a:spcPts val="1001"/>
              </a:spcBef>
              <a:tabLst>
                <a:tab pos="0" algn="l"/>
              </a:tabLst>
            </a:pPr>
            <a:endParaRPr lang="ru-RU" sz="2800" b="0" strike="noStrike" spc="-1" dirty="0">
              <a:latin typeface="Arial"/>
            </a:endParaRPr>
          </a:p>
          <a:p>
            <a:pPr marL="228600" indent="-228240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Телефон</a:t>
            </a:r>
            <a:endParaRPr lang="ru-RU" sz="1800" b="0" strike="noStrike" spc="-1" dirty="0">
              <a:latin typeface="Arial"/>
            </a:endParaRPr>
          </a:p>
          <a:p>
            <a:pPr marL="228600" indent="-228240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email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2085107" y="4493585"/>
            <a:ext cx="9733320" cy="995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Calibri Light"/>
              </a:rPr>
              <a:t>Контакты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CustomShape 3"/>
          <p:cNvSpPr/>
          <p:nvPr/>
        </p:nvSpPr>
        <p:spPr>
          <a:xfrm>
            <a:off x="3411227" y="4864945"/>
            <a:ext cx="6095520" cy="17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436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ts val="436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+7 (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951) 176-39-11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ts val="436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sofya.karpenko.2002@gmail.com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07627" y="2030366"/>
            <a:ext cx="8199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СПАСИБ     </a:t>
            </a:r>
          </a:p>
          <a:p>
            <a:pPr algn="ctr"/>
            <a:r>
              <a:rPr lang="ru-RU" sz="6600" dirty="0"/>
              <a:t>ЗА ВНИМАНИЕ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05" y="1722604"/>
            <a:ext cx="1789095" cy="17890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11227" y="82202"/>
            <a:ext cx="39645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Боксы продуктов ЛАЙНЛАЙФ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"Давай есть вместе"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917</Words>
  <Application>Microsoft Office PowerPoint</Application>
  <PresentationFormat>Широкоэкранный</PresentationFormat>
  <Paragraphs>122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Courier New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Учетная запись Майкрософт</dc:creator>
  <dc:description/>
  <cp:lastModifiedBy>Карпенко Софья Константиновна</cp:lastModifiedBy>
  <cp:revision>38</cp:revision>
  <dcterms:created xsi:type="dcterms:W3CDTF">2023-11-16T09:26:35Z</dcterms:created>
  <dcterms:modified xsi:type="dcterms:W3CDTF">2023-12-05T06:48:37Z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