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2"/>
  </p:notesMasterIdLst>
  <p:sldIdLst>
    <p:sldId id="390" r:id="rId2"/>
    <p:sldId id="258" r:id="rId3"/>
    <p:sldId id="259" r:id="rId4"/>
    <p:sldId id="260" r:id="rId5"/>
    <p:sldId id="391" r:id="rId6"/>
    <p:sldId id="262" r:id="rId7"/>
    <p:sldId id="261" r:id="rId8"/>
    <p:sldId id="264" r:id="rId9"/>
    <p:sldId id="263" r:id="rId10"/>
    <p:sldId id="265" r:id="rId11"/>
  </p:sldIdLst>
  <p:sldSz cx="12192000" cy="6858000"/>
  <p:notesSz cx="6858000" cy="9144000"/>
  <p:embeddedFontLst>
    <p:embeddedFont>
      <p:font typeface="Arial Black" panose="020B0A04020102020204" pitchFamily="34" charset="0"/>
      <p:bold r:id="rId13"/>
    </p:embeddedFont>
    <p:embeddedFont>
      <p:font typeface="Tahoma" panose="020B0604030504040204" pitchFamily="34" charset="0"/>
      <p:regular r:id="rId14"/>
      <p:bold r:id="rId15"/>
    </p:embeddedFont>
    <p:embeddedFont>
      <p:font typeface="Montserrat Light" panose="020B0604020202020204" charset="-52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32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5" pos="7401" userDrawn="1">
          <p15:clr>
            <a:srgbClr val="A4A3A4"/>
          </p15:clr>
        </p15:guide>
        <p15:guide id="6" pos="2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узнецова Ирина" initials="КИ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7CA8"/>
    <a:srgbClr val="D1EBF7"/>
    <a:srgbClr val="155D7D"/>
    <a:srgbClr val="1B88AF"/>
    <a:srgbClr val="1780B3"/>
    <a:srgbClr val="125980"/>
    <a:srgbClr val="1B759D"/>
    <a:srgbClr val="396B78"/>
    <a:srgbClr val="FFFFFF"/>
    <a:srgbClr val="EBF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4" autoAdjust="0"/>
    <p:restoredTop sz="99423" autoAdjust="0"/>
  </p:normalViewPr>
  <p:slideViewPr>
    <p:cSldViewPr snapToGrid="0" snapToObjects="1">
      <p:cViewPr>
        <p:scale>
          <a:sx n="110" d="100"/>
          <a:sy n="110" d="100"/>
        </p:scale>
        <p:origin x="-504" y="-198"/>
      </p:cViewPr>
      <p:guideLst>
        <p:guide orient="horz" pos="2137"/>
        <p:guide orient="horz" pos="232"/>
        <p:guide orient="horz" pos="4065"/>
        <p:guide pos="3840"/>
        <p:guide pos="7401"/>
        <p:guide pos="2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70B5-002D-46FC-9353-6BE0CC5A185C}" type="datetimeFigureOut">
              <a:rPr lang="ru-RU" smtClean="0"/>
              <a:pPr/>
              <a:t>10.12.2023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49C05-52B1-487D-87D7-50518A67EE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49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433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8221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4B7A-F89F-413F-8947-CCC4A392CFCB}" type="datetime1">
              <a:rPr lang="ru-RU" smtClean="0"/>
              <a:t>10.12.2023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849D-069A-47F2-875E-C0AB0F2EFDF3}" type="datetime1">
              <a:rPr lang="ru-RU" smtClean="0"/>
              <a:t>10.12.2023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FAFA-48AF-4CC7-A5C4-4EEFDD3366B3}" type="datetime1">
              <a:rPr lang="ru-RU" smtClean="0"/>
              <a:t>10.12.2023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6A4A-4B7B-48A4-828C-B75EE3968A01}" type="datetime1">
              <a:rPr lang="ru-RU" smtClean="0"/>
              <a:t>10.12.2023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EC33-4151-4A05-985D-2C17F814792C}" type="datetime1">
              <a:rPr lang="ru-RU" smtClean="0"/>
              <a:t>10.12.2023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4371F-3228-463E-B504-75A20B89DF19}" type="datetime1">
              <a:rPr lang="ru-RU" smtClean="0"/>
              <a:t>10.12.2023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5BC1-5F07-4703-9CBE-F43005FBBF51}" type="datetime1">
              <a:rPr lang="ru-RU" smtClean="0"/>
              <a:t>10.12.2023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D479-DE7D-4D0D-8919-BF64E2E4E314}" type="datetime1">
              <a:rPr lang="ru-RU" smtClean="0"/>
              <a:t>10.12.2023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F372-F651-4DA8-AD57-766EF4856031}" type="datetime1">
              <a:rPr lang="ru-RU" smtClean="0"/>
              <a:t>10.12.2023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76F5-7503-42E5-9527-1010D2008AC4}" type="datetime1">
              <a:rPr lang="ru-RU" smtClean="0"/>
              <a:t>10.12.2023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31BCC-343A-4689-B4A3-4A41F4D37F61}" type="datetime1">
              <a:rPr lang="ru-RU" smtClean="0"/>
              <a:t>10.12.2023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7C580-ED93-4691-AF8C-C469DE519DA6}" type="datetime1">
              <a:rPr lang="ru-RU" smtClean="0"/>
              <a:t>10.12.2023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3" descr="H:\Кванториум\17-01-30 Урок технологии\img\shutterstock_475051996 [Converted]-01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0" y="3"/>
            <a:ext cx="12192000" cy="14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H:\Кванториум\лого кванториум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72597" y="6349572"/>
            <a:ext cx="583736" cy="5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077" y="5989741"/>
            <a:ext cx="488815" cy="3666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">
            <a:extLst>
              <a:ext uri="{FF2B5EF4-FFF2-40B4-BE49-F238E27FC236}">
                <a16:creationId xmlns="" xmlns:a16="http://schemas.microsoft.com/office/drawing/2014/main" id="{1E8369C5-CEB8-4348-93B7-C5D650F47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1689" y="6461860"/>
            <a:ext cx="2844800" cy="365125"/>
          </a:xfrm>
        </p:spPr>
        <p:txBody>
          <a:bodyPr/>
          <a:lstStyle/>
          <a:p>
            <a:fld id="{E403179F-B172-4B1B-AE76-EF9D786F7E6A}" type="slidenum">
              <a:rPr lang="ru-RU" smtClean="0">
                <a:latin typeface="Montserrat Light" panose="00000400000000000000" pitchFamily="2" charset="-52"/>
              </a:rPr>
              <a:pPr/>
              <a:t>1</a:t>
            </a:fld>
            <a:endParaRPr lang="ru-RU" dirty="0">
              <a:latin typeface="Montserrat Light" panose="00000400000000000000" pitchFamily="2" charset="-52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4076EEDD-62C0-40E7-8420-025349F5FF83}"/>
              </a:ext>
            </a:extLst>
          </p:cNvPr>
          <p:cNvSpPr/>
          <p:nvPr/>
        </p:nvSpPr>
        <p:spPr>
          <a:xfrm>
            <a:off x="513080" y="2151603"/>
            <a:ext cx="38506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Название проекта: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08A6C0A1-B34B-431B-8D28-050B581A9CD7}"/>
              </a:ext>
            </a:extLst>
          </p:cNvPr>
          <p:cNvSpPr/>
          <p:nvPr/>
        </p:nvSpPr>
        <p:spPr>
          <a:xfrm>
            <a:off x="513080" y="4031203"/>
            <a:ext cx="329184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 проекта: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C889DAA-A0C6-4496-9839-EC8364B773B4}"/>
              </a:ext>
            </a:extLst>
          </p:cNvPr>
          <p:cNvSpPr/>
          <p:nvPr/>
        </p:nvSpPr>
        <p:spPr>
          <a:xfrm>
            <a:off x="442912" y="2817083"/>
            <a:ext cx="6018847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Измеритель положения троллей </a:t>
            </a:r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вагонотолкателя</a:t>
            </a: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C7B0E23E-4A55-42B7-AC4B-D1AAA8F5211A}"/>
              </a:ext>
            </a:extLst>
          </p:cNvPr>
          <p:cNvSpPr/>
          <p:nvPr/>
        </p:nvSpPr>
        <p:spPr>
          <a:xfrm>
            <a:off x="442911" y="4696683"/>
            <a:ext cx="6018847" cy="121412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С.В.Ковыршин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Е.А.Толстоноженко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Г.Т.Самарин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С.Т.Рыгденов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2" descr="blob:https://web.telegram.org/f48a1035-efed-4b2a-8564-1ebc6097945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291" y="2849688"/>
            <a:ext cx="4713770" cy="3061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355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87680" y="12192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2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7680" y="914400"/>
            <a:ext cx="8673573" cy="96615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Font typeface="+mj-lt"/>
              <a:buAutoNum type="arabicPeriod"/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Сход </a:t>
            </a:r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вагонотолкателя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троллей</a:t>
            </a:r>
            <a:endParaRPr lang="ru-RU" sz="2800" i="1" dirty="0" smtClean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Чрезмерный износ графитовых щеток токосъемника</a:t>
            </a:r>
          </a:p>
          <a:p>
            <a:pPr marL="514350" indent="-514350">
              <a:buFont typeface="+mj-lt"/>
              <a:buAutoNum type="arabicPeriod"/>
            </a:pPr>
            <a:endParaRPr lang="ru-RU" sz="28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=""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87682" y="1529080"/>
            <a:ext cx="5680206" cy="5063631"/>
          </a:xfrm>
          <a:prstGeom prst="rect">
            <a:avLst/>
          </a:prstGeom>
          <a:ln w="3175">
            <a:noFill/>
          </a:ln>
        </p:spPr>
        <p:txBody>
          <a:bodyPr lIns="68580" tIns="34290" rIns="68580" bIns="3429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ru-RU" sz="2400" i="1" u="sng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Причины:</a:t>
            </a:r>
          </a:p>
          <a:p>
            <a:pPr>
              <a:spcAft>
                <a:spcPts val="600"/>
              </a:spcAft>
            </a:pPr>
            <a:r>
              <a:rPr lang="ru-RU" sz="2400" i="1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Просадка грунта </a:t>
            </a:r>
            <a:r>
              <a:rPr lang="ru-RU" sz="24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опоры </a:t>
            </a:r>
            <a:r>
              <a:rPr lang="ru-RU" sz="2400" i="1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троллей</a:t>
            </a:r>
            <a:r>
              <a:rPr lang="en-US" sz="24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;</a:t>
            </a:r>
            <a:r>
              <a:rPr lang="ru-RU" sz="2400" i="1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ru-RU" sz="2400" i="1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Изменение положения троллей выход их за границы токосъемной </a:t>
            </a:r>
            <a:r>
              <a:rPr lang="ru-RU" sz="24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тележки </a:t>
            </a:r>
            <a:r>
              <a:rPr lang="ru-RU" sz="2400" i="1" dirty="0" err="1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вагонотолкателя</a:t>
            </a:r>
            <a:r>
              <a:rPr lang="ru-RU" sz="2400" i="1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;</a:t>
            </a:r>
            <a:endParaRPr lang="ru-RU" sz="2400" i="1" u="sng" dirty="0" smtClean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24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Отсутствие какого-либо автоматизированного прибора </a:t>
            </a:r>
            <a:r>
              <a:rPr lang="ru-RU" sz="2400" i="1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для </a:t>
            </a:r>
            <a:r>
              <a:rPr lang="ru-RU" sz="24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своевременного контроля </a:t>
            </a:r>
            <a:r>
              <a:rPr lang="ru-RU" sz="2400" i="1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отклонений;</a:t>
            </a:r>
            <a:endParaRPr lang="ru-RU" sz="24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24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Ошибки </a:t>
            </a:r>
            <a:r>
              <a:rPr lang="ru-RU" sz="2400" i="1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операторов.</a:t>
            </a:r>
            <a:endParaRPr lang="ru-RU" sz="2400" i="1" u="sng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ru-RU" sz="2400" i="1" u="sng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Последствия:</a:t>
            </a:r>
          </a:p>
          <a:p>
            <a:pPr>
              <a:spcAft>
                <a:spcPts val="600"/>
              </a:spcAft>
            </a:pPr>
            <a:r>
              <a:rPr lang="ru-RU" sz="2200" i="1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Остановка погрузки материала;</a:t>
            </a:r>
          </a:p>
          <a:p>
            <a:pPr>
              <a:spcAft>
                <a:spcPts val="600"/>
              </a:spcAft>
            </a:pPr>
            <a:r>
              <a:rPr lang="ru-RU" sz="2200" i="1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Неравномерный износ графитовых щеток или даже нарезание новых «канавок»;</a:t>
            </a:r>
          </a:p>
          <a:p>
            <a:pPr>
              <a:spcAft>
                <a:spcPts val="600"/>
              </a:spcAft>
            </a:pPr>
            <a:r>
              <a:rPr lang="ru-RU" sz="2200" i="1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Залом токосъемной тележки.</a:t>
            </a:r>
          </a:p>
          <a:p>
            <a:pPr marL="0" indent="0">
              <a:buNone/>
            </a:pPr>
            <a:endParaRPr lang="ru-RU" sz="2200" i="1" dirty="0" smtClean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 smtClean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67888" y="1689623"/>
            <a:ext cx="58314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1" dirty="0" err="1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Вагонотолкатель</a:t>
            </a:r>
            <a:r>
              <a:rPr lang="ru-RU" sz="2200" i="1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2200" i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ТЭП25 в работе на станции погрузки</a:t>
            </a:r>
          </a:p>
        </p:txBody>
      </p:sp>
      <p:sp>
        <p:nvSpPr>
          <p:cNvPr id="4" name="AutoShape 2" descr="blob:https://web.telegram.org/f62c8524-925f-49d1-b178-61725b2d34a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224" y="2474112"/>
            <a:ext cx="6133381" cy="4247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608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4" y="142328"/>
            <a:ext cx="4199067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2914" y="720585"/>
            <a:ext cx="11306174" cy="614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прибора для автоматического измерения отклонения троллей и положения </a:t>
            </a:r>
            <a:r>
              <a:rPr lang="ru-RU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вагонотолкателя</a:t>
            </a:r>
            <a:r>
              <a:rPr lang="ru-RU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помощью средств глобальной навигационной системы.</a:t>
            </a:r>
            <a:endParaRPr lang="ru-RU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3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=""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4" y="1347334"/>
            <a:ext cx="4318867" cy="5475541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100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None/>
            </a:pPr>
            <a:r>
              <a:rPr lang="ru-RU" sz="1800" b="1" i="1" u="sng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Реализация:</a:t>
            </a:r>
          </a:p>
          <a:p>
            <a:pPr marL="39600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</a:pPr>
            <a:r>
              <a:rPr lang="ru-RU" sz="18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Предлагается установить ряд датчиков на токосъемную тележку, а корпус устройства с микроконтроллером установить уже внутрь </a:t>
            </a:r>
            <a:r>
              <a:rPr lang="ru-RU" sz="1800" i="1" dirty="0" err="1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вагонотолкателя</a:t>
            </a:r>
            <a:r>
              <a:rPr lang="ru-RU" sz="18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;</a:t>
            </a:r>
          </a:p>
          <a:p>
            <a:pPr marL="39600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</a:pPr>
            <a:r>
              <a:rPr lang="ru-RU" sz="18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Обработка данных будет проводиться микроконтроллером и отправляться через ретранслятор на приемник находящийся у оператора</a:t>
            </a:r>
            <a:r>
              <a:rPr lang="ru-RU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;</a:t>
            </a:r>
            <a:endParaRPr lang="ru-RU" sz="1800" i="1" dirty="0" smtClean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9600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</a:pPr>
            <a:r>
              <a:rPr lang="ru-RU" sz="18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На основе полученных данных будут приниматься меры по своевременной настройке положения троллей</a:t>
            </a:r>
            <a:r>
              <a:rPr lang="ru-RU" sz="1800" i="1" dirty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;</a:t>
            </a:r>
            <a:endParaRPr lang="ru-RU" sz="1800" i="1" dirty="0" smtClean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9600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</a:pPr>
            <a:r>
              <a:rPr lang="ru-RU" sz="18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Самостоятельное производство.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61781" y="1500519"/>
            <a:ext cx="3975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Устройство измерения с передатчиком</a:t>
            </a:r>
            <a:endParaRPr lang="ru-RU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04385" y="1482339"/>
            <a:ext cx="2656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Приемник информации</a:t>
            </a:r>
            <a:endParaRPr lang="ru-RU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 descr="C:\Users\tolst\OneDrive\Рабочий стол\ДИПЛОМ\Блок-схем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104" y="2060495"/>
            <a:ext cx="7504010" cy="476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728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09093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Рынок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2913" y="897147"/>
            <a:ext cx="11139487" cy="539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sz="2400" i="1" u="sng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Реальный:</a:t>
            </a:r>
          </a:p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Иркутской области 5 угледобывающих предприятий:</a:t>
            </a:r>
          </a:p>
          <a:p>
            <a:pPr marL="5103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Угольный разрез «</a:t>
            </a:r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Черемеховуголь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(</a:t>
            </a:r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с.Черемхово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marL="5103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Угольный разрез «</a:t>
            </a:r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Тугнуйский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(пос. Саган-</a:t>
            </a:r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Нур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marL="5103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Угольный разрез «</a:t>
            </a:r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Мугунский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южный разрез»;</a:t>
            </a:r>
          </a:p>
          <a:p>
            <a:pPr marL="5103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Угольный разрез «</a:t>
            </a:r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Тулунский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(</a:t>
            </a:r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г.Тулун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marL="5103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Разрабатываемая угольная шахта «Восточно-</a:t>
            </a:r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Нельканская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(г. </a:t>
            </a:r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Нижнеилимское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в России 187 угольных фабрик. </a:t>
            </a:r>
          </a:p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 поставки нашей системы на сумму 93.5 млн. рублей, так же техническое обслуживание на сумму 18.7 млн. рублей.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4</a:t>
            </a:fld>
            <a:endParaRPr lang="ru-RU">
              <a:solidFill>
                <a:srgbClr val="1D7C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53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09093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Рынок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2913" y="897147"/>
            <a:ext cx="7562399" cy="539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0">
              <a:spcBef>
                <a:spcPts val="600"/>
              </a:spcBef>
              <a:spcAft>
                <a:spcPts val="600"/>
              </a:spcAft>
            </a:pPr>
            <a:endParaRPr lang="ru-RU" sz="2400" i="1" dirty="0" smtClean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5</a:t>
            </a:fld>
            <a:endParaRPr lang="ru-RU">
              <a:solidFill>
                <a:srgbClr val="1D7CA8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156" y="1001572"/>
            <a:ext cx="10072688" cy="5505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390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1234" y="313072"/>
            <a:ext cx="8296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Конкуренты и ваши преимущества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0070C0"/>
                </a:solidFill>
              </a:rPr>
              <a:pPr/>
              <a:t>6</a:t>
            </a:fld>
            <a:endParaRPr lang="ru-RU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682393"/>
              </p:ext>
            </p:extLst>
          </p:nvPr>
        </p:nvGraphicFramePr>
        <p:xfrm>
          <a:off x="442913" y="1111363"/>
          <a:ext cx="11383902" cy="476511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0973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200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05375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9042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Создаваемый </a:t>
                      </a:r>
                      <a:r>
                        <a:rPr lang="ru-RU" sz="1400" b="1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</a:t>
                      </a:r>
                      <a:endParaRPr lang="ru-RU" sz="1400" b="1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Основные конкуренты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254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«Измеритель</a:t>
                      </a:r>
                      <a:r>
                        <a:rPr lang="ru-RU" sz="1400" b="1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троллей</a:t>
                      </a: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«Ручные измерительные приборы»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«Геодезические</a:t>
                      </a:r>
                      <a:r>
                        <a:rPr lang="ru-RU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приборы</a:t>
                      </a:r>
                      <a:r>
                        <a:rPr lang="ru-R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52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Точность измерений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Погрешность</a:t>
                      </a:r>
                      <a:r>
                        <a:rPr lang="ru-RU" sz="1400" b="1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1мм +- 0.5мм</a:t>
                      </a: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Погрешность</a:t>
                      </a:r>
                      <a:r>
                        <a:rPr lang="ru-RU" sz="14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от 1.5 до 3мм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Погрешность до 1 - 3мм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02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Скорость измерения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20 до 50 </a:t>
                      </a:r>
                      <a:r>
                        <a:rPr lang="ru-RU" sz="1400" b="1" dirty="0" err="1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мс</a:t>
                      </a: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/замер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5 с</a:t>
                      </a:r>
                      <a:r>
                        <a:rPr lang="ru-RU" sz="14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ек/ до нескольких минут/замер, в зависимости от инструмента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ru-RU" sz="14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минут/измерение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987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Автоматизация хранения</a:t>
                      </a:r>
                      <a:r>
                        <a:rPr lang="ru-RU" sz="1400" b="1" i="0" baseline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измерений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Запись</a:t>
                      </a:r>
                      <a:r>
                        <a:rPr lang="ru-RU" sz="1400" b="1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данных о замере на электронный носитель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Ручная запись</a:t>
                      </a:r>
                      <a:r>
                        <a:rPr lang="ru-RU" sz="14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каждого результата на бумажном носителе</a:t>
                      </a:r>
                      <a:endParaRPr lang="ru-RU" sz="1400" b="1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Ручная запись</a:t>
                      </a:r>
                      <a:r>
                        <a:rPr lang="ru-RU" sz="14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каждого результата на бумажном носителе</a:t>
                      </a:r>
                      <a:endParaRPr lang="ru-RU" sz="1400" b="1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433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Эксплуатационные</a:t>
                      </a:r>
                      <a:r>
                        <a:rPr lang="ru-RU" sz="1400" b="1" i="0" baseline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сложности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Устранение</a:t>
                      </a:r>
                      <a:r>
                        <a:rPr lang="ru-RU" sz="1400" b="1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загрязнений сенсоров датчиков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Остановка погрузки для проведение измерений.</a:t>
                      </a:r>
                      <a:r>
                        <a:rPr lang="ru-RU" sz="14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Вызов не менее 2-х сотрудников для выполнения процедуры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Остановка погрузки для проведение измерений.</a:t>
                      </a:r>
                      <a:r>
                        <a:rPr lang="ru-RU" sz="14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Вызов не менее 2-х сотрудников для выполнения процедуры</a:t>
                      </a:r>
                      <a:endParaRPr lang="ru-RU" sz="1400" b="1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618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 измерений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  <a:r>
                        <a:rPr lang="ru-RU" sz="1400" b="1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000руб/</a:t>
                      </a:r>
                      <a:r>
                        <a:rPr lang="ru-RU" sz="1400" b="1" baseline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мес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</a:t>
                      </a:r>
                      <a:r>
                        <a:rPr lang="ru-RU" sz="14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000руб/</a:t>
                      </a:r>
                      <a:r>
                        <a:rPr lang="ru-RU" sz="1400" b="1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мес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150 000руб/</a:t>
                      </a:r>
                      <a:r>
                        <a:rPr lang="ru-RU" sz="1400" b="1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мес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7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213017"/>
            <a:ext cx="7946344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Бизнес-модель «</a:t>
            </a:r>
            <a:r>
              <a:rPr lang="en-US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Lean canvas</a:t>
            </a:r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7</a:t>
            </a:fld>
            <a:endParaRPr lang="ru-RU">
              <a:solidFill>
                <a:srgbClr val="1D7CA8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082365"/>
              </p:ext>
            </p:extLst>
          </p:nvPr>
        </p:nvGraphicFramePr>
        <p:xfrm>
          <a:off x="442913" y="821802"/>
          <a:ext cx="11306176" cy="61193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9642">
                  <a:extLst>
                    <a:ext uri="{9D8B030D-6E8A-4147-A177-3AD203B41FA5}">
                      <a16:colId xmlns="" xmlns:a16="http://schemas.microsoft.com/office/drawing/2014/main" val="771737394"/>
                    </a:ext>
                  </a:extLst>
                </a:gridCol>
                <a:gridCol w="2627475">
                  <a:extLst>
                    <a:ext uri="{9D8B030D-6E8A-4147-A177-3AD203B41FA5}">
                      <a16:colId xmlns="" xmlns:a16="http://schemas.microsoft.com/office/drawing/2014/main" val="1622866434"/>
                    </a:ext>
                  </a:extLst>
                </a:gridCol>
                <a:gridCol w="3054160">
                  <a:extLst>
                    <a:ext uri="{9D8B030D-6E8A-4147-A177-3AD203B41FA5}">
                      <a16:colId xmlns="" xmlns:a16="http://schemas.microsoft.com/office/drawing/2014/main" val="318192799"/>
                    </a:ext>
                  </a:extLst>
                </a:gridCol>
                <a:gridCol w="2245706">
                  <a:extLst>
                    <a:ext uri="{9D8B030D-6E8A-4147-A177-3AD203B41FA5}">
                      <a16:colId xmlns="" xmlns:a16="http://schemas.microsoft.com/office/drawing/2014/main" val="1924433797"/>
                    </a:ext>
                  </a:extLst>
                </a:gridCol>
                <a:gridCol w="1729193">
                  <a:extLst>
                    <a:ext uri="{9D8B030D-6E8A-4147-A177-3AD203B41FA5}">
                      <a16:colId xmlns="" xmlns:a16="http://schemas.microsoft.com/office/drawing/2014/main" val="2367283017"/>
                    </a:ext>
                  </a:extLst>
                </a:gridCol>
              </a:tblGrid>
              <a:tr h="558864"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Проблема и существующие альтернативы 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Сход </a:t>
                      </a:r>
                      <a:r>
                        <a:rPr lang="ru-RU" sz="1200" b="0" kern="1200" baseline="0" dirty="0" err="1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вагонотолкателя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с троллей;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Чрезмерный износ графитовых щеток токосъемника.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Альтернатива – это ручные измерительные приборы и приспособления.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Решение</a:t>
                      </a:r>
                    </a:p>
                    <a:p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Предлагается прибор для автоматического измерения отклонения троллей, который снизит потери фабрики в результате простоя из-за схода </a:t>
                      </a:r>
                      <a:r>
                        <a:rPr lang="ru-RU" sz="1200" b="0" kern="1200" baseline="0" dirty="0" err="1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вагонотолкателя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в размере 2,1-3,5 </a:t>
                      </a:r>
                      <a:r>
                        <a:rPr lang="ru-RU" sz="1200" b="0" kern="1200" baseline="0" dirty="0" err="1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млн.рублей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в месяц, без учета штрафов</a:t>
                      </a:r>
                      <a:endParaRPr lang="ru-RU" sz="1200" b="0" kern="1200" baseline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Ценностные предложения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200" b="0" kern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Уменьшения потерь связанных: 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 остановкой погрузки;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повышенными расходами на токосъемные щетки;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 затратами на ремонт токосъемника и замену щеток;</a:t>
                      </a:r>
                      <a:r>
                        <a:rPr lang="ru-RU" sz="1200" b="0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  <a:endParaRPr lang="ru-RU" sz="1200" b="0" kern="1200" dirty="0" smtClean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уменьшение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вероятности критических ситуация из-за замыкания токосъемника.</a:t>
                      </a:r>
                      <a:endParaRPr lang="ru-RU" sz="1200" b="0" kern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Характеристики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Отсутствие аналогов;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Автоматизация процесса измерения и формирования сообщений оператору о возникновении предкритической ситуации с указанием места возникновения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Снижение финансовых потерь фабрики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Полный «кит-</a:t>
                      </a:r>
                      <a:r>
                        <a:rPr lang="ru-RU" sz="1200" b="0" kern="1200" baseline="0" dirty="0" err="1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комлпект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200" b="0" i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 Скрытое </a:t>
                      </a:r>
                      <a:r>
                        <a:rPr lang="ru-RU" sz="1400" b="1" kern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преимущество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Отсутствие аналогов;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Уменьшение затрат на процедуру </a:t>
                      </a:r>
                      <a:r>
                        <a:rPr lang="ru-RU" sz="1200" b="0" kern="1200" baseline="0" dirty="0" err="1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промерки</a:t>
                      </a:r>
                      <a:r>
                        <a:rPr lang="ru-RU" sz="12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ru-RU" sz="1200" b="0" kern="1200" baseline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Сегменты клиентов</a:t>
                      </a:r>
                    </a:p>
                    <a:p>
                      <a:pPr marL="228600" indent="-2286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b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Предприятия,</a:t>
                      </a:r>
                      <a:r>
                        <a:rPr lang="ru-RU" sz="12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имеющие автоматизированную погрузку с помощью </a:t>
                      </a:r>
                      <a:r>
                        <a:rPr lang="ru-RU" sz="1200" b="0" baseline="0" dirty="0" err="1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вагонотолкателей</a:t>
                      </a:r>
                      <a:r>
                        <a:rPr lang="ru-RU" sz="12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pPr marL="228600" indent="-2286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b="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Предприятия, модернизирующие погрузочные работы.</a:t>
                      </a:r>
                      <a:endParaRPr lang="ru-RU" sz="1200" b="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41975293"/>
                  </a:ext>
                </a:extLst>
              </a:tr>
              <a:tr h="4448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 Ключевые ресурсы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Интеллектуальные</a:t>
                      </a:r>
                      <a:r>
                        <a:rPr lang="ru-RU" sz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ресурсы: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Работа специалистов по разработке системы;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Менеджмент проекта.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Трудовые ресурсы: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Изготовление устройства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Финансовые ресурсы: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Приобретение комплектующих;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Реклама;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Командировочные расходы для представления устройства или пуско-наладочных работ.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61931635"/>
                  </a:ext>
                </a:extLst>
              </a:tr>
              <a:tr h="2469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Каналы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Известны все крупные фабрики,</a:t>
                      </a:r>
                      <a:r>
                        <a:rPr lang="ru-RU" sz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использующие </a:t>
                      </a:r>
                      <a:r>
                        <a:rPr lang="ru-RU" sz="1200" baseline="0" dirty="0" err="1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вагонотолкатели</a:t>
                      </a:r>
                      <a:r>
                        <a:rPr lang="ru-RU" sz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для погрузки. Предлагается отправлять коммерческие предложения с описанием разрабатываемой системы и примерным уровнем снижения финансовых потерь при поломках</a:t>
                      </a: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6026749"/>
                  </a:ext>
                </a:extLst>
              </a:tr>
              <a:tr h="1323973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Структура издержек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Ключевыми</a:t>
                      </a:r>
                      <a:r>
                        <a:rPr lang="ru-RU" sz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затратами проекта:</a:t>
                      </a:r>
                    </a:p>
                    <a:p>
                      <a:pPr marL="228600" indent="-2286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Работа программиста по созданию алгоритмов и ПО;</a:t>
                      </a:r>
                    </a:p>
                    <a:p>
                      <a:pPr marL="228600" indent="-2286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Проектировщика по разработке схем, чертежей и проекта в целом;</a:t>
                      </a:r>
                    </a:p>
                    <a:p>
                      <a:pPr marL="228600" indent="-2286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Пуско-наладочные роботы;</a:t>
                      </a:r>
                    </a:p>
                    <a:p>
                      <a:pPr marL="228600" indent="-2286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Элементная база устройства.</a:t>
                      </a: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Потоки </a:t>
                      </a:r>
                      <a:r>
                        <a:rPr lang="ru-RU" sz="1400" b="1" kern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доходов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Клиенты</a:t>
                      </a:r>
                      <a:r>
                        <a:rPr lang="ru-RU" sz="1400" b="0" kern="1200" baseline="0" dirty="0" smtClean="0">
                          <a:solidFill>
                            <a:srgbClr val="1D7CA8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готовы платить за предоставляемое устройство, его настройку и периодическое техническое обслуживание.</a:t>
                      </a:r>
                      <a:endParaRPr lang="ru-RU" sz="1400" b="0" kern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1D7CA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24" marR="55424" marT="27712" marB="27712">
                    <a:lnL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73248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16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42913" y="363639"/>
            <a:ext cx="4959366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Текущие результаты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8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="" xmlns:a16="http://schemas.microsoft.com/office/drawing/2014/main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442914" y="1320199"/>
            <a:ext cx="5259146" cy="4494005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b="1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Разработана концепция и структура системы;</a:t>
            </a: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b="1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Имеются договоренности с фабрикой о разработке и испытании системы;</a:t>
            </a: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b="1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Исследован рынок;</a:t>
            </a: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b="1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Разработана схема подключения;</a:t>
            </a: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r>
              <a:rPr lang="ru-RU" sz="2200" b="1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Разработаны и опробованы алгоритмы управления системой.</a:t>
            </a:r>
          </a:p>
          <a:p>
            <a:pPr marL="396000" lvl="2" indent="-385763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</a:pPr>
            <a:endParaRPr lang="ru-RU" sz="2200" b="1" i="1" dirty="0" smtClean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10237" lvl="2" indent="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4" name="AutoShape 2" descr="blob:https://web.telegram.org/8c1fb571-eaaf-4cc0-815e-a9cb5261dcc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147" y="1613140"/>
            <a:ext cx="7014066" cy="455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369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57349" y="368300"/>
            <a:ext cx="4429760" cy="79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>
                <a:solidFill>
                  <a:srgbClr val="1D7CA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9</a:t>
            </a:fld>
            <a:endParaRPr lang="ru-RU">
              <a:solidFill>
                <a:srgbClr val="1D7CA8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64969" y="1570009"/>
            <a:ext cx="3823688" cy="1759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Сергей Владимирович – руководитель проекта</a:t>
            </a:r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494" y="1341490"/>
            <a:ext cx="1514475" cy="207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617368" y="4215443"/>
            <a:ext cx="3593651" cy="1759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Евгений – лидер команды, студент 4 курса(проектирование устройства)</a:t>
            </a:r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919736" y="1160780"/>
            <a:ext cx="3800685" cy="1759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Георгий – участник, студент 1 курса(формирование цифрового следа)</a:t>
            </a:r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919734" y="4215443"/>
            <a:ext cx="3800685" cy="1759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Солбон</a:t>
            </a:r>
            <a:r>
              <a:rPr lang="ru-RU" sz="2000" i="1" dirty="0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участник, студент 1 курса(разработка алгоритмов отслеживания, с помощью глобальной навигационной системы)</a:t>
            </a:r>
            <a:endParaRPr lang="ru-RU" sz="2000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2" descr="blob:https://web.telegram.org/9fb98d26-a2b4-43d3-aec5-9063eb693e7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blob:https://web.telegram.org/9fb98d26-a2b4-43d3-aec5-9063eb693e7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494" y="4085687"/>
            <a:ext cx="1514475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7" descr="blob:https://web.telegram.org/72f8243b-7410-4544-beb2-448767b21e4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"/>
          <a:stretch/>
        </p:blipFill>
        <p:spPr bwMode="auto">
          <a:xfrm>
            <a:off x="5909096" y="4085687"/>
            <a:ext cx="2029922" cy="2070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Student\Desktop\.trashed-1704422697-IMG_20231206_104451_01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57"/>
          <a:stretch/>
        </p:blipFill>
        <p:spPr bwMode="auto">
          <a:xfrm>
            <a:off x="5978106" y="1341489"/>
            <a:ext cx="1941630" cy="226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31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2356" y="2036354"/>
            <a:ext cx="11289959" cy="411907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Измеритель положения троллей </a:t>
            </a:r>
            <a:r>
              <a:rPr lang="ru-RU" sz="2400" b="1" i="1" dirty="0" err="1" smtClean="0">
                <a:solidFill>
                  <a:srgbClr val="1D7C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вагонотолкателя</a:t>
            </a:r>
            <a:endParaRPr lang="ru-RU" sz="2400" b="1" i="1" dirty="0" smtClean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400" b="1" i="1" dirty="0">
              <a:solidFill>
                <a:srgbClr val="1D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Прибор, который сэкономит ваши деньги</a:t>
            </a:r>
          </a:p>
          <a:p>
            <a:pPr marL="0" lvl="2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endParaRPr lang="ru-RU" sz="2400" i="1" dirty="0" smtClean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 err="1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Толстоноженко</a:t>
            </a: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Евгений:</a:t>
            </a:r>
          </a:p>
          <a:p>
            <a:pPr marL="0" lvl="2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Тел.+79041503289</a:t>
            </a:r>
          </a:p>
          <a:p>
            <a:pPr marL="0" lvl="2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Почта:</a:t>
            </a:r>
            <a:r>
              <a:rPr lang="en-US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tolstonojenko.pohta@yandex.ru</a:t>
            </a:r>
            <a:endParaRPr lang="ru-RU" sz="2400" i="1" dirty="0" smtClean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</a:pPr>
            <a:endParaRPr lang="ru-RU" sz="2400" i="1" dirty="0" smtClean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lvl="2" indent="0" algn="ctr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None/>
            </a:pPr>
            <a:r>
              <a:rPr lang="ru-RU" sz="2400" i="1" dirty="0" smtClean="0">
                <a:solidFill>
                  <a:srgbClr val="1D7CA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Потенциальные заказчики – предприятия с автоматизированной погрузкой полезных ископаемых</a:t>
            </a:r>
            <a:endParaRPr lang="ru-RU" sz="2400" i="1" dirty="0">
              <a:solidFill>
                <a:srgbClr val="1D7CA8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82365940-FB3E-434A-872B-69B83B7E6D97}" type="slidenum">
              <a:rPr lang="ru-RU">
                <a:solidFill>
                  <a:srgbClr val="1D7CA8"/>
                </a:solidFill>
              </a:rPr>
              <a:pPr/>
              <a:t>10</a:t>
            </a:fld>
            <a:endParaRPr lang="ru-RU">
              <a:solidFill>
                <a:srgbClr val="1D7C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71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11960</TotalTime>
  <Words>724</Words>
  <Application>Microsoft Office PowerPoint</Application>
  <PresentationFormat>Произвольный</PresentationFormat>
  <Paragraphs>143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Tahoma</vt:lpstr>
      <vt:lpstr>Montserrat Light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технологии в детском технопарке «Кванториуме»</dc:title>
  <dc:creator>user</dc:creator>
  <cp:lastModifiedBy>Евгений Толстоноженко</cp:lastModifiedBy>
  <cp:revision>691</cp:revision>
  <dcterms:created xsi:type="dcterms:W3CDTF">2017-01-30T07:16:04Z</dcterms:created>
  <dcterms:modified xsi:type="dcterms:W3CDTF">2023-12-10T06:16:05Z</dcterms:modified>
</cp:coreProperties>
</file>