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0" autoAdjust="0"/>
    <p:restoredTop sz="94269" autoAdjust="0"/>
  </p:normalViewPr>
  <p:slideViewPr>
    <p:cSldViewPr>
      <p:cViewPr varScale="1">
        <p:scale>
          <a:sx n="107" d="100"/>
          <a:sy n="107" d="100"/>
        </p:scale>
        <p:origin x="581" y="77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800" b="0" i="0" dirty="0"/>
            <a:t>Неудобство и негативные последствия использования традиционных носков</a:t>
          </a:r>
          <a:r>
            <a:rPr lang="ru-RU" sz="2800" dirty="0"/>
            <a:t> 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Человек</a:t>
          </a:r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1 000 000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400" b="1" dirty="0"/>
            <a:t>100 000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  <a:endParaRPr lang="ru-RU" sz="1400" b="1" dirty="0"/>
        </a:p>
        <a:p>
          <a:r>
            <a:rPr lang="ru-RU" sz="1400" b="1" dirty="0"/>
            <a:t>60 000</a:t>
          </a:r>
          <a:endParaRPr lang="en-US" sz="1400" b="1" dirty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20 000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 custLinFactNeighborX="-230" custLinFactNeighborY="-649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Носки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Стельки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Чулочно-носочная фабрика «</a:t>
          </a:r>
          <a:r>
            <a:rPr lang="ru-RU" dirty="0" err="1"/>
            <a:t>ЛиВ</a:t>
          </a:r>
          <a:r>
            <a:rPr lang="ru-RU" dirty="0"/>
            <a:t>»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«</a:t>
          </a:r>
          <a:r>
            <a:rPr lang="ru-RU" dirty="0" err="1"/>
            <a:t>Носкитлт.рф</a:t>
          </a:r>
          <a:r>
            <a:rPr lang="ru-RU" dirty="0"/>
            <a:t>»</a:t>
          </a: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Инновационность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/>
            <a:t>Гигиеничность</a:t>
          </a:r>
          <a:endParaRPr lang="ru-RU" dirty="0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44A8566C-CEF9-4DA5-8384-E8C362E97A05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Колготки</a:t>
          </a:r>
        </a:p>
      </dgm:t>
    </dgm:pt>
    <dgm:pt modelId="{07C31FF6-9999-49FC-B6AE-FA2BCD896B14}" type="parTrans" cxnId="{8D5FFAA8-419C-4D6F-9898-50706B61AD7A}">
      <dgm:prSet/>
      <dgm:spPr/>
      <dgm:t>
        <a:bodyPr/>
        <a:lstStyle/>
        <a:p>
          <a:endParaRPr lang="ru-RU"/>
        </a:p>
      </dgm:t>
    </dgm:pt>
    <dgm:pt modelId="{DCBF57A8-5046-4C7E-904A-9805E8D7CCF0}" type="sibTrans" cxnId="{8D5FFAA8-419C-4D6F-9898-50706B61AD7A}">
      <dgm:prSet/>
      <dgm:spPr/>
      <dgm:t>
        <a:bodyPr/>
        <a:lstStyle/>
        <a:p>
          <a:endParaRPr lang="ru-RU"/>
        </a:p>
      </dgm:t>
    </dgm:pt>
    <dgm:pt modelId="{1BD4E6CC-9A86-48A7-A204-5D2ECDA018F4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Чулки</a:t>
          </a:r>
        </a:p>
      </dgm:t>
    </dgm:pt>
    <dgm:pt modelId="{F7A6CE67-339A-4846-ACD5-72AD796C6E77}" type="parTrans" cxnId="{6F07A4D7-4C82-4203-A898-07328C602D6F}">
      <dgm:prSet/>
      <dgm:spPr/>
      <dgm:t>
        <a:bodyPr/>
        <a:lstStyle/>
        <a:p>
          <a:endParaRPr lang="ru-RU"/>
        </a:p>
      </dgm:t>
    </dgm:pt>
    <dgm:pt modelId="{C247E8B2-D5E4-42F9-8095-58CCB812A752}" type="sibTrans" cxnId="{6F07A4D7-4C82-4203-A898-07328C602D6F}">
      <dgm:prSet/>
      <dgm:spPr/>
      <dgm:t>
        <a:bodyPr/>
        <a:lstStyle/>
        <a:p>
          <a:endParaRPr lang="ru-RU"/>
        </a:p>
      </dgm:t>
    </dgm:pt>
    <dgm:pt modelId="{6AFF6696-63F8-413D-9F49-2B3AF1AD283B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/>
            <a:t>Долговечность</a:t>
          </a:r>
          <a:endParaRPr lang="ru-RU" dirty="0"/>
        </a:p>
      </dgm:t>
    </dgm:pt>
    <dgm:pt modelId="{25B37D04-311B-4A66-8D15-340F69553114}" type="parTrans" cxnId="{D60F23FB-A7D1-42A3-A605-7CA0BD96A54F}">
      <dgm:prSet/>
      <dgm:spPr/>
      <dgm:t>
        <a:bodyPr/>
        <a:lstStyle/>
        <a:p>
          <a:endParaRPr lang="ru-RU"/>
        </a:p>
      </dgm:t>
    </dgm:pt>
    <dgm:pt modelId="{B712CBD7-B1CD-403D-8B74-45C38AFA8A72}" type="sibTrans" cxnId="{D60F23FB-A7D1-42A3-A605-7CA0BD96A54F}">
      <dgm:prSet/>
      <dgm:spPr/>
      <dgm:t>
        <a:bodyPr/>
        <a:lstStyle/>
        <a:p>
          <a:endParaRPr lang="ru-RU"/>
        </a:p>
      </dgm:t>
    </dgm:pt>
    <dgm:pt modelId="{68502471-C011-40C4-9870-8331A7E1FE9B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/>
            <a:t>Комфорт</a:t>
          </a:r>
          <a:endParaRPr lang="ru-RU" dirty="0"/>
        </a:p>
      </dgm:t>
    </dgm:pt>
    <dgm:pt modelId="{92F2B16C-9276-4AAF-9483-189EB8F2D5BB}" type="parTrans" cxnId="{40F8E232-AF43-46CA-9623-FA64E8DBFF19}">
      <dgm:prSet/>
      <dgm:spPr/>
      <dgm:t>
        <a:bodyPr/>
        <a:lstStyle/>
        <a:p>
          <a:endParaRPr lang="ru-RU"/>
        </a:p>
      </dgm:t>
    </dgm:pt>
    <dgm:pt modelId="{DC51D8C2-9E5C-485A-9D93-76EDE7DE3F8E}" type="sibTrans" cxnId="{40F8E232-AF43-46CA-9623-FA64E8DBFF19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 custLinFactNeighborX="761" custLinFactNeighborY="-27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6F07A4D7-4C82-4203-A898-07328C602D6F}" srcId="{861A968E-9660-4770-82EB-9C2FFC889440}" destId="{1BD4E6CC-9A86-48A7-A204-5D2ECDA018F4}" srcOrd="3" destOrd="0" parTransId="{F7A6CE67-339A-4846-ACD5-72AD796C6E77}" sibTransId="{C247E8B2-D5E4-42F9-8095-58CCB812A752}"/>
    <dgm:cxn modelId="{667A1BB8-2185-4309-AAAB-FF59C4EE2B0C}" type="presOf" srcId="{68502471-C011-40C4-9870-8331A7E1FE9B}" destId="{0C85A15E-56D2-44B3-8E52-7FFFB1AE2983}" srcOrd="0" destOrd="3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8AA2643-9E5B-452B-880D-5A8C77B70D69}" type="presOf" srcId="{44A8566C-CEF9-4DA5-8384-E8C362E97A05}" destId="{B206DAC4-D1DF-4053-8506-5DE426BC8BEF}" srcOrd="0" destOrd="2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D60F23FB-A7D1-42A3-A605-7CA0BD96A54F}" srcId="{C1DCF8D2-41C8-416E-B988-A9BFE3AC37E6}" destId="{6AFF6696-63F8-413D-9F49-2B3AF1AD283B}" srcOrd="2" destOrd="0" parTransId="{25B37D04-311B-4A66-8D15-340F69553114}" sibTransId="{B712CBD7-B1CD-403D-8B74-45C38AFA8A72}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40F8E232-AF43-46CA-9623-FA64E8DBFF19}" srcId="{C1DCF8D2-41C8-416E-B988-A9BFE3AC37E6}" destId="{68502471-C011-40C4-9870-8331A7E1FE9B}" srcOrd="3" destOrd="0" parTransId="{92F2B16C-9276-4AAF-9483-189EB8F2D5BB}" sibTransId="{DC51D8C2-9E5C-485A-9D93-76EDE7DE3F8E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CA7CF711-84CE-4FBA-B88A-00D03E1C93AC}" type="presOf" srcId="{1BD4E6CC-9A86-48A7-A204-5D2ECDA018F4}" destId="{B206DAC4-D1DF-4053-8506-5DE426BC8BEF}" srcOrd="0" destOrd="3" presId="urn:microsoft.com/office/officeart/2005/8/layout/hList1"/>
    <dgm:cxn modelId="{8D5FFAA8-419C-4D6F-9898-50706B61AD7A}" srcId="{861A968E-9660-4770-82EB-9C2FFC889440}" destId="{44A8566C-CEF9-4DA5-8384-E8C362E97A05}" srcOrd="2" destOrd="0" parTransId="{07C31FF6-9999-49FC-B6AE-FA2BCD896B14}" sibTransId="{DCBF57A8-5046-4C7E-904A-9805E8D7CCF0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EAEAA6E9-DFAC-426D-94D2-E1255484138C}" type="presOf" srcId="{6AFF6696-63F8-413D-9F49-2B3AF1AD283B}" destId="{0C85A15E-56D2-44B3-8E52-7FFFB1AE2983}" srcOrd="0" destOrd="2" presId="urn:microsoft.com/office/officeart/2005/8/layout/hList1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0" i="0" kern="1200" dirty="0"/>
            <a:t>Неудобство и негативные последствия использования традиционных носков</a:t>
          </a:r>
          <a:r>
            <a:rPr lang="ru-RU" sz="2800" kern="1200" dirty="0"/>
            <a:t> </a:t>
          </a:r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/>
            <a:t>Человек</a:t>
          </a:r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78244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1 000 000</a:t>
          </a:r>
        </a:p>
      </dsp:txBody>
      <dsp:txXfrm>
        <a:off x="2071772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100 000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  <a:endParaRPr lang="ru-RU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60 000</a:t>
          </a:r>
          <a:endParaRPr lang="en-US" sz="1400" b="1" kern="1200" dirty="0"/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20 000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086821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Конкуренты Продукты/Услуги</a:t>
          </a:r>
        </a:p>
      </dsp:txBody>
      <dsp:txXfrm>
        <a:off x="3137" y="1086821"/>
        <a:ext cx="3059169" cy="840956"/>
      </dsp:txXfrm>
    </dsp:sp>
    <dsp:sp modelId="{B206DAC4-D1DF-4053-8506-5DE426BC8BEF}">
      <dsp:nvSpPr>
        <dsp:cNvPr id="0" name=""/>
        <dsp:cNvSpPr/>
      </dsp:nvSpPr>
      <dsp:spPr>
        <a:xfrm>
          <a:off x="0" y="1900700"/>
          <a:ext cx="3059169" cy="174582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Носки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Стельки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Колготки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Чулки</a:t>
          </a:r>
        </a:p>
      </dsp:txBody>
      <dsp:txXfrm>
        <a:off x="0" y="1900700"/>
        <a:ext cx="3059169" cy="1745820"/>
      </dsp:txXfrm>
    </dsp:sp>
    <dsp:sp modelId="{34E68AF3-FEED-4A3D-869A-6E2B7BBFBA4D}">
      <dsp:nvSpPr>
        <dsp:cNvPr id="0" name=""/>
        <dsp:cNvSpPr/>
      </dsp:nvSpPr>
      <dsp:spPr>
        <a:xfrm>
          <a:off x="3490590" y="1086821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Фирмы конкуренты</a:t>
          </a:r>
        </a:p>
      </dsp:txBody>
      <dsp:txXfrm>
        <a:off x="3490590" y="1086821"/>
        <a:ext cx="3059169" cy="840956"/>
      </dsp:txXfrm>
    </dsp:sp>
    <dsp:sp modelId="{400F4E5D-F016-41EA-97FB-BF5BA36522C2}">
      <dsp:nvSpPr>
        <dsp:cNvPr id="0" name=""/>
        <dsp:cNvSpPr/>
      </dsp:nvSpPr>
      <dsp:spPr>
        <a:xfrm>
          <a:off x="3490590" y="1927777"/>
          <a:ext cx="3059169" cy="17458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Чулочно-носочная фабрика «</a:t>
          </a:r>
          <a:r>
            <a:rPr lang="ru-RU" sz="2400" kern="1200" dirty="0" err="1"/>
            <a:t>ЛиВ</a:t>
          </a:r>
          <a:r>
            <a:rPr lang="ru-RU" sz="2400" kern="1200" dirty="0"/>
            <a:t>»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«</a:t>
          </a:r>
          <a:r>
            <a:rPr lang="ru-RU" sz="2400" kern="1200" dirty="0" err="1"/>
            <a:t>Носкитлт.рф</a:t>
          </a:r>
          <a:r>
            <a:rPr lang="ru-RU" sz="2400" kern="1200" dirty="0"/>
            <a:t>»</a:t>
          </a:r>
        </a:p>
      </dsp:txBody>
      <dsp:txXfrm>
        <a:off x="3490590" y="1927777"/>
        <a:ext cx="3059169" cy="1745820"/>
      </dsp:txXfrm>
    </dsp:sp>
    <dsp:sp modelId="{869E6585-1C72-4E82-914E-39E2C4E28665}">
      <dsp:nvSpPr>
        <dsp:cNvPr id="0" name=""/>
        <dsp:cNvSpPr/>
      </dsp:nvSpPr>
      <dsp:spPr>
        <a:xfrm>
          <a:off x="6981180" y="1079858"/>
          <a:ext cx="3059169" cy="8409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Наши преимущества</a:t>
          </a:r>
        </a:p>
      </dsp:txBody>
      <dsp:txXfrm>
        <a:off x="6981180" y="1079858"/>
        <a:ext cx="3059169" cy="840956"/>
      </dsp:txXfrm>
    </dsp:sp>
    <dsp:sp modelId="{0C85A15E-56D2-44B3-8E52-7FFFB1AE2983}">
      <dsp:nvSpPr>
        <dsp:cNvPr id="0" name=""/>
        <dsp:cNvSpPr/>
      </dsp:nvSpPr>
      <dsp:spPr>
        <a:xfrm>
          <a:off x="6981180" y="1880099"/>
          <a:ext cx="3059169" cy="17458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Инновационность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0" i="0" kern="1200" dirty="0"/>
            <a:t>Гигиеничность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0" i="0" kern="1200" dirty="0"/>
            <a:t>Долговечность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0" i="0" kern="1200" dirty="0"/>
            <a:t>Комфорт</a:t>
          </a:r>
          <a:endParaRPr lang="ru-RU" sz="2400" kern="1200" dirty="0"/>
        </a:p>
      </dsp:txBody>
      <dsp:txXfrm>
        <a:off x="6981180" y="1880099"/>
        <a:ext cx="3059169" cy="17458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renat30.09.2004@gmail.com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6437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&lt;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GelStrid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e&gt;</a:t>
            </a:r>
          </a:p>
          <a:p>
            <a:pPr algn="ctr">
              <a:lnSpc>
                <a:spcPct val="100000"/>
              </a:lnSpc>
            </a:pPr>
            <a:endParaRPr lang="ru-RU" sz="4400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1C8B03-629D-A647-B48F-F8AB67B8D7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896" y="3086876"/>
            <a:ext cx="3239225" cy="11512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65844F-C689-143D-96BF-F36FC386A4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96" y="1729374"/>
            <a:ext cx="5726779" cy="12222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19CDB34-1B7E-3924-8E94-5D0E3A3147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96" y="3079340"/>
            <a:ext cx="3563705" cy="12967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46452" y="8807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id="{34DA60C0-CE40-49B3-9139-3F2D931B0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030" y="1523437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id="{8B1FF2B8-4C06-4B03-937D-3E8DA4BE3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6568" y="1353720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C7F0AE-2AAD-FADF-11C6-4109553B4E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32" y="1057023"/>
            <a:ext cx="1706145" cy="2267773"/>
          </a:xfrm>
          <a:prstGeom prst="rect">
            <a:avLst/>
          </a:prstGeom>
        </p:spPr>
      </p:pic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7E1C07C7-CD29-6AEC-2FD8-2A135D2A9783}"/>
              </a:ext>
            </a:extLst>
          </p:cNvPr>
          <p:cNvSpPr txBox="1">
            <a:spLocks/>
          </p:cNvSpPr>
          <p:nvPr/>
        </p:nvSpPr>
        <p:spPr>
          <a:xfrm>
            <a:off x="628471" y="3591959"/>
            <a:ext cx="2586245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2400" b="1" dirty="0">
                <a:solidFill>
                  <a:srgbClr val="1B1464"/>
                </a:solidFill>
                <a:latin typeface="Futura PT"/>
              </a:rPr>
              <a:t>Торбостаев Ренат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dirty="0">
                <a:solidFill>
                  <a:srgbClr val="1B1464"/>
                </a:solidFill>
                <a:latin typeface="Futura PT"/>
              </a:rPr>
              <a:t>Полезные навыки: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dirty="0">
                <a:solidFill>
                  <a:srgbClr val="1B1464"/>
                </a:solidFill>
                <a:latin typeface="Futura PT"/>
              </a:rPr>
              <a:t>Коммуникабельность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dirty="0">
                <a:solidFill>
                  <a:srgbClr val="1B1464"/>
                </a:solidFill>
                <a:latin typeface="Futura PT"/>
              </a:rPr>
              <a:t>Целеустремленность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dirty="0">
                <a:solidFill>
                  <a:srgbClr val="1B1464"/>
                </a:solidFill>
                <a:latin typeface="Futura PT"/>
              </a:rPr>
              <a:t>Креативность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dirty="0">
                <a:solidFill>
                  <a:srgbClr val="1B1464"/>
                </a:solidFill>
                <a:latin typeface="Futura PT"/>
              </a:rPr>
              <a:t>Роль в команде: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dirty="0">
                <a:solidFill>
                  <a:srgbClr val="1B1464"/>
                </a:solidFill>
                <a:latin typeface="Futura PT"/>
              </a:rPr>
              <a:t>Лидер, организатор, дизайнер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9" y="816007"/>
            <a:ext cx="7477112" cy="518901"/>
          </a:xfrm>
        </p:spPr>
        <p:txBody>
          <a:bodyPr/>
          <a:lstStyle/>
          <a:p>
            <a:pPr algn="l"/>
            <a:r>
              <a:rPr lang="ru-RU" sz="1400" dirty="0" err="1">
                <a:solidFill>
                  <a:schemeClr val="tx1"/>
                </a:solidFill>
              </a:rPr>
              <a:t>GelStride</a:t>
            </a:r>
            <a:r>
              <a:rPr lang="ru-RU" sz="1400" dirty="0">
                <a:solidFill>
                  <a:schemeClr val="tx1"/>
                </a:solidFill>
              </a:rPr>
              <a:t> помогает людям избежать </a:t>
            </a:r>
            <a:r>
              <a:rPr lang="ru-RU" sz="1400" dirty="0">
                <a:solidFill>
                  <a:schemeClr val="tx1"/>
                </a:solidFill>
                <a:latin typeface="+mn-lt"/>
              </a:rPr>
              <a:t>проблем</a:t>
            </a:r>
            <a:r>
              <a:rPr lang="ru-RU" sz="1400" dirty="0">
                <a:solidFill>
                  <a:schemeClr val="tx1"/>
                </a:solidFill>
              </a:rPr>
              <a:t> потоотделения, влажности, неприятного запаха и дискомфорта, обеспечивая лучшую посадку, амортизацию и поддержку для ног</a:t>
            </a:r>
            <a:endParaRPr sz="1400" dirty="0">
              <a:solidFill>
                <a:schemeClr val="tx1"/>
              </a:solidFill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6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6713420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DD8A80B-BCD7-46A1-2C50-D8D0F3DF265A}"/>
              </a:ext>
            </a:extLst>
          </p:cNvPr>
          <p:cNvSpPr txBox="1"/>
          <p:nvPr/>
        </p:nvSpPr>
        <p:spPr>
          <a:xfrm>
            <a:off x="616850" y="4115879"/>
            <a:ext cx="90730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</a:rPr>
              <a:t>Стартап </a:t>
            </a:r>
            <a:r>
              <a:rPr lang="ru-RU" b="0" i="0" dirty="0" err="1">
                <a:effectLst/>
              </a:rPr>
              <a:t>GelStride</a:t>
            </a:r>
            <a:r>
              <a:rPr lang="ru-RU" b="0" i="0" dirty="0">
                <a:effectLst/>
              </a:rPr>
              <a:t> решает проблему неудобства, неприятного запаха и недостаточной гигиены, связанных с использованием традиционных носков. Он предлагает инновационное решение, заменяя носки гелевой оболочкой, которая впитывает влагу, предотвращает запах и обеспечивает комфорт, свежесть и здоровье ног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87784" y="1611139"/>
            <a:ext cx="5184576" cy="3103148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20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Готовый продукт </a:t>
            </a:r>
            <a:r>
              <a:rPr lang="ru-RU" sz="2000" i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GelStride</a:t>
            </a:r>
            <a:r>
              <a:rPr lang="ru-RU" sz="20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представляет собой инновационную альтернативу традиционным носкам. Он состоит из специального геля, который создает комфортную оболочку вокруг ноги, обеспечивая оптимальное ощущение свежести и сухости в течение длительного времени.</a:t>
            </a:r>
            <a:r>
              <a:rPr lang="en-US" sz="20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0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данный момент есть образец</a:t>
            </a:r>
            <a:endParaRPr lang="ru-RU" sz="2000" kern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134576F-4B4E-BE56-A4FC-EB20C0595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384" y="1335857"/>
            <a:ext cx="3771378" cy="3771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662167"/>
              </p:ext>
            </p:extLst>
          </p:nvPr>
        </p:nvGraphicFramePr>
        <p:xfrm>
          <a:off x="503808" y="1225786"/>
          <a:ext cx="8640960" cy="3458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582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468513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dirty="0"/>
                        <a:t>       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itchFamily="2" charset="2"/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itchFamily="2" charset="2"/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Материаловедение</a:t>
                      </a:r>
                    </a:p>
                    <a:p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Биомедицинская технология</a:t>
                      </a:r>
                    </a:p>
                    <a:p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Нанотехнологии</a:t>
                      </a:r>
                    </a:p>
                    <a:p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Инженерия изделий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72" y="240322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4198821A-B678-284D-08D7-78D136EBC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72" y="266140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1A28DDE1-524F-EBBB-D63C-6DF5AF782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72" y="291958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B77C58B7-5941-21C6-6F12-044FCAB99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72" y="1661750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5417" y="1125455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1760" y="3371598"/>
            <a:ext cx="9865096" cy="1873855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20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Портрет потребителя </a:t>
            </a:r>
            <a:r>
              <a:rPr lang="ru-RU" sz="2000" i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GelStride</a:t>
            </a:r>
            <a:r>
              <a:rPr lang="ru-RU" sz="20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 это активный, современный человек, который стремится к здоровому образу жизни и комфорту, и ценит новые технологии и инновационные решения. Он/она заботится о своем здоровье, физической форме и общем самочувствии, и готов опробовать новые продукты, которые помогут ему/ей достичь этих целей. Он/она ценит комфорт, эффективность и удобство в использовании, и готов платить за качество и инновационность</a:t>
            </a:r>
            <a:r>
              <a:rPr lang="ru-RU" sz="2000" b="0" i="0" dirty="0">
                <a:solidFill>
                  <a:srgbClr val="D1D5DB"/>
                </a:solidFill>
                <a:effectLst/>
              </a:rPr>
              <a:t>.</a:t>
            </a:r>
            <a:endParaRPr lang="ru-RU" sz="2000" b="1" dirty="0">
              <a:solidFill>
                <a:srgbClr val="1B1464"/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6272" y="58860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71760" y="1571400"/>
            <a:ext cx="100806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Целевая аудитория стартапа </a:t>
            </a:r>
            <a:r>
              <a:rPr lang="ru-RU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GelStride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включает широкий спектр людей, для которых комфорт, гигиена и здоровье ног являются важными аспектами повседневной жизни.</a:t>
            </a:r>
          </a:p>
          <a:p>
            <a:pPr marL="342900" indent="-342900">
              <a:buAutoNum type="arabicParenR"/>
            </a:pPr>
            <a:r>
              <a:rPr lang="ru-RU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Люди, ведущие активный образ жизни </a:t>
            </a:r>
          </a:p>
          <a:p>
            <a:pPr marL="342900" indent="-342900">
              <a:buAutoNum type="arabicParenR"/>
            </a:pPr>
            <a:r>
              <a:rPr lang="ru-RU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Путешественники и туристы </a:t>
            </a:r>
          </a:p>
          <a:p>
            <a:pPr marL="342900" indent="-342900">
              <a:buAutoNum type="arabicParenR"/>
            </a:pPr>
            <a:r>
              <a:rPr lang="ru-RU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Активные спортсмены </a:t>
            </a:r>
          </a:p>
          <a:p>
            <a:pPr marL="342900" indent="-342900">
              <a:buAutoNum type="arabicParenR"/>
            </a:pPr>
            <a:r>
              <a:rPr lang="ru-RU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Профессионалы в офисной среде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9386151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9940" y="1531223"/>
            <a:ext cx="5610685" cy="35283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– </a:t>
            </a:r>
            <a:r>
              <a:rPr lang="ru-RU" sz="12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Потребители, ищущие комфорт и заботу о своих ногах: </a:t>
            </a:r>
            <a:r>
              <a:rPr lang="ru-RU" sz="1200" i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GelStride</a:t>
            </a:r>
            <a:r>
              <a:rPr lang="ru-RU" sz="12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может привлечь людей, которые ценят комфорт и заботу о своих ногах в повседневной жизни. Это включает офисных работников, стоящих на ногах в течение дня, путешественников, которые ходят много, и людей, испытывающих дискомфорт в обычных носках</a:t>
            </a:r>
            <a:endParaRPr lang="ru-RU" sz="12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(Total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– </a:t>
            </a:r>
            <a:r>
              <a:rPr lang="ru-RU" sz="12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Рынок повседневной обуви: Включает людей всех возрастов и профессий, которые ищут комфортную и функциональную обувь для повседневного использования, включая офисных работников, студентов, путешественников и активных людей.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Market):</a:t>
            </a:r>
          </a:p>
          <a:p>
            <a:pPr algn="l">
              <a:buFont typeface="+mj-lt"/>
              <a:buAutoNum type="arabicPeriod"/>
            </a:pPr>
            <a:r>
              <a:rPr lang="ru-RU" sz="12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Розничные точки спортивной обуви: Сотрудничество с розничными магазинами спортивной обуви позволит стартапу распространять продукт </a:t>
            </a:r>
            <a:r>
              <a:rPr lang="ru-RU" sz="1200" i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GelStride</a:t>
            </a:r>
            <a:r>
              <a:rPr lang="ru-RU" sz="12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через уже установленные каналы сбыта и достигать широкой аудитории активных покупателей.</a:t>
            </a:r>
          </a:p>
          <a:p>
            <a:pPr algn="l">
              <a:buFont typeface="+mj-lt"/>
              <a:buAutoNum type="arabicPeriod"/>
            </a:pPr>
            <a:r>
              <a:rPr lang="ru-RU" sz="12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Интернет-магазины: Продажа </a:t>
            </a:r>
            <a:r>
              <a:rPr lang="ru-RU" sz="1200" i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GelStride</a:t>
            </a:r>
            <a:r>
              <a:rPr lang="ru-RU" sz="12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через онлайн-платформы позволит стартапу достичь международного рынка и привлечь клиентов, которые предпочитают покупать товары онлайн.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99576" y="595135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0952539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555493"/>
              </p:ext>
            </p:extLst>
          </p:nvPr>
        </p:nvGraphicFramePr>
        <p:xfrm>
          <a:off x="-2" y="926401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103169" y="1526726"/>
            <a:ext cx="18719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Массовый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Нишевой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Дробное сегментирование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Многопрофильные платформы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129759" y="1474645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Новизна</a:t>
            </a:r>
          </a:p>
          <a:p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Дизайн</a:t>
            </a:r>
          </a:p>
          <a:p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Бренд / статус</a:t>
            </a:r>
          </a:p>
          <a:p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Цена</a:t>
            </a:r>
          </a:p>
          <a:p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Прямые (</a:t>
            </a:r>
            <a:r>
              <a:rPr lang="ru-RU" sz="12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Онлайн-продажи,) </a:t>
            </a:r>
            <a:endParaRPr lang="ru-RU" sz="12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Непрямые (</a:t>
            </a:r>
            <a:r>
              <a:rPr lang="ru-RU" sz="12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Розничные магазины, онлайн-платформы</a:t>
            </a: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Автоматизированное 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Сообщества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29821" y="4089190"/>
            <a:ext cx="4950804" cy="129266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Продажи продукта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Плата за использование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Аренда / лизинг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Лицензия</a:t>
            </a:r>
          </a:p>
          <a:p>
            <a:endParaRPr lang="ru-RU" sz="1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03609" y="1435677"/>
            <a:ext cx="223094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Производство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Платформы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Клинические испытания и сертификация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Исследование и разработка</a:t>
            </a:r>
            <a:endParaRPr lang="ru-RU" sz="12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9442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0" i="0" dirty="0">
                <a:effectLst/>
              </a:rPr>
              <a:t>1)Производители гелевых материалов</a:t>
            </a:r>
          </a:p>
          <a:p>
            <a:r>
              <a:rPr lang="ru-RU" sz="1600" b="0" i="0" dirty="0">
                <a:effectLst/>
              </a:rPr>
              <a:t>2)Производители обуви</a:t>
            </a:r>
            <a:endParaRPr lang="ru-RU" sz="1600" dirty="0"/>
          </a:p>
          <a:p>
            <a:r>
              <a:rPr lang="ru-RU" sz="1600" b="0" i="0" dirty="0">
                <a:effectLst/>
              </a:rPr>
              <a:t>3)Исследовательские лаборатории и университеты</a:t>
            </a:r>
            <a:endParaRPr lang="ru-RU" sz="16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Фиксированные издержки</a:t>
            </a:r>
          </a:p>
          <a:p>
            <a:r>
              <a:rPr lang="ru-RU" sz="14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öhne"/>
              </a:rPr>
              <a:t>Аренда и содержание помещений</a:t>
            </a:r>
            <a:endParaRPr lang="ru-RU" sz="1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öhne"/>
              </a:rPr>
              <a:t>О</a:t>
            </a:r>
            <a:r>
              <a:rPr lang="ru-RU" sz="14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öhne"/>
              </a:rPr>
              <a:t>борудование</a:t>
            </a:r>
            <a:endParaRPr lang="ru-RU" sz="1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öhne"/>
              </a:rPr>
              <a:t>Зарплата и административные расходы</a:t>
            </a:r>
            <a:endParaRPr lang="ru-RU" sz="1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1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Переменные издержки</a:t>
            </a:r>
          </a:p>
          <a:p>
            <a:r>
              <a:rPr lang="ru-RU" sz="14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öhne"/>
              </a:rPr>
              <a:t>Сырье и материалы</a:t>
            </a:r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öhne"/>
            </a:endParaRPr>
          </a:p>
          <a:p>
            <a:r>
              <a:rPr lang="ru-RU" sz="14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öhne"/>
              </a:rPr>
              <a:t>Производственные расходы</a:t>
            </a:r>
          </a:p>
          <a:p>
            <a:r>
              <a:rPr lang="ru-RU" sz="140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öhne"/>
              </a:rPr>
              <a:t>Маркетинг и реклама</a:t>
            </a:r>
            <a:endParaRPr lang="ru-RU" sz="1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387003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ACF746-F386-1D48-298A-4B37661858E1}"/>
              </a:ext>
            </a:extLst>
          </p:cNvPr>
          <p:cNvSpPr txBox="1"/>
          <p:nvPr/>
        </p:nvSpPr>
        <p:spPr>
          <a:xfrm>
            <a:off x="575816" y="1513447"/>
            <a:ext cx="79206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Процесс производства товара </a:t>
            </a:r>
            <a:r>
              <a:rPr lang="ru-RU" i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GelStride</a:t>
            </a:r>
            <a:r>
              <a:rPr lang="ru-RU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будет включать несколько этапов:</a:t>
            </a:r>
          </a:p>
          <a:p>
            <a:pPr algn="l">
              <a:buFont typeface="+mj-lt"/>
              <a:buAutoNum type="arabicPeriod"/>
            </a:pPr>
            <a:r>
              <a:rPr lang="ru-RU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Приготовление геля. В этом этапе будет производиться смешивание различных компонентов, чтобы получить гель с нужными свойствами.</a:t>
            </a:r>
          </a:p>
          <a:p>
            <a:pPr algn="l">
              <a:buFont typeface="+mj-lt"/>
              <a:buAutoNum type="arabicPeriod"/>
            </a:pPr>
            <a:r>
              <a:rPr lang="ru-RU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Формовка геля в нужную форму. Гель будет формоваться в специальных формах, которые будут соответствовать размеру и форме стопы.</a:t>
            </a:r>
          </a:p>
          <a:p>
            <a:pPr algn="l">
              <a:buFont typeface="+mj-lt"/>
              <a:buAutoNum type="arabicPeriod"/>
            </a:pPr>
            <a:r>
              <a:rPr lang="ru-RU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Сушка геля. Сформованный гель будет сушиться в специальных условиях, чтобы он превратился в прочную оболочку.</a:t>
            </a:r>
          </a:p>
          <a:p>
            <a:pPr algn="l">
              <a:buFont typeface="+mj-lt"/>
              <a:buAutoNum type="arabicPeriod"/>
            </a:pPr>
            <a:r>
              <a:rPr lang="ru-RU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Упаковка. Обработанные гели будут упаковываться в специальные упаковки, готовые для отправки клиентам.</a:t>
            </a:r>
          </a:p>
          <a:p>
            <a:pPr algn="l"/>
            <a:r>
              <a:rPr lang="ru-RU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В процессе производства будут использоваться различные инструменты и оборудование, такие как смесители, формы для формовки, сушильные камеры, упаковочное оборудование и т.д.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72256" y="214192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pic>
        <p:nvPicPr>
          <p:cNvPr id="3" name="table">
            <a:extLst>
              <a:ext uri="{FF2B5EF4-FFF2-40B4-BE49-F238E27FC236}">
                <a16:creationId xmlns:a16="http://schemas.microsoft.com/office/drawing/2014/main" id="{DC04DC2C-0651-8ADF-34F8-5CA58F7DD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556" y="1080000"/>
            <a:ext cx="9091512" cy="4291974"/>
          </a:xfrm>
          <a:prstGeom prst="rect">
            <a:avLst/>
          </a:prstGeom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3C647256-8F80-DDE9-8AE8-F7C9771EC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505888"/>
              </p:ext>
            </p:extLst>
          </p:nvPr>
        </p:nvGraphicFramePr>
        <p:xfrm>
          <a:off x="494556" y="1106115"/>
          <a:ext cx="9181020" cy="4291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0510">
                  <a:extLst>
                    <a:ext uri="{9D8B030D-6E8A-4147-A177-3AD203B41FA5}">
                      <a16:colId xmlns:a16="http://schemas.microsoft.com/office/drawing/2014/main" val="1052104450"/>
                    </a:ext>
                  </a:extLst>
                </a:gridCol>
                <a:gridCol w="4590510">
                  <a:extLst>
                    <a:ext uri="{9D8B030D-6E8A-4147-A177-3AD203B41FA5}">
                      <a16:colId xmlns:a16="http://schemas.microsoft.com/office/drawing/2014/main" val="475555234"/>
                    </a:ext>
                  </a:extLst>
                </a:gridCol>
              </a:tblGrid>
              <a:tr h="307091">
                <a:tc>
                  <a:txBody>
                    <a:bodyPr/>
                    <a:lstStyle/>
                    <a:p>
                      <a:r>
                        <a:rPr lang="en-US" dirty="0"/>
                        <a:t>SMART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Цели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839331"/>
                  </a:ext>
                </a:extLst>
              </a:tr>
              <a:tr h="793319">
                <a:tc>
                  <a:txBody>
                    <a:bodyPr/>
                    <a:lstStyle/>
                    <a:p>
                      <a:r>
                        <a:rPr lang="en-US" sz="1400" dirty="0"/>
                        <a:t>S</a:t>
                      </a:r>
                      <a:endParaRPr lang="ru-RU" sz="1400" dirty="0"/>
                    </a:p>
                    <a:p>
                      <a:r>
                        <a:rPr lang="ru-RU" sz="1400" dirty="0"/>
                        <a:t>РЕЗУЛЬТАТ</a:t>
                      </a:r>
                    </a:p>
                    <a:p>
                      <a:r>
                        <a:rPr lang="ru-RU" sz="1400" dirty="0"/>
                        <a:t>КРИТЕРИИ</a:t>
                      </a:r>
                    </a:p>
                    <a:p>
                      <a:r>
                        <a:rPr lang="ru-RU" sz="1400" dirty="0"/>
                        <a:t>ДОСТИЖЕНИЯ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Получение прибыли путем продажи продукта до начала августа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644193"/>
                  </a:ext>
                </a:extLst>
              </a:tr>
              <a:tr h="435046">
                <a:tc>
                  <a:txBody>
                    <a:bodyPr/>
                    <a:lstStyle/>
                    <a:p>
                      <a:r>
                        <a:rPr lang="en-US" sz="1400" dirty="0"/>
                        <a:t>M</a:t>
                      </a:r>
                      <a:endParaRPr lang="ru-RU" sz="1400" dirty="0"/>
                    </a:p>
                    <a:p>
                      <a:r>
                        <a:rPr lang="ru-RU" sz="1400" dirty="0"/>
                        <a:t>СКОЛЬКО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 менее 1 000 000 рублей.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151568"/>
                  </a:ext>
                </a:extLst>
              </a:tr>
              <a:tr h="871903"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  <a:endParaRPr lang="ru-RU" sz="1400" dirty="0"/>
                    </a:p>
                    <a:p>
                      <a:r>
                        <a:rPr lang="ru-RU" sz="1400" dirty="0"/>
                        <a:t>ВОЗМОЖНО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Воспользуемся воронкой продаж ( установление контакта</a:t>
                      </a:r>
                      <a:r>
                        <a:rPr lang="en-US" sz="1400" dirty="0"/>
                        <a:t>--</a:t>
                      </a:r>
                      <a:r>
                        <a:rPr lang="en-US" sz="1400" dirty="0">
                          <a:sym typeface="Wingdings" panose="05000000000000000000" pitchFamily="2" charset="2"/>
                        </a:rPr>
                        <a:t>&gt; </a:t>
                      </a:r>
                      <a:r>
                        <a:rPr lang="ru-RU" sz="1400" dirty="0">
                          <a:sym typeface="Wingdings" panose="05000000000000000000" pitchFamily="2" charset="2"/>
                        </a:rPr>
                        <a:t>выявление потребностей</a:t>
                      </a:r>
                      <a:r>
                        <a:rPr lang="en-US" sz="1400" dirty="0">
                          <a:sym typeface="Wingdings" panose="05000000000000000000" pitchFamily="2" charset="2"/>
                        </a:rPr>
                        <a:t>--&gt;</a:t>
                      </a:r>
                      <a:r>
                        <a:rPr lang="ru-RU" sz="1400" dirty="0">
                          <a:sym typeface="Wingdings" panose="05000000000000000000" pitchFamily="2" charset="2"/>
                        </a:rPr>
                        <a:t>презентация--</a:t>
                      </a:r>
                      <a:r>
                        <a:rPr lang="en-US" sz="1400" dirty="0">
                          <a:sym typeface="Wingdings" panose="05000000000000000000" pitchFamily="2" charset="2"/>
                        </a:rPr>
                        <a:t>&gt;</a:t>
                      </a:r>
                      <a:r>
                        <a:rPr lang="ru-RU" sz="1400" dirty="0">
                          <a:sym typeface="Wingdings" panose="05000000000000000000" pitchFamily="2" charset="2"/>
                        </a:rPr>
                        <a:t> согласование </a:t>
                      </a:r>
                      <a:r>
                        <a:rPr lang="en-US" sz="1400" dirty="0">
                          <a:sym typeface="Wingdings" panose="05000000000000000000" pitchFamily="2" charset="2"/>
                        </a:rPr>
                        <a:t>--&gt;</a:t>
                      </a:r>
                      <a:r>
                        <a:rPr lang="ru-RU" sz="1400" dirty="0">
                          <a:sym typeface="Wingdings" panose="05000000000000000000" pitchFamily="2" charset="2"/>
                        </a:rPr>
                        <a:t>оплата).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009775"/>
                  </a:ext>
                </a:extLst>
              </a:tr>
              <a:tr h="1073111">
                <a:tc>
                  <a:txBody>
                    <a:bodyPr/>
                    <a:lstStyle/>
                    <a:p>
                      <a:r>
                        <a:rPr lang="en-US" sz="1400" dirty="0"/>
                        <a:t>R</a:t>
                      </a:r>
                      <a:endParaRPr lang="ru-RU" sz="1400" dirty="0"/>
                    </a:p>
                    <a:p>
                      <a:r>
                        <a:rPr lang="ru-RU" sz="1400" dirty="0"/>
                        <a:t>НЕОБХОДИМО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Реализация проекта</a:t>
                      </a:r>
                      <a:r>
                        <a:rPr lang="ru-RU" sz="1400" baseline="0" dirty="0"/>
                        <a:t>, получение максимальной прибыли, повышение эффективности продаж продукта, экономия бюджета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122981"/>
                  </a:ext>
                </a:extLst>
              </a:tr>
              <a:tr h="435046">
                <a:tc>
                  <a:txBody>
                    <a:bodyPr/>
                    <a:lstStyle/>
                    <a:p>
                      <a:r>
                        <a:rPr lang="en-US" sz="1400" dirty="0"/>
                        <a:t>T</a:t>
                      </a:r>
                      <a:endParaRPr lang="ru-RU" sz="1400" dirty="0"/>
                    </a:p>
                    <a:p>
                      <a:r>
                        <a:rPr lang="ru-RU" sz="1400" dirty="0"/>
                        <a:t>КОГДА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Добиться поставленных целей</a:t>
                      </a:r>
                      <a:r>
                        <a:rPr lang="ru-RU" sz="1400" baseline="0" dirty="0"/>
                        <a:t> к 2024 году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910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1440369"/>
              </p:ext>
            </p:extLst>
          </p:nvPr>
        </p:nvGraphicFramePr>
        <p:xfrm>
          <a:off x="143768" y="819051"/>
          <a:ext cx="9793087" cy="4388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435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031">
                <a:tc>
                  <a:txBody>
                    <a:bodyPr/>
                    <a:lstStyle/>
                    <a:p>
                      <a:r>
                        <a:rPr lang="ru-RU" sz="2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Исследование и разработка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400 </a:t>
                      </a:r>
                      <a:r>
                        <a:rPr lang="ru-RU" sz="240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тыс</a:t>
                      </a:r>
                      <a:r>
                        <a:rPr lang="ru-RU" sz="24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рублей</a:t>
                      </a:r>
                      <a:endParaRPr lang="ru-RU" sz="2300" dirty="0">
                        <a:latin typeface="+mn-lt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Грант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2031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Проектирование оптимальной формы</a:t>
                      </a:r>
                      <a:endParaRPr lang="ru-RU" sz="2300" dirty="0">
                        <a:latin typeface="+mn-lt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 </a:t>
                      </a:r>
                      <a:r>
                        <a:rPr lang="ru-RU" sz="24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</a:t>
                      </a:r>
                      <a:r>
                        <a:rPr lang="ru-RU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рублей</a:t>
                      </a:r>
                    </a:p>
                  </a:txBody>
                  <a:tcPr marL="50165" marR="50165" marT="0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Тестирование и безопасность</a:t>
                      </a:r>
                    </a:p>
                  </a:txBody>
                  <a:tcPr marL="50165" marR="50165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200 </a:t>
                      </a:r>
                      <a:r>
                        <a:rPr lang="ru-RU" sz="2300" dirty="0" err="1"/>
                        <a:t>тыс</a:t>
                      </a:r>
                      <a:r>
                        <a:rPr lang="ru-RU" sz="2300" dirty="0"/>
                        <a:t> рублей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975262"/>
                  </a:ext>
                </a:extLst>
              </a:tr>
              <a:tr h="489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Производство и распространение</a:t>
                      </a:r>
                    </a:p>
                  </a:txBody>
                  <a:tcPr marL="50165" marR="50165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800 </a:t>
                      </a:r>
                      <a:r>
                        <a:rPr lang="ru-RU" sz="2300" dirty="0" err="1"/>
                        <a:t>тыс</a:t>
                      </a:r>
                      <a:r>
                        <a:rPr lang="ru-RU" sz="2300" dirty="0"/>
                        <a:t> рублей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Кредит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957805"/>
                  </a:ext>
                </a:extLst>
              </a:tr>
              <a:tr h="489435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1,5 млн рублей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159" y="722241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87785" y="1827162"/>
            <a:ext cx="8424936" cy="2794599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 – ООО </a:t>
            </a:r>
            <a:r>
              <a:rPr lang="en-US" sz="3300" dirty="0">
                <a:ea typeface="MS Gothic" pitchFamily="49" charset="-128"/>
              </a:rPr>
              <a:t>&lt;&lt;</a:t>
            </a: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Renatvation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&gt;&gt;</a:t>
            </a:r>
            <a:endParaRPr lang="ru-RU" sz="33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 - НДС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6" y="-405085"/>
            <a:ext cx="10064899" cy="982800"/>
          </a:xfrm>
        </p:spPr>
        <p:txBody>
          <a:bodyPr lIns="720000"/>
          <a:lstStyle/>
          <a:p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223504"/>
              </p:ext>
            </p:extLst>
          </p:nvPr>
        </p:nvGraphicFramePr>
        <p:xfrm>
          <a:off x="-15726" y="0"/>
          <a:ext cx="10080625" cy="6343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025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377584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95298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82087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82087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82087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82087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82087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82087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82087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82087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82087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82087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82087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329761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03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300402"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38054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700к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1.2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кк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700к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900к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кк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9 740 000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17076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570к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370к 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5 630 000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340к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290к 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290к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2 430 000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4862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40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480 000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510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2.1.2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Оборудование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 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      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80к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630 000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362"/>
                  </a:ext>
                </a:extLst>
              </a:tr>
              <a:tr h="5717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2.1.3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Зарплаты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150к   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150к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1 260 000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03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150к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3 200 000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2.2.1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Материалы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910 000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457748"/>
                  </a:ext>
                </a:extLst>
              </a:tr>
              <a:tr h="14620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2.2.2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Производственные расходы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590 000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68068"/>
                  </a:ext>
                </a:extLst>
              </a:tr>
              <a:tr h="1459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2.2.3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Реклама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1 700 000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127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</a:t>
                      </a:r>
                      <a:r>
                        <a:rPr lang="ru-RU" sz="1400" b="0" u="none" strike="noStrike" dirty="0">
                          <a:effectLst/>
                          <a:latin typeface="+mn-lt"/>
                        </a:rPr>
                        <a:t> ДО НАЛОГООБЛОЖЕНИ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486к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450к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1080к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7 866 000(без расходов)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5737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-150к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-174к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-240к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710к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530к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2 296 000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1520"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4255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1.5 млн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498535"/>
              </p:ext>
            </p:extLst>
          </p:nvPr>
        </p:nvGraphicFramePr>
        <p:xfrm>
          <a:off x="269280" y="1410432"/>
          <a:ext cx="9721080" cy="40125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9 740 000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5 630 000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2 296 000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месяц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 млн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D03003-5D84-4ADA-A7C3-6BE7F3D420A6}"/>
              </a:ext>
            </a:extLst>
          </p:cNvPr>
          <p:cNvSpPr txBox="1"/>
          <p:nvPr/>
        </p:nvSpPr>
        <p:spPr>
          <a:xfrm>
            <a:off x="772140" y="1521565"/>
            <a:ext cx="1531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График </a:t>
            </a:r>
            <a:r>
              <a:rPr lang="ru-RU" sz="1400" dirty="0" err="1">
                <a:solidFill>
                  <a:schemeClr val="bg1">
                    <a:lumMod val="50000"/>
                  </a:schemeClr>
                </a:solidFill>
              </a:rPr>
              <a:t>Ганта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896BB7-A178-E937-A88A-AB978CC1C0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" t="13652"/>
          <a:stretch/>
        </p:blipFill>
        <p:spPr>
          <a:xfrm>
            <a:off x="71760" y="1510724"/>
            <a:ext cx="10008865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11083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Торбостаев Ренат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hlinkClick r:id="rId3"/>
              </a:rPr>
              <a:t>renat30.09.2004@gmail.com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89134404166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F47DA2-00DF-6A2E-DA17-13A36BCAA1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32" y="1057023"/>
            <a:ext cx="1922283" cy="226777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8370</TotalTime>
  <Words>1194</Words>
  <Application>Microsoft Office PowerPoint</Application>
  <PresentationFormat>Произвольный</PresentationFormat>
  <Paragraphs>446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30" baseType="lpstr">
      <vt:lpstr>MS Gothic</vt:lpstr>
      <vt:lpstr>Arial</vt:lpstr>
      <vt:lpstr>Calibri</vt:lpstr>
      <vt:lpstr>DejaVu Sans</vt:lpstr>
      <vt:lpstr>Futura PT</vt:lpstr>
      <vt:lpstr>Söhne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GelStride помогает людям избежать проблем потоотделения, влажности, неприятного запаха и дискомфорта, обеспечивая лучшую посадку, амортизацию и поддержку для ног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</vt:lpstr>
      <vt:lpstr>Цель проекта по SMART</vt:lpstr>
      <vt:lpstr>Стартовые инвестиции</vt:lpstr>
      <vt:lpstr>Организационный план</vt:lpstr>
      <vt:lpstr>Презентация PowerPoint</vt:lpstr>
      <vt:lpstr>Экономика проекта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Александра</cp:lastModifiedBy>
  <cp:revision>40</cp:revision>
  <dcterms:created xsi:type="dcterms:W3CDTF">2022-10-14T10:42:52Z</dcterms:created>
  <dcterms:modified xsi:type="dcterms:W3CDTF">2023-07-14T04:28:56Z</dcterms:modified>
  <dc:language>ru-RU</dc:language>
</cp:coreProperties>
</file>