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71" r:id="rId4"/>
    <p:sldId id="272" r:id="rId5"/>
    <p:sldId id="263" r:id="rId6"/>
    <p:sldId id="260" r:id="rId7"/>
    <p:sldId id="273" r:id="rId8"/>
    <p:sldId id="259" r:id="rId9"/>
    <p:sldId id="274" r:id="rId10"/>
    <p:sldId id="270" r:id="rId11"/>
    <p:sldId id="27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BF7"/>
    <a:srgbClr val="6B37CE"/>
    <a:srgbClr val="DCD5FF"/>
    <a:srgbClr val="8C4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5964"/>
  </p:normalViewPr>
  <p:slideViewPr>
    <p:cSldViewPr snapToGrid="0">
      <p:cViewPr varScale="1">
        <p:scale>
          <a:sx n="79" d="100"/>
          <a:sy n="79" d="100"/>
        </p:scale>
        <p:origin x="3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C9BD5A-33E5-43E2-87CB-2B4D5E7FC34E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FEBFCB2C-B61C-4484-AB9D-6657FC8DC40C}">
      <dgm:prSet phldrT="[Текст]" custT="1"/>
      <dgm:spPr>
        <a:ln>
          <a:solidFill>
            <a:srgbClr val="9B79C5"/>
          </a:solidFill>
        </a:ln>
      </dgm:spPr>
      <dgm:t>
        <a:bodyPr/>
        <a:lstStyle/>
        <a:p>
          <a:pPr algn="ctr">
            <a:lnSpc>
              <a:spcPct val="150000"/>
            </a:lnSpc>
          </a:pPr>
          <a:r>
            <a:rPr lang="ru-RU" sz="1600" b="1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Бронхиальная астма</a:t>
          </a:r>
          <a:r>
            <a:rPr lang="ru-RU" sz="16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 — хроническое заболевание дыхательных путей, при котором нарушается нормальная реакция бронхов на внешние раздражители.</a:t>
          </a:r>
          <a:endParaRPr lang="ru-RU" sz="16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gm:t>
    </dgm:pt>
    <dgm:pt modelId="{49DC639D-4328-4304-AFE0-647187ED6436}" type="parTrans" cxnId="{344CF8D4-EA8A-4434-9F49-C61D90B109A3}">
      <dgm:prSet/>
      <dgm:spPr/>
      <dgm:t>
        <a:bodyPr/>
        <a:lstStyle/>
        <a:p>
          <a:endParaRPr lang="ru-RU"/>
        </a:p>
      </dgm:t>
    </dgm:pt>
    <dgm:pt modelId="{668412F1-8330-4282-A7BE-35CAAD72EB94}" type="sibTrans" cxnId="{344CF8D4-EA8A-4434-9F49-C61D90B109A3}">
      <dgm:prSet custT="1"/>
      <dgm:spPr>
        <a:solidFill>
          <a:srgbClr val="7030A0"/>
        </a:solidFill>
        <a:ln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</a:pPr>
          <a:endParaRPr lang="ru-RU" sz="1200">
            <a:latin typeface="Franklin Gothic Book" panose="020B0503020102020204" pitchFamily="34" charset="0"/>
            <a:ea typeface="Cambria Math" panose="02040503050406030204" pitchFamily="18" charset="0"/>
          </a:endParaRPr>
        </a:p>
      </dgm:t>
    </dgm:pt>
    <dgm:pt modelId="{58ECA9E6-7C6E-4385-AA5D-F7EADD393AD7}">
      <dgm:prSet phldrT="[Текст]" custT="1"/>
      <dgm:spPr>
        <a:ln>
          <a:solidFill>
            <a:srgbClr val="9B79C5"/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ru-RU" sz="16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На 2025 год около 339 миллионов человек в мире уже имеют диагноз бронхиальная астма. В Российской Федерации официально зарегистрированы около 1,2 млн случаев бронхиальной астмы.</a:t>
          </a:r>
          <a:endParaRPr lang="ru-RU" sz="16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gm:t>
    </dgm:pt>
    <dgm:pt modelId="{73D1BEED-FB6D-41E3-B83A-B1F1FEBE8519}" type="parTrans" cxnId="{F59E197F-4396-4F8A-840B-71F1B42CE6C5}">
      <dgm:prSet/>
      <dgm:spPr/>
      <dgm:t>
        <a:bodyPr/>
        <a:lstStyle/>
        <a:p>
          <a:endParaRPr lang="ru-RU"/>
        </a:p>
      </dgm:t>
    </dgm:pt>
    <dgm:pt modelId="{F8C161FF-12F1-4769-AE68-072D9324D9A6}" type="sibTrans" cxnId="{F59E197F-4396-4F8A-840B-71F1B42CE6C5}">
      <dgm:prSet custScaleX="62093" custScaleY="62093"/>
      <dgm:spPr/>
      <dgm:t>
        <a:bodyPr/>
        <a:lstStyle/>
        <a:p>
          <a:endParaRPr lang="ru-RU"/>
        </a:p>
      </dgm:t>
    </dgm:pt>
    <dgm:pt modelId="{4FDB2E95-44CF-4FE9-9A71-9235E8088234}" type="pres">
      <dgm:prSet presAssocID="{32C9BD5A-33E5-43E2-87CB-2B4D5E7FC34E}" presName="Name0" presStyleCnt="0">
        <dgm:presLayoutVars>
          <dgm:dir/>
          <dgm:resizeHandles val="exact"/>
        </dgm:presLayoutVars>
      </dgm:prSet>
      <dgm:spPr/>
    </dgm:pt>
    <dgm:pt modelId="{60287770-F8ED-42FB-992D-3D2CF5B2B261}" type="pres">
      <dgm:prSet presAssocID="{FEBFCB2C-B61C-4484-AB9D-6657FC8DC40C}" presName="node" presStyleLbl="node1" presStyleIdx="0" presStyleCnt="2" custScaleX="52749" custScaleY="100000" custLinFactNeighborX="-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2F1E82-008F-41DB-AE0E-8690064C4901}" type="pres">
      <dgm:prSet presAssocID="{668412F1-8330-4282-A7BE-35CAAD72EB94}" presName="sibTrans" presStyleLbl="sibTrans2D1" presStyleIdx="0" presStyleCnt="1" custScaleX="79326" custScaleY="41682"/>
      <dgm:spPr/>
      <dgm:t>
        <a:bodyPr/>
        <a:lstStyle/>
        <a:p>
          <a:endParaRPr lang="ru-RU"/>
        </a:p>
      </dgm:t>
    </dgm:pt>
    <dgm:pt modelId="{9BA5CAD1-0389-4B9D-A5E4-4F5A900604AA}" type="pres">
      <dgm:prSet presAssocID="{668412F1-8330-4282-A7BE-35CAAD72EB94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2B64C580-DF5D-439B-A263-079C42C4A00D}" type="pres">
      <dgm:prSet presAssocID="{58ECA9E6-7C6E-4385-AA5D-F7EADD393AD7}" presName="node" presStyleLbl="node1" presStyleIdx="1" presStyleCnt="2" custScaleX="52749" custScaleY="93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9E197F-4396-4F8A-840B-71F1B42CE6C5}" srcId="{32C9BD5A-33E5-43E2-87CB-2B4D5E7FC34E}" destId="{58ECA9E6-7C6E-4385-AA5D-F7EADD393AD7}" srcOrd="1" destOrd="0" parTransId="{73D1BEED-FB6D-41E3-B83A-B1F1FEBE8519}" sibTransId="{F8C161FF-12F1-4769-AE68-072D9324D9A6}"/>
    <dgm:cxn modelId="{1E8ACA2A-A74F-49F2-B6D9-01A6AA8C467F}" type="presOf" srcId="{668412F1-8330-4282-A7BE-35CAAD72EB94}" destId="{9BA5CAD1-0389-4B9D-A5E4-4F5A900604AA}" srcOrd="1" destOrd="0" presId="urn:microsoft.com/office/officeart/2005/8/layout/process1"/>
    <dgm:cxn modelId="{27D9716F-E7F4-45A3-9110-FEE646A35404}" type="presOf" srcId="{58ECA9E6-7C6E-4385-AA5D-F7EADD393AD7}" destId="{2B64C580-DF5D-439B-A263-079C42C4A00D}" srcOrd="0" destOrd="0" presId="urn:microsoft.com/office/officeart/2005/8/layout/process1"/>
    <dgm:cxn modelId="{61F7E953-DD95-4D95-8EE7-9B907E051BEB}" type="presOf" srcId="{FEBFCB2C-B61C-4484-AB9D-6657FC8DC40C}" destId="{60287770-F8ED-42FB-992D-3D2CF5B2B261}" srcOrd="0" destOrd="0" presId="urn:microsoft.com/office/officeart/2005/8/layout/process1"/>
    <dgm:cxn modelId="{99AD0637-7F6F-49AD-8707-6F1413475ADD}" type="presOf" srcId="{32C9BD5A-33E5-43E2-87CB-2B4D5E7FC34E}" destId="{4FDB2E95-44CF-4FE9-9A71-9235E8088234}" srcOrd="0" destOrd="0" presId="urn:microsoft.com/office/officeart/2005/8/layout/process1"/>
    <dgm:cxn modelId="{AE61C4C4-FCBB-4756-999C-4A81C66D831C}" type="presOf" srcId="{668412F1-8330-4282-A7BE-35CAAD72EB94}" destId="{4A2F1E82-008F-41DB-AE0E-8690064C4901}" srcOrd="0" destOrd="0" presId="urn:microsoft.com/office/officeart/2005/8/layout/process1"/>
    <dgm:cxn modelId="{344CF8D4-EA8A-4434-9F49-C61D90B109A3}" srcId="{32C9BD5A-33E5-43E2-87CB-2B4D5E7FC34E}" destId="{FEBFCB2C-B61C-4484-AB9D-6657FC8DC40C}" srcOrd="0" destOrd="0" parTransId="{49DC639D-4328-4304-AFE0-647187ED6436}" sibTransId="{668412F1-8330-4282-A7BE-35CAAD72EB94}"/>
    <dgm:cxn modelId="{E442248D-60F1-44BF-A5F3-E6A0A079047D}" type="presParOf" srcId="{4FDB2E95-44CF-4FE9-9A71-9235E8088234}" destId="{60287770-F8ED-42FB-992D-3D2CF5B2B261}" srcOrd="0" destOrd="0" presId="urn:microsoft.com/office/officeart/2005/8/layout/process1"/>
    <dgm:cxn modelId="{100B4E54-778C-409B-B3B5-1A29768904AC}" type="presParOf" srcId="{4FDB2E95-44CF-4FE9-9A71-9235E8088234}" destId="{4A2F1E82-008F-41DB-AE0E-8690064C4901}" srcOrd="1" destOrd="0" presId="urn:microsoft.com/office/officeart/2005/8/layout/process1"/>
    <dgm:cxn modelId="{489036B0-C9EE-4490-A21B-EC17A69DE4C7}" type="presParOf" srcId="{4A2F1E82-008F-41DB-AE0E-8690064C4901}" destId="{9BA5CAD1-0389-4B9D-A5E4-4F5A900604AA}" srcOrd="0" destOrd="0" presId="urn:microsoft.com/office/officeart/2005/8/layout/process1"/>
    <dgm:cxn modelId="{7CE464DD-34E8-4404-9CCD-E9F0BC853F6B}" type="presParOf" srcId="{4FDB2E95-44CF-4FE9-9A71-9235E8088234}" destId="{2B64C580-DF5D-439B-A263-079C42C4A00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C9BD5A-33E5-43E2-87CB-2B4D5E7FC34E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FEBFCB2C-B61C-4484-AB9D-6657FC8DC40C}">
      <dgm:prSet phldrT="[Текст]" custT="1"/>
      <dgm:spPr>
        <a:ln>
          <a:solidFill>
            <a:srgbClr val="9B79C5"/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ru-RU" sz="1600" b="1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Хроническая </a:t>
          </a:r>
          <a:r>
            <a:rPr lang="ru-RU" sz="1600" b="1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обструктивная</a:t>
          </a:r>
          <a:r>
            <a:rPr lang="ru-RU" sz="1600" b="1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болезнь лёгких (ХОБЛ)</a:t>
          </a:r>
          <a:r>
            <a:rPr lang="ru-RU" sz="16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 — воспалительное заболевание, при котором нарушается проходимость дыхательных путей для воздушного потока, в результате у пациента затрудняется дыхание. </a:t>
          </a:r>
          <a:endParaRPr lang="ru-RU" sz="16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gm:t>
    </dgm:pt>
    <dgm:pt modelId="{49DC639D-4328-4304-AFE0-647187ED6436}" type="parTrans" cxnId="{344CF8D4-EA8A-4434-9F49-C61D90B109A3}">
      <dgm:prSet/>
      <dgm:spPr/>
      <dgm:t>
        <a:bodyPr/>
        <a:lstStyle/>
        <a:p>
          <a:endParaRPr lang="ru-RU"/>
        </a:p>
      </dgm:t>
    </dgm:pt>
    <dgm:pt modelId="{668412F1-8330-4282-A7BE-35CAAD72EB94}" type="sibTrans" cxnId="{344CF8D4-EA8A-4434-9F49-C61D90B109A3}">
      <dgm:prSet custT="1"/>
      <dgm:spPr>
        <a:solidFill>
          <a:srgbClr val="7030A0"/>
        </a:solidFill>
        <a:ln>
          <a:solidFill>
            <a:schemeClr val="tx1"/>
          </a:solidFill>
        </a:ln>
      </dgm:spPr>
      <dgm:t>
        <a:bodyPr/>
        <a:lstStyle/>
        <a:p>
          <a:pPr>
            <a:lnSpc>
              <a:spcPct val="150000"/>
            </a:lnSpc>
          </a:pPr>
          <a:endParaRPr lang="ru-RU" sz="2400">
            <a:latin typeface="Trebuchet MS" panose="020B0603020202020204" pitchFamily="34" charset="0"/>
          </a:endParaRPr>
        </a:p>
      </dgm:t>
    </dgm:pt>
    <dgm:pt modelId="{58ECA9E6-7C6E-4385-AA5D-F7EADD393AD7}">
      <dgm:prSet phldrT="[Текст]" custT="1"/>
      <dgm:spPr>
        <a:ln>
          <a:solidFill>
            <a:srgbClr val="9B79C5"/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ru-RU" sz="16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На 2025 год реальное число россиян, страдающих хронической </a:t>
          </a:r>
          <a:r>
            <a:rPr lang="ru-RU" sz="1600" b="0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обструктивной</a:t>
          </a:r>
          <a:r>
            <a:rPr lang="ru-RU" sz="16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болезнью лёгких (ХОБЛ), может достигать примерно 12 млн человек, что составляет порядка 7% взрослого населения страны.</a:t>
          </a:r>
          <a:endParaRPr lang="ru-RU" sz="16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gm:t>
    </dgm:pt>
    <dgm:pt modelId="{73D1BEED-FB6D-41E3-B83A-B1F1FEBE8519}" type="parTrans" cxnId="{F59E197F-4396-4F8A-840B-71F1B42CE6C5}">
      <dgm:prSet/>
      <dgm:spPr/>
      <dgm:t>
        <a:bodyPr/>
        <a:lstStyle/>
        <a:p>
          <a:endParaRPr lang="ru-RU"/>
        </a:p>
      </dgm:t>
    </dgm:pt>
    <dgm:pt modelId="{F8C161FF-12F1-4769-AE68-072D9324D9A6}" type="sibTrans" cxnId="{F59E197F-4396-4F8A-840B-71F1B42CE6C5}">
      <dgm:prSet custScaleX="62093" custScaleY="62093"/>
      <dgm:spPr/>
      <dgm:t>
        <a:bodyPr/>
        <a:lstStyle/>
        <a:p>
          <a:endParaRPr lang="ru-RU"/>
        </a:p>
      </dgm:t>
    </dgm:pt>
    <dgm:pt modelId="{4FDB2E95-44CF-4FE9-9A71-9235E8088234}" type="pres">
      <dgm:prSet presAssocID="{32C9BD5A-33E5-43E2-87CB-2B4D5E7FC34E}" presName="Name0" presStyleCnt="0">
        <dgm:presLayoutVars>
          <dgm:dir/>
          <dgm:resizeHandles val="exact"/>
        </dgm:presLayoutVars>
      </dgm:prSet>
      <dgm:spPr/>
    </dgm:pt>
    <dgm:pt modelId="{60287770-F8ED-42FB-992D-3D2CF5B2B261}" type="pres">
      <dgm:prSet presAssocID="{FEBFCB2C-B61C-4484-AB9D-6657FC8DC40C}" presName="node" presStyleLbl="node1" presStyleIdx="0" presStyleCnt="2" custScaleX="52749" custScaleY="100000" custLinFactNeighborX="-4134" custLinFactNeighborY="1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2F1E82-008F-41DB-AE0E-8690064C4901}" type="pres">
      <dgm:prSet presAssocID="{668412F1-8330-4282-A7BE-35CAAD72EB94}" presName="sibTrans" presStyleLbl="sibTrans2D1" presStyleIdx="0" presStyleCnt="1" custScaleX="79488" custScaleY="41723"/>
      <dgm:spPr/>
      <dgm:t>
        <a:bodyPr/>
        <a:lstStyle/>
        <a:p>
          <a:endParaRPr lang="ru-RU"/>
        </a:p>
      </dgm:t>
    </dgm:pt>
    <dgm:pt modelId="{9BA5CAD1-0389-4B9D-A5E4-4F5A900604AA}" type="pres">
      <dgm:prSet presAssocID="{668412F1-8330-4282-A7BE-35CAAD72EB94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2B64C580-DF5D-439B-A263-079C42C4A00D}" type="pres">
      <dgm:prSet presAssocID="{58ECA9E6-7C6E-4385-AA5D-F7EADD393AD7}" presName="node" presStyleLbl="node1" presStyleIdx="1" presStyleCnt="2" custScaleX="52749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9E197F-4396-4F8A-840B-71F1B42CE6C5}" srcId="{32C9BD5A-33E5-43E2-87CB-2B4D5E7FC34E}" destId="{58ECA9E6-7C6E-4385-AA5D-F7EADD393AD7}" srcOrd="1" destOrd="0" parTransId="{73D1BEED-FB6D-41E3-B83A-B1F1FEBE8519}" sibTransId="{F8C161FF-12F1-4769-AE68-072D9324D9A6}"/>
    <dgm:cxn modelId="{1E8ACA2A-A74F-49F2-B6D9-01A6AA8C467F}" type="presOf" srcId="{668412F1-8330-4282-A7BE-35CAAD72EB94}" destId="{9BA5CAD1-0389-4B9D-A5E4-4F5A900604AA}" srcOrd="1" destOrd="0" presId="urn:microsoft.com/office/officeart/2005/8/layout/process1"/>
    <dgm:cxn modelId="{27D9716F-E7F4-45A3-9110-FEE646A35404}" type="presOf" srcId="{58ECA9E6-7C6E-4385-AA5D-F7EADD393AD7}" destId="{2B64C580-DF5D-439B-A263-079C42C4A00D}" srcOrd="0" destOrd="0" presId="urn:microsoft.com/office/officeart/2005/8/layout/process1"/>
    <dgm:cxn modelId="{61F7E953-DD95-4D95-8EE7-9B907E051BEB}" type="presOf" srcId="{FEBFCB2C-B61C-4484-AB9D-6657FC8DC40C}" destId="{60287770-F8ED-42FB-992D-3D2CF5B2B261}" srcOrd="0" destOrd="0" presId="urn:microsoft.com/office/officeart/2005/8/layout/process1"/>
    <dgm:cxn modelId="{99AD0637-7F6F-49AD-8707-6F1413475ADD}" type="presOf" srcId="{32C9BD5A-33E5-43E2-87CB-2B4D5E7FC34E}" destId="{4FDB2E95-44CF-4FE9-9A71-9235E8088234}" srcOrd="0" destOrd="0" presId="urn:microsoft.com/office/officeart/2005/8/layout/process1"/>
    <dgm:cxn modelId="{AE61C4C4-FCBB-4756-999C-4A81C66D831C}" type="presOf" srcId="{668412F1-8330-4282-A7BE-35CAAD72EB94}" destId="{4A2F1E82-008F-41DB-AE0E-8690064C4901}" srcOrd="0" destOrd="0" presId="urn:microsoft.com/office/officeart/2005/8/layout/process1"/>
    <dgm:cxn modelId="{344CF8D4-EA8A-4434-9F49-C61D90B109A3}" srcId="{32C9BD5A-33E5-43E2-87CB-2B4D5E7FC34E}" destId="{FEBFCB2C-B61C-4484-AB9D-6657FC8DC40C}" srcOrd="0" destOrd="0" parTransId="{49DC639D-4328-4304-AFE0-647187ED6436}" sibTransId="{668412F1-8330-4282-A7BE-35CAAD72EB94}"/>
    <dgm:cxn modelId="{E442248D-60F1-44BF-A5F3-E6A0A079047D}" type="presParOf" srcId="{4FDB2E95-44CF-4FE9-9A71-9235E8088234}" destId="{60287770-F8ED-42FB-992D-3D2CF5B2B261}" srcOrd="0" destOrd="0" presId="urn:microsoft.com/office/officeart/2005/8/layout/process1"/>
    <dgm:cxn modelId="{100B4E54-778C-409B-B3B5-1A29768904AC}" type="presParOf" srcId="{4FDB2E95-44CF-4FE9-9A71-9235E8088234}" destId="{4A2F1E82-008F-41DB-AE0E-8690064C4901}" srcOrd="1" destOrd="0" presId="urn:microsoft.com/office/officeart/2005/8/layout/process1"/>
    <dgm:cxn modelId="{489036B0-C9EE-4490-A21B-EC17A69DE4C7}" type="presParOf" srcId="{4A2F1E82-008F-41DB-AE0E-8690064C4901}" destId="{9BA5CAD1-0389-4B9D-A5E4-4F5A900604AA}" srcOrd="0" destOrd="0" presId="urn:microsoft.com/office/officeart/2005/8/layout/process1"/>
    <dgm:cxn modelId="{7CE464DD-34E8-4404-9CCD-E9F0BC853F6B}" type="presParOf" srcId="{4FDB2E95-44CF-4FE9-9A71-9235E8088234}" destId="{2B64C580-DF5D-439B-A263-079C42C4A00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0D1201-8C82-4D38-9959-6F13A28A213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86524B8-C71E-43B8-8A53-BADABA265485}">
      <dgm:prSet phldrT="[Текст]" custT="1"/>
      <dgm:spPr>
        <a:solidFill>
          <a:schemeClr val="bg1"/>
        </a:solidFill>
        <a:ln>
          <a:solidFill>
            <a:srgbClr val="9B79C5"/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ru-RU" sz="1400" b="1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Муковисцидоз</a:t>
          </a:r>
          <a:r>
            <a:rPr lang="ru-RU" sz="1400" b="1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(кистозный фиброз)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— наследственное заболевание, при котором нарушается работа экзокринных желёз. Вырабатываемый ими секрет становится густым и вязким, образуя слизь. </a:t>
          </a:r>
          <a:endParaRPr lang="ru-RU" sz="14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gm:t>
    </dgm:pt>
    <dgm:pt modelId="{C8186E20-25EB-4995-AF20-CDA0F9C2C26F}" type="parTrans" cxnId="{837EEEF9-446C-4DA7-A14D-F194DC6482F2}">
      <dgm:prSet/>
      <dgm:spPr/>
      <dgm:t>
        <a:bodyPr/>
        <a:lstStyle/>
        <a:p>
          <a:endParaRPr lang="ru-RU"/>
        </a:p>
      </dgm:t>
    </dgm:pt>
    <dgm:pt modelId="{BFDA3FDB-88EF-4236-BD56-C8BEA2221D88}" type="sibTrans" cxnId="{837EEEF9-446C-4DA7-A14D-F194DC6482F2}">
      <dgm:prSet/>
      <dgm:spPr>
        <a:solidFill>
          <a:srgbClr val="7030A0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C66EB469-6662-4D44-8FFD-7828930AB70C}">
      <dgm:prSet phldrT="[Текст]" custT="1"/>
      <dgm:spPr>
        <a:solidFill>
          <a:schemeClr val="bg1"/>
        </a:solidFill>
        <a:ln>
          <a:solidFill>
            <a:srgbClr val="9B79C5"/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В Российской Федерации частота </a:t>
          </a:r>
          <a:r>
            <a:rPr lang="ru-RU" sz="1400" b="0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муковисцидоза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составляет 1:7411 новорождённых. По данным регистра пациентов с </a:t>
          </a:r>
          <a:r>
            <a:rPr lang="ru-RU" sz="1400" b="0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муковисцидозом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за 2021 год, в России были зарегистрированы 3,9 тыс. пациентов с этим заболеванием. Доля совершеннолетних составила 27,4%.</a:t>
          </a:r>
          <a:endParaRPr lang="ru-RU" sz="14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gm:t>
    </dgm:pt>
    <dgm:pt modelId="{94271991-6BB5-44A5-9732-2764120CF13F}" type="parTrans" cxnId="{FE78D138-1744-443C-968F-234D38F08C81}">
      <dgm:prSet/>
      <dgm:spPr/>
      <dgm:t>
        <a:bodyPr/>
        <a:lstStyle/>
        <a:p>
          <a:endParaRPr lang="ru-RU"/>
        </a:p>
      </dgm:t>
    </dgm:pt>
    <dgm:pt modelId="{C537F705-FDC9-4CB7-8C66-836800DD96F0}" type="sibTrans" cxnId="{FE78D138-1744-443C-968F-234D38F08C81}">
      <dgm:prSet/>
      <dgm:spPr/>
      <dgm:t>
        <a:bodyPr/>
        <a:lstStyle/>
        <a:p>
          <a:endParaRPr lang="ru-RU"/>
        </a:p>
      </dgm:t>
    </dgm:pt>
    <dgm:pt modelId="{2EF7F366-4772-4B26-BF5A-D3F22B9AFEAB}" type="pres">
      <dgm:prSet presAssocID="{E80D1201-8C82-4D38-9959-6F13A28A213C}" presName="Name0" presStyleCnt="0">
        <dgm:presLayoutVars>
          <dgm:dir/>
          <dgm:resizeHandles val="exact"/>
        </dgm:presLayoutVars>
      </dgm:prSet>
      <dgm:spPr/>
    </dgm:pt>
    <dgm:pt modelId="{151D5535-9933-4BF9-8383-8F82352BEA13}" type="pres">
      <dgm:prSet presAssocID="{A86524B8-C71E-43B8-8A53-BADABA265485}" presName="node" presStyleLbl="node1" presStyleIdx="0" presStyleCnt="2" custScaleX="89008" custScaleY="98223" custLinFactNeighborX="-297" custLinFactNeighborY="-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04CBED-DA65-4AE5-A9DC-754A2B383A60}" type="pres">
      <dgm:prSet presAssocID="{BFDA3FDB-88EF-4236-BD56-C8BEA2221D88}" presName="sibTrans" presStyleLbl="sibTrans2D1" presStyleIdx="0" presStyleCnt="1" custScaleX="107798" custScaleY="56826" custLinFactNeighborX="-3819" custLinFactNeighborY="-1100"/>
      <dgm:spPr/>
      <dgm:t>
        <a:bodyPr/>
        <a:lstStyle/>
        <a:p>
          <a:endParaRPr lang="ru-RU"/>
        </a:p>
      </dgm:t>
    </dgm:pt>
    <dgm:pt modelId="{B7E59AA3-254F-4F30-AC13-72A7607F11D0}" type="pres">
      <dgm:prSet presAssocID="{BFDA3FDB-88EF-4236-BD56-C8BEA2221D88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899F00CF-DC1F-43FD-88DD-3C2A041EB09B}" type="pres">
      <dgm:prSet presAssocID="{C66EB469-6662-4D44-8FFD-7828930AB70C}" presName="node" presStyleLbl="node1" presStyleIdx="1" presStyleCnt="2" custScaleX="100395" custScaleY="98223" custLinFactNeighborX="297" custLinFactNeighborY="-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78D138-1744-443C-968F-234D38F08C81}" srcId="{E80D1201-8C82-4D38-9959-6F13A28A213C}" destId="{C66EB469-6662-4D44-8FFD-7828930AB70C}" srcOrd="1" destOrd="0" parTransId="{94271991-6BB5-44A5-9732-2764120CF13F}" sibTransId="{C537F705-FDC9-4CB7-8C66-836800DD96F0}"/>
    <dgm:cxn modelId="{D86E4EAA-DD4E-46A4-8BA0-183E17A2313B}" type="presOf" srcId="{E80D1201-8C82-4D38-9959-6F13A28A213C}" destId="{2EF7F366-4772-4B26-BF5A-D3F22B9AFEAB}" srcOrd="0" destOrd="0" presId="urn:microsoft.com/office/officeart/2005/8/layout/process1"/>
    <dgm:cxn modelId="{1B97DE50-9C28-4D92-A8C1-9470D324D266}" type="presOf" srcId="{A86524B8-C71E-43B8-8A53-BADABA265485}" destId="{151D5535-9933-4BF9-8383-8F82352BEA13}" srcOrd="0" destOrd="0" presId="urn:microsoft.com/office/officeart/2005/8/layout/process1"/>
    <dgm:cxn modelId="{837EEEF9-446C-4DA7-A14D-F194DC6482F2}" srcId="{E80D1201-8C82-4D38-9959-6F13A28A213C}" destId="{A86524B8-C71E-43B8-8A53-BADABA265485}" srcOrd="0" destOrd="0" parTransId="{C8186E20-25EB-4995-AF20-CDA0F9C2C26F}" sibTransId="{BFDA3FDB-88EF-4236-BD56-C8BEA2221D88}"/>
    <dgm:cxn modelId="{77C43D3C-119C-44CE-A17F-B986CAF18675}" type="presOf" srcId="{BFDA3FDB-88EF-4236-BD56-C8BEA2221D88}" destId="{B7E59AA3-254F-4F30-AC13-72A7607F11D0}" srcOrd="1" destOrd="0" presId="urn:microsoft.com/office/officeart/2005/8/layout/process1"/>
    <dgm:cxn modelId="{C110EA53-C822-474F-BF63-C64EEBA2162D}" type="presOf" srcId="{BFDA3FDB-88EF-4236-BD56-C8BEA2221D88}" destId="{1304CBED-DA65-4AE5-A9DC-754A2B383A60}" srcOrd="0" destOrd="0" presId="urn:microsoft.com/office/officeart/2005/8/layout/process1"/>
    <dgm:cxn modelId="{121A0D26-DECA-41D2-AA0A-C41653FCB77A}" type="presOf" srcId="{C66EB469-6662-4D44-8FFD-7828930AB70C}" destId="{899F00CF-DC1F-43FD-88DD-3C2A041EB09B}" srcOrd="0" destOrd="0" presId="urn:microsoft.com/office/officeart/2005/8/layout/process1"/>
    <dgm:cxn modelId="{33F0AD1E-0915-4769-AA41-476780356405}" type="presParOf" srcId="{2EF7F366-4772-4B26-BF5A-D3F22B9AFEAB}" destId="{151D5535-9933-4BF9-8383-8F82352BEA13}" srcOrd="0" destOrd="0" presId="urn:microsoft.com/office/officeart/2005/8/layout/process1"/>
    <dgm:cxn modelId="{E01581B6-CDAF-4DE1-A9C2-104C6FAD66CC}" type="presParOf" srcId="{2EF7F366-4772-4B26-BF5A-D3F22B9AFEAB}" destId="{1304CBED-DA65-4AE5-A9DC-754A2B383A60}" srcOrd="1" destOrd="0" presId="urn:microsoft.com/office/officeart/2005/8/layout/process1"/>
    <dgm:cxn modelId="{70FE88A4-1B19-49D9-9A3A-58860C1779A5}" type="presParOf" srcId="{1304CBED-DA65-4AE5-A9DC-754A2B383A60}" destId="{B7E59AA3-254F-4F30-AC13-72A7607F11D0}" srcOrd="0" destOrd="0" presId="urn:microsoft.com/office/officeart/2005/8/layout/process1"/>
    <dgm:cxn modelId="{F31AC751-C988-4F84-A658-7F535F6FD0D6}" type="presParOf" srcId="{2EF7F366-4772-4B26-BF5A-D3F22B9AFEAB}" destId="{899F00CF-DC1F-43FD-88DD-3C2A041EB09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0D1201-8C82-4D38-9959-6F13A28A213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66EB469-6662-4D44-8FFD-7828930AB70C}">
      <dgm:prSet phldrT="[Текст]" custT="1"/>
      <dgm:spPr>
        <a:solidFill>
          <a:schemeClr val="bg1"/>
        </a:solidFill>
        <a:ln>
          <a:solidFill>
            <a:srgbClr val="9B79C5"/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По данным 2023 года, в России общая заболеваемость бронхоэктазией взрослого населения (18 лет и старше) составила 19,7 на 100 тысяч населения, первичная — 2,6 на 100 тысяч населения.</a:t>
          </a:r>
          <a:endParaRPr lang="ru-RU" sz="14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gm:t>
    </dgm:pt>
    <dgm:pt modelId="{94271991-6BB5-44A5-9732-2764120CF13F}" type="parTrans" cxnId="{FE78D138-1744-443C-968F-234D38F08C81}">
      <dgm:prSet/>
      <dgm:spPr/>
      <dgm:t>
        <a:bodyPr/>
        <a:lstStyle/>
        <a:p>
          <a:endParaRPr lang="ru-RU"/>
        </a:p>
      </dgm:t>
    </dgm:pt>
    <dgm:pt modelId="{C537F705-FDC9-4CB7-8C66-836800DD96F0}" type="sibTrans" cxnId="{FE78D138-1744-443C-968F-234D38F08C81}">
      <dgm:prSet/>
      <dgm:spPr/>
      <dgm:t>
        <a:bodyPr/>
        <a:lstStyle/>
        <a:p>
          <a:endParaRPr lang="ru-RU"/>
        </a:p>
      </dgm:t>
    </dgm:pt>
    <dgm:pt modelId="{A86524B8-C71E-43B8-8A53-BADABA265485}">
      <dgm:prSet phldrT="[Текст]" custT="1"/>
      <dgm:spPr>
        <a:solidFill>
          <a:schemeClr val="bg1"/>
        </a:solidFill>
        <a:ln>
          <a:solidFill>
            <a:srgbClr val="9B79C5"/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ru-RU" sz="1400" b="1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Бронхоэктатическая болезнь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 — хроническое заболевание бронхолёгочной системы, при котором происходит гнойное воспаление слизистой бронхов, сопровождающееся расширением их внутреннего просвета за счёт деформации стенок. Такие участки расширенных бронхов называют </a:t>
          </a:r>
          <a:r>
            <a:rPr lang="ru-RU" sz="1400" b="0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бронхоэктазами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.</a:t>
          </a:r>
          <a:endParaRPr lang="ru-RU" sz="1400" kern="1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FDA3FDB-88EF-4236-BD56-C8BEA2221D88}" type="sibTrans" cxnId="{837EEEF9-446C-4DA7-A14D-F194DC6482F2}">
      <dgm:prSet/>
      <dgm:spPr>
        <a:solidFill>
          <a:srgbClr val="7030A0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C8186E20-25EB-4995-AF20-CDA0F9C2C26F}" type="parTrans" cxnId="{837EEEF9-446C-4DA7-A14D-F194DC6482F2}">
      <dgm:prSet/>
      <dgm:spPr/>
      <dgm:t>
        <a:bodyPr/>
        <a:lstStyle/>
        <a:p>
          <a:endParaRPr lang="ru-RU"/>
        </a:p>
      </dgm:t>
    </dgm:pt>
    <dgm:pt modelId="{2EF7F366-4772-4B26-BF5A-D3F22B9AFEAB}" type="pres">
      <dgm:prSet presAssocID="{E80D1201-8C82-4D38-9959-6F13A28A213C}" presName="Name0" presStyleCnt="0">
        <dgm:presLayoutVars>
          <dgm:dir/>
          <dgm:resizeHandles val="exact"/>
        </dgm:presLayoutVars>
      </dgm:prSet>
      <dgm:spPr/>
    </dgm:pt>
    <dgm:pt modelId="{151D5535-9933-4BF9-8383-8F82352BEA13}" type="pres">
      <dgm:prSet presAssocID="{A86524B8-C71E-43B8-8A53-BADABA265485}" presName="node" presStyleLbl="node1" presStyleIdx="0" presStyleCnt="2" custScaleX="163669" custScaleY="97200" custLinFactNeighborX="-909" custLinFactNeighborY="1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04CBED-DA65-4AE5-A9DC-754A2B383A60}" type="pres">
      <dgm:prSet presAssocID="{BFDA3FDB-88EF-4236-BD56-C8BEA2221D88}" presName="sibTrans" presStyleLbl="sibTrans2D1" presStyleIdx="0" presStyleCnt="1" custScaleX="161679" custScaleY="85768"/>
      <dgm:spPr/>
      <dgm:t>
        <a:bodyPr/>
        <a:lstStyle/>
        <a:p>
          <a:endParaRPr lang="ru-RU"/>
        </a:p>
      </dgm:t>
    </dgm:pt>
    <dgm:pt modelId="{B7E59AA3-254F-4F30-AC13-72A7607F11D0}" type="pres">
      <dgm:prSet presAssocID="{BFDA3FDB-88EF-4236-BD56-C8BEA2221D88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899F00CF-DC1F-43FD-88DD-3C2A041EB09B}" type="pres">
      <dgm:prSet presAssocID="{C66EB469-6662-4D44-8FFD-7828930AB70C}" presName="node" presStyleLbl="node1" presStyleIdx="1" presStyleCnt="2" custScaleX="142727" custScaleY="100000" custLinFactNeighborX="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78D138-1744-443C-968F-234D38F08C81}" srcId="{E80D1201-8C82-4D38-9959-6F13A28A213C}" destId="{C66EB469-6662-4D44-8FFD-7828930AB70C}" srcOrd="1" destOrd="0" parTransId="{94271991-6BB5-44A5-9732-2764120CF13F}" sibTransId="{C537F705-FDC9-4CB7-8C66-836800DD96F0}"/>
    <dgm:cxn modelId="{D86E4EAA-DD4E-46A4-8BA0-183E17A2313B}" type="presOf" srcId="{E80D1201-8C82-4D38-9959-6F13A28A213C}" destId="{2EF7F366-4772-4B26-BF5A-D3F22B9AFEAB}" srcOrd="0" destOrd="0" presId="urn:microsoft.com/office/officeart/2005/8/layout/process1"/>
    <dgm:cxn modelId="{837EEEF9-446C-4DA7-A14D-F194DC6482F2}" srcId="{E80D1201-8C82-4D38-9959-6F13A28A213C}" destId="{A86524B8-C71E-43B8-8A53-BADABA265485}" srcOrd="0" destOrd="0" parTransId="{C8186E20-25EB-4995-AF20-CDA0F9C2C26F}" sibTransId="{BFDA3FDB-88EF-4236-BD56-C8BEA2221D88}"/>
    <dgm:cxn modelId="{1B97DE50-9C28-4D92-A8C1-9470D324D266}" type="presOf" srcId="{A86524B8-C71E-43B8-8A53-BADABA265485}" destId="{151D5535-9933-4BF9-8383-8F82352BEA13}" srcOrd="0" destOrd="0" presId="urn:microsoft.com/office/officeart/2005/8/layout/process1"/>
    <dgm:cxn modelId="{77C43D3C-119C-44CE-A17F-B986CAF18675}" type="presOf" srcId="{BFDA3FDB-88EF-4236-BD56-C8BEA2221D88}" destId="{B7E59AA3-254F-4F30-AC13-72A7607F11D0}" srcOrd="1" destOrd="0" presId="urn:microsoft.com/office/officeart/2005/8/layout/process1"/>
    <dgm:cxn modelId="{C110EA53-C822-474F-BF63-C64EEBA2162D}" type="presOf" srcId="{BFDA3FDB-88EF-4236-BD56-C8BEA2221D88}" destId="{1304CBED-DA65-4AE5-A9DC-754A2B383A60}" srcOrd="0" destOrd="0" presId="urn:microsoft.com/office/officeart/2005/8/layout/process1"/>
    <dgm:cxn modelId="{121A0D26-DECA-41D2-AA0A-C41653FCB77A}" type="presOf" srcId="{C66EB469-6662-4D44-8FFD-7828930AB70C}" destId="{899F00CF-DC1F-43FD-88DD-3C2A041EB09B}" srcOrd="0" destOrd="0" presId="urn:microsoft.com/office/officeart/2005/8/layout/process1"/>
    <dgm:cxn modelId="{33F0AD1E-0915-4769-AA41-476780356405}" type="presParOf" srcId="{2EF7F366-4772-4B26-BF5A-D3F22B9AFEAB}" destId="{151D5535-9933-4BF9-8383-8F82352BEA13}" srcOrd="0" destOrd="0" presId="urn:microsoft.com/office/officeart/2005/8/layout/process1"/>
    <dgm:cxn modelId="{E01581B6-CDAF-4DE1-A9C2-104C6FAD66CC}" type="presParOf" srcId="{2EF7F366-4772-4B26-BF5A-D3F22B9AFEAB}" destId="{1304CBED-DA65-4AE5-A9DC-754A2B383A60}" srcOrd="1" destOrd="0" presId="urn:microsoft.com/office/officeart/2005/8/layout/process1"/>
    <dgm:cxn modelId="{70FE88A4-1B19-49D9-9A3A-58860C1779A5}" type="presParOf" srcId="{1304CBED-DA65-4AE5-A9DC-754A2B383A60}" destId="{B7E59AA3-254F-4F30-AC13-72A7607F11D0}" srcOrd="0" destOrd="0" presId="urn:microsoft.com/office/officeart/2005/8/layout/process1"/>
    <dgm:cxn modelId="{F31AC751-C988-4F84-A658-7F535F6FD0D6}" type="presParOf" srcId="{2EF7F366-4772-4B26-BF5A-D3F22B9AFEAB}" destId="{899F00CF-DC1F-43FD-88DD-3C2A041EB09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2C9BD5A-33E5-43E2-87CB-2B4D5E7FC34E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FEBFCB2C-B61C-4484-AB9D-6657FC8DC40C}">
      <dgm:prSet phldrT="[Текст]" custT="1"/>
      <dgm:spPr>
        <a:ln>
          <a:solidFill>
            <a:srgbClr val="9B79C5"/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ru-RU" sz="1400" b="1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Бронхиолит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 — инфекционно-воспалительное заболевание нижних дыхательных путей, протекающих в мелких бронхиолах.</a:t>
          </a:r>
          <a:endParaRPr lang="ru-RU" sz="14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gm:t>
    </dgm:pt>
    <dgm:pt modelId="{49DC639D-4328-4304-AFE0-647187ED6436}" type="parTrans" cxnId="{344CF8D4-EA8A-4434-9F49-C61D90B109A3}">
      <dgm:prSet/>
      <dgm:spPr/>
      <dgm:t>
        <a:bodyPr/>
        <a:lstStyle/>
        <a:p>
          <a:endParaRPr lang="ru-RU"/>
        </a:p>
      </dgm:t>
    </dgm:pt>
    <dgm:pt modelId="{668412F1-8330-4282-A7BE-35CAAD72EB94}" type="sibTrans" cxnId="{344CF8D4-EA8A-4434-9F49-C61D90B109A3}">
      <dgm:prSet custT="1"/>
      <dgm:spPr>
        <a:solidFill>
          <a:srgbClr val="7030A0"/>
        </a:solidFill>
        <a:ln>
          <a:solidFill>
            <a:schemeClr val="tx1"/>
          </a:solidFill>
        </a:ln>
      </dgm:spPr>
      <dgm:t>
        <a:bodyPr/>
        <a:lstStyle/>
        <a:p>
          <a:pPr>
            <a:lnSpc>
              <a:spcPct val="150000"/>
            </a:lnSpc>
          </a:pPr>
          <a:endParaRPr lang="ru-RU" sz="1400">
            <a:latin typeface="Franklin Gothic Book" panose="020B0503020102020204" pitchFamily="34" charset="0"/>
          </a:endParaRPr>
        </a:p>
      </dgm:t>
    </dgm:pt>
    <dgm:pt modelId="{58ECA9E6-7C6E-4385-AA5D-F7EADD393AD7}">
      <dgm:prSet phldrT="[Текст]" custT="1"/>
      <dgm:spPr>
        <a:ln>
          <a:solidFill>
            <a:srgbClr val="9B79C5"/>
          </a:solidFill>
        </a:ln>
      </dgm:spPr>
      <dgm:t>
        <a:bodyPr/>
        <a:lstStyle/>
        <a:p>
          <a:pPr>
            <a:lnSpc>
              <a:spcPct val="150000"/>
            </a:lnSpc>
          </a:pP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По российским данным, заболеваемость </a:t>
          </a:r>
          <a:r>
            <a:rPr lang="ru-RU" sz="1400" b="0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бронхиолитом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составляет 114–137 случаев на 1000 детей. Максимальная заболеваемость отмечается в возрасте 2–8 месяцев жизни. </a:t>
          </a:r>
          <a:endParaRPr lang="ru-RU" sz="14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gm:t>
    </dgm:pt>
    <dgm:pt modelId="{73D1BEED-FB6D-41E3-B83A-B1F1FEBE8519}" type="parTrans" cxnId="{F59E197F-4396-4F8A-840B-71F1B42CE6C5}">
      <dgm:prSet/>
      <dgm:spPr/>
      <dgm:t>
        <a:bodyPr/>
        <a:lstStyle/>
        <a:p>
          <a:endParaRPr lang="ru-RU"/>
        </a:p>
      </dgm:t>
    </dgm:pt>
    <dgm:pt modelId="{F8C161FF-12F1-4769-AE68-072D9324D9A6}" type="sibTrans" cxnId="{F59E197F-4396-4F8A-840B-71F1B42CE6C5}">
      <dgm:prSet custScaleX="62093" custScaleY="62093"/>
      <dgm:spPr/>
      <dgm:t>
        <a:bodyPr/>
        <a:lstStyle/>
        <a:p>
          <a:endParaRPr lang="ru-RU"/>
        </a:p>
      </dgm:t>
    </dgm:pt>
    <dgm:pt modelId="{4FDB2E95-44CF-4FE9-9A71-9235E8088234}" type="pres">
      <dgm:prSet presAssocID="{32C9BD5A-33E5-43E2-87CB-2B4D5E7FC34E}" presName="Name0" presStyleCnt="0">
        <dgm:presLayoutVars>
          <dgm:dir/>
          <dgm:resizeHandles val="exact"/>
        </dgm:presLayoutVars>
      </dgm:prSet>
      <dgm:spPr/>
    </dgm:pt>
    <dgm:pt modelId="{60287770-F8ED-42FB-992D-3D2CF5B2B261}" type="pres">
      <dgm:prSet presAssocID="{FEBFCB2C-B61C-4484-AB9D-6657FC8DC40C}" presName="node" presStyleLbl="node1" presStyleIdx="0" presStyleCnt="2" custScaleX="103371" custScaleY="108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2F1E82-008F-41DB-AE0E-8690064C4901}" type="pres">
      <dgm:prSet presAssocID="{668412F1-8330-4282-A7BE-35CAAD72EB94}" presName="sibTrans" presStyleLbl="sibTrans2D1" presStyleIdx="0" presStyleCnt="1" custScaleX="123561" custScaleY="64857" custLinFactNeighborX="-2725" custLinFactNeighborY="102"/>
      <dgm:spPr/>
      <dgm:t>
        <a:bodyPr/>
        <a:lstStyle/>
        <a:p>
          <a:endParaRPr lang="ru-RU"/>
        </a:p>
      </dgm:t>
    </dgm:pt>
    <dgm:pt modelId="{9BA5CAD1-0389-4B9D-A5E4-4F5A900604AA}" type="pres">
      <dgm:prSet presAssocID="{668412F1-8330-4282-A7BE-35CAAD72EB94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2B64C580-DF5D-439B-A263-079C42C4A00D}" type="pres">
      <dgm:prSet presAssocID="{58ECA9E6-7C6E-4385-AA5D-F7EADD393AD7}" presName="node" presStyleLbl="node1" presStyleIdx="1" presStyleCnt="2" custScaleX="118295" custScaleY="102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9E197F-4396-4F8A-840B-71F1B42CE6C5}" srcId="{32C9BD5A-33E5-43E2-87CB-2B4D5E7FC34E}" destId="{58ECA9E6-7C6E-4385-AA5D-F7EADD393AD7}" srcOrd="1" destOrd="0" parTransId="{73D1BEED-FB6D-41E3-B83A-B1F1FEBE8519}" sibTransId="{F8C161FF-12F1-4769-AE68-072D9324D9A6}"/>
    <dgm:cxn modelId="{1E8ACA2A-A74F-49F2-B6D9-01A6AA8C467F}" type="presOf" srcId="{668412F1-8330-4282-A7BE-35CAAD72EB94}" destId="{9BA5CAD1-0389-4B9D-A5E4-4F5A900604AA}" srcOrd="1" destOrd="0" presId="urn:microsoft.com/office/officeart/2005/8/layout/process1"/>
    <dgm:cxn modelId="{27D9716F-E7F4-45A3-9110-FEE646A35404}" type="presOf" srcId="{58ECA9E6-7C6E-4385-AA5D-F7EADD393AD7}" destId="{2B64C580-DF5D-439B-A263-079C42C4A00D}" srcOrd="0" destOrd="0" presId="urn:microsoft.com/office/officeart/2005/8/layout/process1"/>
    <dgm:cxn modelId="{61F7E953-DD95-4D95-8EE7-9B907E051BEB}" type="presOf" srcId="{FEBFCB2C-B61C-4484-AB9D-6657FC8DC40C}" destId="{60287770-F8ED-42FB-992D-3D2CF5B2B261}" srcOrd="0" destOrd="0" presId="urn:microsoft.com/office/officeart/2005/8/layout/process1"/>
    <dgm:cxn modelId="{99AD0637-7F6F-49AD-8707-6F1413475ADD}" type="presOf" srcId="{32C9BD5A-33E5-43E2-87CB-2B4D5E7FC34E}" destId="{4FDB2E95-44CF-4FE9-9A71-9235E8088234}" srcOrd="0" destOrd="0" presId="urn:microsoft.com/office/officeart/2005/8/layout/process1"/>
    <dgm:cxn modelId="{AE61C4C4-FCBB-4756-999C-4A81C66D831C}" type="presOf" srcId="{668412F1-8330-4282-A7BE-35CAAD72EB94}" destId="{4A2F1E82-008F-41DB-AE0E-8690064C4901}" srcOrd="0" destOrd="0" presId="urn:microsoft.com/office/officeart/2005/8/layout/process1"/>
    <dgm:cxn modelId="{344CF8D4-EA8A-4434-9F49-C61D90B109A3}" srcId="{32C9BD5A-33E5-43E2-87CB-2B4D5E7FC34E}" destId="{FEBFCB2C-B61C-4484-AB9D-6657FC8DC40C}" srcOrd="0" destOrd="0" parTransId="{49DC639D-4328-4304-AFE0-647187ED6436}" sibTransId="{668412F1-8330-4282-A7BE-35CAAD72EB94}"/>
    <dgm:cxn modelId="{E442248D-60F1-44BF-A5F3-E6A0A079047D}" type="presParOf" srcId="{4FDB2E95-44CF-4FE9-9A71-9235E8088234}" destId="{60287770-F8ED-42FB-992D-3D2CF5B2B261}" srcOrd="0" destOrd="0" presId="urn:microsoft.com/office/officeart/2005/8/layout/process1"/>
    <dgm:cxn modelId="{100B4E54-778C-409B-B3B5-1A29768904AC}" type="presParOf" srcId="{4FDB2E95-44CF-4FE9-9A71-9235E8088234}" destId="{4A2F1E82-008F-41DB-AE0E-8690064C4901}" srcOrd="1" destOrd="0" presId="urn:microsoft.com/office/officeart/2005/8/layout/process1"/>
    <dgm:cxn modelId="{489036B0-C9EE-4490-A21B-EC17A69DE4C7}" type="presParOf" srcId="{4A2F1E82-008F-41DB-AE0E-8690064C4901}" destId="{9BA5CAD1-0389-4B9D-A5E4-4F5A900604AA}" srcOrd="0" destOrd="0" presId="urn:microsoft.com/office/officeart/2005/8/layout/process1"/>
    <dgm:cxn modelId="{7CE464DD-34E8-4404-9CCD-E9F0BC853F6B}" type="presParOf" srcId="{4FDB2E95-44CF-4FE9-9A71-9235E8088234}" destId="{2B64C580-DF5D-439B-A263-079C42C4A00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87770-F8ED-42FB-992D-3D2CF5B2B261}">
      <dsp:nvSpPr>
        <dsp:cNvPr id="0" name=""/>
        <dsp:cNvSpPr/>
      </dsp:nvSpPr>
      <dsp:spPr>
        <a:xfrm>
          <a:off x="3" y="0"/>
          <a:ext cx="4311074" cy="208547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B79C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Бронхиальная астма</a:t>
          </a:r>
          <a:r>
            <a:rPr lang="ru-RU" sz="16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 — хроническое заболевание дыхательных путей, при котором нарушается нормальная реакция бронхов на внешние раздражители.</a:t>
          </a:r>
          <a:endParaRPr lang="ru-RU" sz="16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sp:txBody>
      <dsp:txXfrm>
        <a:off x="61084" y="61081"/>
        <a:ext cx="4188912" cy="1963312"/>
      </dsp:txXfrm>
    </dsp:sp>
    <dsp:sp modelId="{4A2F1E82-008F-41DB-AE0E-8690064C4901}">
      <dsp:nvSpPr>
        <dsp:cNvPr id="0" name=""/>
        <dsp:cNvSpPr/>
      </dsp:nvSpPr>
      <dsp:spPr>
        <a:xfrm>
          <a:off x="5309496" y="620319"/>
          <a:ext cx="1377237" cy="844834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Franklin Gothic Book" panose="020B0503020102020204" pitchFamily="34" charset="0"/>
            <a:ea typeface="Cambria Math" panose="02040503050406030204" pitchFamily="18" charset="0"/>
          </a:endParaRPr>
        </a:p>
      </dsp:txBody>
      <dsp:txXfrm>
        <a:off x="5309496" y="789286"/>
        <a:ext cx="1123787" cy="506900"/>
      </dsp:txXfrm>
    </dsp:sp>
    <dsp:sp modelId="{2B64C580-DF5D-439B-A263-079C42C4A00D}">
      <dsp:nvSpPr>
        <dsp:cNvPr id="0" name=""/>
        <dsp:cNvSpPr/>
      </dsp:nvSpPr>
      <dsp:spPr>
        <a:xfrm>
          <a:off x="7586877" y="0"/>
          <a:ext cx="4311074" cy="208547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B79C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На 2025 год около 339 миллионов человек в мире уже имеют диагноз бронхиальная астма. В Российской Федерации официально зарегистрированы около 1,2 млн случаев бронхиальной астмы.</a:t>
          </a:r>
          <a:endParaRPr lang="ru-RU" sz="16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sp:txBody>
      <dsp:txXfrm>
        <a:off x="7647958" y="61081"/>
        <a:ext cx="4188912" cy="19633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87770-F8ED-42FB-992D-3D2CF5B2B261}">
      <dsp:nvSpPr>
        <dsp:cNvPr id="0" name=""/>
        <dsp:cNvSpPr/>
      </dsp:nvSpPr>
      <dsp:spPr>
        <a:xfrm>
          <a:off x="0" y="0"/>
          <a:ext cx="4311074" cy="23891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B79C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Хроническая </a:t>
          </a:r>
          <a:r>
            <a:rPr lang="ru-RU" sz="1600" b="1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обструктивная</a:t>
          </a:r>
          <a:r>
            <a:rPr lang="ru-RU" sz="1600" b="1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болезнь лёгких (ХОБЛ)</a:t>
          </a:r>
          <a:r>
            <a:rPr lang="ru-RU" sz="16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 — воспалительное заболевание, при котором нарушается проходимость дыхательных путей для воздушного потока, в результате у пациента затрудняется дыхание. </a:t>
          </a:r>
          <a:endParaRPr lang="ru-RU" sz="16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sp:txBody>
      <dsp:txXfrm>
        <a:off x="69976" y="69976"/>
        <a:ext cx="4171122" cy="2249219"/>
      </dsp:txXfrm>
    </dsp:sp>
    <dsp:sp modelId="{4A2F1E82-008F-41DB-AE0E-8690064C4901}">
      <dsp:nvSpPr>
        <dsp:cNvPr id="0" name=""/>
        <dsp:cNvSpPr/>
      </dsp:nvSpPr>
      <dsp:spPr>
        <a:xfrm>
          <a:off x="5308087" y="771752"/>
          <a:ext cx="1380051" cy="845665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Trebuchet MS" panose="020B0603020202020204" pitchFamily="34" charset="0"/>
          </a:endParaRPr>
        </a:p>
      </dsp:txBody>
      <dsp:txXfrm>
        <a:off x="5308087" y="940885"/>
        <a:ext cx="1126352" cy="507399"/>
      </dsp:txXfrm>
    </dsp:sp>
    <dsp:sp modelId="{2B64C580-DF5D-439B-A263-079C42C4A00D}">
      <dsp:nvSpPr>
        <dsp:cNvPr id="0" name=""/>
        <dsp:cNvSpPr/>
      </dsp:nvSpPr>
      <dsp:spPr>
        <a:xfrm>
          <a:off x="7586877" y="0"/>
          <a:ext cx="4311074" cy="23891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B79C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На 2025 год реальное число россиян, страдающих хронической </a:t>
          </a:r>
          <a:r>
            <a:rPr lang="ru-RU" sz="1600" b="0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обструктивной</a:t>
          </a:r>
          <a:r>
            <a:rPr lang="ru-RU" sz="16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болезнью лёгких (ХОБЛ), может достигать примерно 12 млн человек, что составляет порядка 7% взрослого населения страны.</a:t>
          </a:r>
          <a:endParaRPr lang="ru-RU" sz="16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sp:txBody>
      <dsp:txXfrm>
        <a:off x="7656853" y="69976"/>
        <a:ext cx="4171122" cy="22492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D5535-9933-4BF9-8383-8F82352BEA13}">
      <dsp:nvSpPr>
        <dsp:cNvPr id="0" name=""/>
        <dsp:cNvSpPr/>
      </dsp:nvSpPr>
      <dsp:spPr>
        <a:xfrm>
          <a:off x="5119" y="0"/>
          <a:ext cx="4615607" cy="1772653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rgbClr val="9B79C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Муковисцидоз</a:t>
          </a:r>
          <a:r>
            <a:rPr lang="ru-RU" sz="1400" b="1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(кистозный фиброз)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— наследственное заболевание, при котором нарушается работа экзокринных желёз. Вырабатываемый ими секрет становится густым и вязким, образуя слизь. </a:t>
          </a:r>
          <a:endParaRPr lang="ru-RU" sz="14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sp:txBody>
      <dsp:txXfrm>
        <a:off x="57038" y="51919"/>
        <a:ext cx="4511769" cy="1668815"/>
      </dsp:txXfrm>
    </dsp:sp>
    <dsp:sp modelId="{1304CBED-DA65-4AE5-A9DC-754A2B383A60}">
      <dsp:nvSpPr>
        <dsp:cNvPr id="0" name=""/>
        <dsp:cNvSpPr/>
      </dsp:nvSpPr>
      <dsp:spPr>
        <a:xfrm>
          <a:off x="5056829" y="506780"/>
          <a:ext cx="1191606" cy="730800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5056829" y="652940"/>
        <a:ext cx="972366" cy="438480"/>
      </dsp:txXfrm>
    </dsp:sp>
    <dsp:sp modelId="{899F00CF-DC1F-43FD-88DD-3C2A041EB09B}">
      <dsp:nvSpPr>
        <dsp:cNvPr id="0" name=""/>
        <dsp:cNvSpPr/>
      </dsp:nvSpPr>
      <dsp:spPr>
        <a:xfrm>
          <a:off x="6706399" y="0"/>
          <a:ext cx="5206092" cy="1772653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rgbClr val="9B79C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В Российской Федерации частота </a:t>
          </a:r>
          <a:r>
            <a:rPr lang="ru-RU" sz="1400" b="0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муковисцидоза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составляет 1:7411 новорождённых. По данным регистра пациентов с </a:t>
          </a:r>
          <a:r>
            <a:rPr lang="ru-RU" sz="1400" b="0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муковисцидозом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за 2021 год, в России были зарегистрированы 3,9 тыс. пациентов с этим заболеванием. Доля совершеннолетних составила 27,4%.</a:t>
          </a:r>
          <a:endParaRPr lang="ru-RU" sz="14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sp:txBody>
      <dsp:txXfrm>
        <a:off x="6758318" y="51919"/>
        <a:ext cx="5102254" cy="16688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D5535-9933-4BF9-8383-8F82352BEA13}">
      <dsp:nvSpPr>
        <dsp:cNvPr id="0" name=""/>
        <dsp:cNvSpPr/>
      </dsp:nvSpPr>
      <dsp:spPr>
        <a:xfrm>
          <a:off x="416" y="46305"/>
          <a:ext cx="5623269" cy="1793186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rgbClr val="9B79C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Бронхоэктатическая болезнь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 — хроническое заболевание бронхолёгочной системы, при котором происходит гнойное воспаление слизистой бронхов, сопровождающееся расширением их внутреннего просвета за счёт деформации стенок. Такие участки расширенных бронхов называют </a:t>
          </a:r>
          <a:r>
            <a:rPr lang="ru-RU" sz="1400" b="0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бронхоэктазами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.</a:t>
          </a:r>
          <a:endParaRPr lang="ru-RU" sz="14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52937" y="98826"/>
        <a:ext cx="5518227" cy="1688144"/>
      </dsp:txXfrm>
    </dsp:sp>
    <dsp:sp modelId="{1304CBED-DA65-4AE5-A9DC-754A2B383A60}">
      <dsp:nvSpPr>
        <dsp:cNvPr id="0" name=""/>
        <dsp:cNvSpPr/>
      </dsp:nvSpPr>
      <dsp:spPr>
        <a:xfrm rot="21589420">
          <a:off x="5744004" y="566641"/>
          <a:ext cx="1191243" cy="730801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5744005" y="713138"/>
        <a:ext cx="972003" cy="438481"/>
      </dsp:txXfrm>
    </dsp:sp>
    <dsp:sp modelId="{899F00CF-DC1F-43FD-88DD-3C2A041EB09B}">
      <dsp:nvSpPr>
        <dsp:cNvPr id="0" name=""/>
        <dsp:cNvSpPr/>
      </dsp:nvSpPr>
      <dsp:spPr>
        <a:xfrm>
          <a:off x="7013859" y="0"/>
          <a:ext cx="4903753" cy="184484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rgbClr val="9B79C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По данным 2023 года, в России общая заболеваемость бронхоэктазией взрослого населения (18 лет и старше) составила 19,7 на 100 тысяч населения, первичная — 2,6 на 100 тысяч населения.</a:t>
          </a:r>
          <a:endParaRPr lang="ru-RU" sz="14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sp:txBody>
      <dsp:txXfrm>
        <a:off x="7067893" y="54034"/>
        <a:ext cx="4795685" cy="17367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87770-F8ED-42FB-992D-3D2CF5B2B261}">
      <dsp:nvSpPr>
        <dsp:cNvPr id="0" name=""/>
        <dsp:cNvSpPr/>
      </dsp:nvSpPr>
      <dsp:spPr>
        <a:xfrm>
          <a:off x="10969" y="-18092"/>
          <a:ext cx="4699379" cy="14316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B79C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Бронхиолит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 — инфекционно-воспалительное заболевание нижних дыхательных путей, протекающих в мелких бронхиолах.</a:t>
          </a:r>
          <a:endParaRPr lang="ru-RU" sz="14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sp:txBody>
      <dsp:txXfrm>
        <a:off x="52901" y="23840"/>
        <a:ext cx="4615515" cy="1347802"/>
      </dsp:txXfrm>
    </dsp:sp>
    <dsp:sp modelId="{4A2F1E82-008F-41DB-AE0E-8690064C4901}">
      <dsp:nvSpPr>
        <dsp:cNvPr id="0" name=""/>
        <dsp:cNvSpPr/>
      </dsp:nvSpPr>
      <dsp:spPr>
        <a:xfrm>
          <a:off x="5025160" y="333279"/>
          <a:ext cx="1190855" cy="731223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Franklin Gothic Book" panose="020B0503020102020204" pitchFamily="34" charset="0"/>
          </a:endParaRPr>
        </a:p>
      </dsp:txBody>
      <dsp:txXfrm>
        <a:off x="5025160" y="479524"/>
        <a:ext cx="971488" cy="438733"/>
      </dsp:txXfrm>
    </dsp:sp>
    <dsp:sp modelId="{2B64C580-DF5D-439B-A263-079C42C4A00D}">
      <dsp:nvSpPr>
        <dsp:cNvPr id="0" name=""/>
        <dsp:cNvSpPr/>
      </dsp:nvSpPr>
      <dsp:spPr>
        <a:xfrm>
          <a:off x="6528800" y="22006"/>
          <a:ext cx="5377843" cy="135146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B79C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По российским данным, заболеваемость </a:t>
          </a:r>
          <a:r>
            <a:rPr lang="ru-RU" sz="1400" b="0" kern="1200" dirty="0" err="1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бронхиолитом</a:t>
          </a:r>
          <a:r>
            <a:rPr lang="ru-RU" sz="1400" b="0" kern="1200" dirty="0" smtClean="0">
              <a:solidFill>
                <a:schemeClr val="tx1"/>
              </a:solidFill>
              <a:latin typeface="Gilroy" pitchFamily="2" charset="0"/>
              <a:ea typeface="+mj-ea"/>
              <a:cs typeface="+mj-cs"/>
            </a:rPr>
            <a:t> составляет 114–137 случаев на 1000 детей. Максимальная заболеваемость отмечается в возрасте 2–8 месяцев жизни. </a:t>
          </a:r>
          <a:endParaRPr lang="ru-RU" sz="1400" b="0" kern="1200" dirty="0">
            <a:solidFill>
              <a:schemeClr val="tx1"/>
            </a:solidFill>
            <a:latin typeface="Gilroy" pitchFamily="2" charset="0"/>
            <a:ea typeface="+mj-ea"/>
            <a:cs typeface="+mj-cs"/>
          </a:endParaRPr>
        </a:p>
      </dsp:txBody>
      <dsp:txXfrm>
        <a:off x="6568383" y="61589"/>
        <a:ext cx="5298677" cy="12723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E1D7D-44EE-A29F-8D41-FAAF43A79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C8F7FF-CA24-673E-B62E-65E2894AF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CAAB1-14AD-B97A-A244-BF2A15464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C96CD6-FBF9-818E-AA0D-0C9F7922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888EC-EA30-5407-57A4-D1E62441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BCB95-3B9B-8289-5D05-435221D3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15FF73-0238-DBDB-D480-E11FCD7C1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4CA7A-4FCC-CA92-42FE-4424F523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C9DB6F-27A1-359E-8728-235D3936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2A811F-62D0-39AA-248E-105FA63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F4702E-17C7-4AD7-E8E2-480943C70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61B025-1BA2-ED62-F8FE-287700CF2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4CB4EC-A84B-0D61-658D-1B0A2E26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94F97-CF43-413B-4C16-3119AC30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B65D72-0FB8-374B-C968-27EF0F28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1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CF491-5D04-D718-0F53-6AA8AB22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72A36-6FCE-6921-E490-A7ADFE218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B5FBEC-D775-1F65-EC86-5763E3DE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CF59F-258B-0B11-799B-3347FA50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3DC49E-89F0-787F-B842-CBF33E7D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4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04B3E-C6FA-D307-0C4F-85DCAB7A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83723A-A681-6C79-AE40-C1EC6FC45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12902-08B4-7358-685E-EBEEAB56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2722A6-DF5A-DF23-01A1-01AD1D32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AC895A-50A3-95D6-01F4-7A651174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4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0F40B-1A22-BC5E-59EA-2504D6F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4C821-BEE0-5B00-8E74-D20CF6978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09D641-143B-E0CD-7ACE-B1C534425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6EBE0-A073-91C7-0565-5ACCC6B8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E70ACF-B6CE-939B-1BA4-7F9CA5C9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8B76D3-95F8-1588-BDDD-7DFC7D69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63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CA420-C53B-01E9-2FCE-0E616140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A489D1-6E67-6546-C7CB-1310F5A8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FFE8C7-447F-3BEB-2EBD-D4B3DDF87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4D8C08-5809-5D6A-4DC3-936E18A48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96A3CC-E167-AECD-C421-F93D19EF9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2D10F6-6C69-D0AC-B06F-4060B48D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752A2C-1DB0-3872-4AFA-517F59FE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675682-696E-3796-6CA8-AC7BCD95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62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74C7A-3BAC-5279-7C20-4F6FEABC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E94E10-22C2-66F5-47E8-9BA04945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AE3ED8-97E7-F6FF-09A5-0C149801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2B14F9-D8BF-17C3-BB18-E39D9E9D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0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D0078E-08FA-9E4F-C725-D18147D28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91A4BD-4242-2AD8-997B-2A5F0ECC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CF2070-5BAD-051A-B85C-3AF48E94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9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DC8D3-B4C6-B659-56E0-C0F0698E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D99EA-3F16-B042-28BB-A99EE952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372AB0-D7EC-12E6-B493-5D1C3D4EA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29EA5E-35CA-1BEF-C122-289024B3A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F9CA18-BE81-EF19-AD7F-EA17450F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D5F918-D326-63D4-20A1-F7B073B8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7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421DE-CF6C-AC32-F9BF-93DF77D0A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391DCA-866B-E3C5-5E1B-0CF2661ED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2FD86-57FA-9BB5-B281-0F8AE437B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8B1CCA-F142-8496-DCB2-E49BB640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AA6A-88EA-8D3A-0903-C39B469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E98377-2EC7-0B18-F20F-0E1FAAAC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B8BD5-B761-65CD-82D1-26FC7E80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CEFF30-7424-5B34-E0C6-A83370BC8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B5D60-56E4-659B-EAD3-8342F7B61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7CBDF-F2D4-7B6C-EDB6-03ED94B42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917357-51D9-B573-7FC1-95E7409B8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855545-6718-8C92-C649-D795E7418E89}"/>
              </a:ext>
            </a:extLst>
          </p:cNvPr>
          <p:cNvSpPr txBox="1"/>
          <p:nvPr/>
        </p:nvSpPr>
        <p:spPr>
          <a:xfrm>
            <a:off x="874266" y="2903220"/>
            <a:ext cx="10293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12700" cmpd="sng">
                  <a:noFill/>
                  <a:prstDash val="solid"/>
                </a:ln>
                <a:solidFill>
                  <a:schemeClr val="bg1"/>
                </a:solidFill>
                <a:latin typeface="Gilroy"/>
              </a:rPr>
              <a:t>Проект по разработке </a:t>
            </a:r>
            <a:r>
              <a:rPr lang="ru-RU" sz="2400" b="1" dirty="0" err="1">
                <a:ln w="12700" cmpd="sng">
                  <a:noFill/>
                  <a:prstDash val="solid"/>
                </a:ln>
                <a:solidFill>
                  <a:schemeClr val="bg1"/>
                </a:solidFill>
                <a:latin typeface="Gilroy"/>
              </a:rPr>
              <a:t>небулайзера</a:t>
            </a:r>
            <a:r>
              <a:rPr lang="ru-RU" sz="2400" b="1" dirty="0">
                <a:ln w="12700" cmpd="sng">
                  <a:noFill/>
                  <a:prstDash val="solid"/>
                </a:ln>
                <a:solidFill>
                  <a:schemeClr val="bg1"/>
                </a:solidFill>
                <a:latin typeface="Gilroy"/>
              </a:rPr>
              <a:t> с интегрированным газоанализатором (датчиком измерения кислорода и углекислого газа в выдыхаемом воздухе)</a:t>
            </a:r>
          </a:p>
        </p:txBody>
      </p:sp>
    </p:spTree>
    <p:extLst>
      <p:ext uri="{BB962C8B-B14F-4D97-AF65-F5344CB8AC3E}">
        <p14:creationId xmlns:p14="http://schemas.microsoft.com/office/powerpoint/2010/main" val="191008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" y="963169"/>
            <a:ext cx="4035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C45F8"/>
                </a:solidFill>
                <a:latin typeface="Gilroy" pitchFamily="2" charset="0"/>
                <a:ea typeface="+mj-ea"/>
                <a:cs typeface="+mj-cs"/>
              </a:rPr>
              <a:t>КОМАНДА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8C45F8"/>
                </a:solidFill>
                <a:latin typeface="Gilroy" pitchFamily="2" charset="0"/>
                <a:ea typeface="+mj-ea"/>
                <a:cs typeface="+mj-cs"/>
              </a:rPr>
              <a:t>ПРОЕКТА</a:t>
            </a:r>
            <a:endParaRPr lang="ru-RU" sz="2400" b="1" dirty="0">
              <a:solidFill>
                <a:srgbClr val="8C45F8"/>
              </a:solidFill>
              <a:latin typeface="Gilroy" pitchFamily="2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64005" y="1523416"/>
            <a:ext cx="1750799" cy="369332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en-US" sz="2000" b="1" dirty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ilroy" panose="00000500000000000000"/>
              </a:rPr>
              <a:t>SOFT</a:t>
            </a:r>
            <a:r>
              <a:rPr lang="en-US" sz="2000" b="1" dirty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ilroy" panose="00000500000000000000"/>
              </a:rPr>
              <a:t> </a:t>
            </a:r>
            <a:r>
              <a:rPr lang="en-US" sz="2000" b="1" dirty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ilroy" panose="00000500000000000000"/>
              </a:rPr>
              <a:t>SKILS</a:t>
            </a:r>
            <a:endParaRPr lang="ru-RU" sz="2000" b="1" dirty="0">
              <a:ln w="12700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5441" y="2923266"/>
            <a:ext cx="1567919" cy="552056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b="1" dirty="0">
                <a:ln w="12700">
                  <a:solidFill>
                    <a:srgbClr val="8E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ilroy" panose="00000500000000000000"/>
              </a:rPr>
              <a:t>HARD</a:t>
            </a:r>
            <a:r>
              <a:rPr lang="ru-RU" sz="2000" dirty="0">
                <a:ln>
                  <a:solidFill>
                    <a:srgbClr val="8E0000"/>
                  </a:solidFill>
                </a:ln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en-US" sz="2000" b="1" dirty="0">
                <a:ln w="12700">
                  <a:solidFill>
                    <a:srgbClr val="8E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ilroy" panose="00000500000000000000"/>
              </a:rPr>
              <a:t>SKILS</a:t>
            </a:r>
            <a:endParaRPr lang="ru-RU" sz="2000" b="1" dirty="0">
              <a:ln w="12700">
                <a:solidFill>
                  <a:srgbClr val="8E0000"/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67" y="1500491"/>
            <a:ext cx="2615184" cy="3922406"/>
          </a:xfrm>
          <a:prstGeom prst="rect">
            <a:avLst/>
          </a:prstGeom>
          <a:gradFill>
            <a:gsLst>
              <a:gs pos="10000">
                <a:srgbClr val="AF0517"/>
              </a:gs>
              <a:gs pos="74000">
                <a:srgbClr val="BCC7CB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9" name="Прямоугольник 8"/>
          <p:cNvSpPr/>
          <p:nvPr/>
        </p:nvSpPr>
        <p:spPr>
          <a:xfrm>
            <a:off x="3149204" y="1936662"/>
            <a:ext cx="1980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Gilroy" pitchFamily="2" charset="0"/>
                <a:ea typeface="+mj-ea"/>
                <a:cs typeface="+mj-cs"/>
              </a:rPr>
              <a:t>Трудолюбивая</a:t>
            </a:r>
            <a:endParaRPr lang="ru-RU" sz="1050" b="1" dirty="0">
              <a:solidFill>
                <a:schemeClr val="accent6">
                  <a:lumMod val="50000"/>
                </a:schemeClr>
              </a:solidFill>
              <a:latin typeface="Gilroy" pitchFamily="2" charset="0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2121" y="2233632"/>
            <a:ext cx="21945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Gilroy" pitchFamily="2" charset="0"/>
                <a:ea typeface="+mj-ea"/>
                <a:cs typeface="+mj-cs"/>
              </a:rPr>
              <a:t>Целеустремлённая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Gilroy" pitchFamily="2" charset="0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42124" y="1661519"/>
            <a:ext cx="21945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Gilroy" pitchFamily="2" charset="0"/>
                <a:ea typeface="+mj-ea"/>
                <a:cs typeface="+mj-cs"/>
              </a:rPr>
              <a:t>Честная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Gilroy" pitchFamily="2" charset="0"/>
              <a:ea typeface="+mj-ea"/>
              <a:cs typeface="+mj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49512" y="3146541"/>
            <a:ext cx="277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Закончила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медицинский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колледж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на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Фармацевта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042121" y="3873220"/>
            <a:ext cx="2194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Навыки</a:t>
            </a:r>
            <a:r>
              <a:rPr lang="ru-RU" sz="1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обучения</a:t>
            </a:r>
            <a:r>
              <a:rPr lang="ru-RU" sz="1600" dirty="0">
                <a:solidFill>
                  <a:srgbClr val="C00000"/>
                </a:solidFill>
                <a:latin typeface="Trebuchet MS" panose="020B060302020202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Gilroy" pitchFamily="2" charset="0"/>
              </a:rPr>
              <a:t>и</a:t>
            </a:r>
            <a:r>
              <a:rPr lang="ru-RU" sz="1600" b="1" dirty="0" smtClean="0">
                <a:solidFill>
                  <a:srgbClr val="C00000"/>
                </a:solidFill>
                <a:latin typeface="Gilroy" pitchFamily="2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самообразования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30058" y="4599900"/>
            <a:ext cx="3218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Участвую каждый год в научно-исследовательских конференциях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74950" y="5572802"/>
            <a:ext cx="50538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6B37CE"/>
                </a:solidFill>
                <a:latin typeface="Gilroy" pitchFamily="2" charset="0"/>
                <a:ea typeface="+mj-ea"/>
                <a:cs typeface="+mj-cs"/>
              </a:rPr>
              <a:t>Лукашова Анастасия Сергеевна</a:t>
            </a:r>
          </a:p>
          <a:p>
            <a:pPr algn="ctr"/>
            <a:r>
              <a:rPr lang="ru-RU" sz="2000" b="1" dirty="0">
                <a:solidFill>
                  <a:srgbClr val="6B37CE"/>
                </a:solidFill>
                <a:latin typeface="Gilroy" pitchFamily="2" charset="0"/>
                <a:ea typeface="+mj-ea"/>
                <a:cs typeface="+mj-cs"/>
              </a:rPr>
              <a:t>Руководитель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9518720" y="1430686"/>
            <a:ext cx="1640193" cy="400110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en-US" sz="2000" b="1" dirty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ilroy" panose="00000500000000000000"/>
              </a:rPr>
              <a:t>SOFT SKILS</a:t>
            </a:r>
            <a:endParaRPr lang="ru-RU" sz="2000" b="1" dirty="0">
              <a:ln w="12700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Gilroy" panose="0000050000000000000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518720" y="2923266"/>
            <a:ext cx="1640194" cy="400110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b="1" dirty="0">
                <a:ln w="12700">
                  <a:solidFill>
                    <a:srgbClr val="8E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ilroy" panose="00000500000000000000"/>
              </a:rPr>
              <a:t>HARD</a:t>
            </a:r>
            <a:r>
              <a:rPr lang="ru-RU" sz="2000" b="1" dirty="0">
                <a:ln w="12700">
                  <a:solidFill>
                    <a:srgbClr val="8E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ilroy" panose="00000500000000000000"/>
              </a:rPr>
              <a:t> </a:t>
            </a:r>
            <a:r>
              <a:rPr lang="en-US" sz="2000" b="1" dirty="0">
                <a:ln w="12700">
                  <a:solidFill>
                    <a:srgbClr val="8E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ilroy" panose="00000500000000000000"/>
              </a:rPr>
              <a:t>SKILS</a:t>
            </a:r>
            <a:endParaRPr lang="ru-RU" sz="2000" b="1" dirty="0">
              <a:ln w="12700">
                <a:solidFill>
                  <a:srgbClr val="8E0000"/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Gilroy" panose="0000050000000000000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645725" y="2231302"/>
            <a:ext cx="13740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Gilroy" pitchFamily="2" charset="0"/>
                <a:ea typeface="+mj-ea"/>
                <a:cs typeface="+mj-cs"/>
              </a:rPr>
              <a:t>Креативная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476385" y="1892748"/>
            <a:ext cx="17127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Gilroy" pitchFamily="2" charset="0"/>
                <a:ea typeface="+mj-ea"/>
                <a:cs typeface="+mj-cs"/>
              </a:rPr>
              <a:t>Ответственная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254508" y="1598108"/>
            <a:ext cx="21686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Gilroy" pitchFamily="2" charset="0"/>
                <a:ea typeface="+mj-ea"/>
                <a:cs typeface="+mj-cs"/>
              </a:rPr>
              <a:t>Коммуникабельная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9016011" y="3169306"/>
            <a:ext cx="2620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Закончила художественную школу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893562" y="3875367"/>
            <a:ext cx="287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Закончила медицинский колледж на фармацевта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8818024" y="4599900"/>
            <a:ext cx="3029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Gilroy" pitchFamily="2" charset="0"/>
                <a:ea typeface="+mj-ea"/>
                <a:cs typeface="+mj-cs"/>
              </a:rPr>
              <a:t>Работа с медицинской информацией</a:t>
            </a:r>
            <a:endParaRPr lang="ru-RU" sz="1600" b="1" dirty="0">
              <a:solidFill>
                <a:srgbClr val="C00000"/>
              </a:solidFill>
              <a:latin typeface="Gilroy" pitchFamily="2" charset="0"/>
              <a:ea typeface="+mj-ea"/>
              <a:cs typeface="+mj-cs"/>
            </a:endParaRPr>
          </a:p>
        </p:txBody>
      </p:sp>
      <p:pic>
        <p:nvPicPr>
          <p:cNvPr id="1026" name="Picture 2" descr="https://sun9-12.userapi.com/s/v1/ig2/QPWomngun3E182dqG2aTUs-IorviC6TJTACQFojElfXB7OuO-ZLcWkH3fMvEDpACG2GR58Ea-i_AqjbqYHLoyCV_.jpg?quality=95&amp;as=32x49,48x73,72x109,108x164,160x243,240x365,360x547,480x729,540x820,640x972,720x1094,832x1264&amp;from=bu&amp;u=jtydYJKsMip5u7tCqGqVQi6Yi6r2yPYhTUQ5ZhTk-dw&amp;cs=832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664" y="1366508"/>
            <a:ext cx="2576129" cy="391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5968011" y="5555054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6B37CE"/>
                </a:solidFill>
                <a:latin typeface="Gilroy" pitchFamily="2" charset="0"/>
                <a:ea typeface="+mj-ea"/>
                <a:cs typeface="+mj-cs"/>
              </a:rPr>
              <a:t>Тёкина</a:t>
            </a:r>
            <a:r>
              <a:rPr lang="ru-RU" sz="2000" b="1" dirty="0" smtClean="0">
                <a:solidFill>
                  <a:srgbClr val="6B37CE"/>
                </a:solidFill>
                <a:latin typeface="Gilroy" pitchFamily="2" charset="0"/>
                <a:ea typeface="+mj-ea"/>
                <a:cs typeface="+mj-cs"/>
              </a:rPr>
              <a:t> Марина Алексеевна</a:t>
            </a:r>
          </a:p>
          <a:p>
            <a:pPr algn="ctr"/>
            <a:r>
              <a:rPr lang="ru-RU" sz="2000" b="1" dirty="0" smtClean="0">
                <a:solidFill>
                  <a:srgbClr val="6B37CE"/>
                </a:solidFill>
                <a:latin typeface="Gilroy" pitchFamily="2" charset="0"/>
                <a:ea typeface="+mj-ea"/>
                <a:cs typeface="+mj-cs"/>
              </a:rPr>
              <a:t>Исполнитель, программист</a:t>
            </a:r>
            <a:endParaRPr lang="ru-RU" sz="2000" b="1" dirty="0">
              <a:solidFill>
                <a:srgbClr val="6B37CE"/>
              </a:solidFill>
              <a:latin typeface="Gilroy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4542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" y="963169"/>
            <a:ext cx="4035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C45F8"/>
                </a:solidFill>
                <a:latin typeface="Gilroy" pitchFamily="2" charset="0"/>
                <a:ea typeface="+mj-ea"/>
                <a:cs typeface="+mj-cs"/>
              </a:rPr>
              <a:t>КОМАНДА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8C45F8"/>
                </a:solidFill>
                <a:latin typeface="Gilroy" pitchFamily="2" charset="0"/>
                <a:ea typeface="+mj-ea"/>
                <a:cs typeface="+mj-cs"/>
              </a:rPr>
              <a:t>ПРОЕКТА</a:t>
            </a:r>
            <a:endParaRPr lang="ru-RU" sz="2400" b="1" dirty="0">
              <a:solidFill>
                <a:srgbClr val="8C45F8"/>
              </a:solidFill>
              <a:latin typeface="Gilroy" pitchFamily="2" charset="0"/>
              <a:ea typeface="+mj-ea"/>
              <a:cs typeface="+mj-cs"/>
            </a:endParaRPr>
          </a:p>
        </p:txBody>
      </p:sp>
      <p:pic>
        <p:nvPicPr>
          <p:cNvPr id="2" name="Picture 2" descr="https://sun9-76.userapi.com/s/v1/ig2/8nqgQJhZuNJ-gLw5GcZyrPgaWLFglbO8VN7eb59_gFX1P5yo94BvhDNZ5f2cT95bml70pcBj_ZhhxEl1V8EiXvbS.jpg?quality=95&amp;as=32x48,48x72,72x108,108x162,160x241,240x361,360x541,480x722,540x812,640x962,720x1082,1080x1623,1280x1924,1440x2165,1703x2560&amp;from=bu&amp;u=qWR7whEYrEwXzqIG8OuDYg7_4OfvFIgKTjDdVolNnQo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775" y="1336417"/>
            <a:ext cx="2162033" cy="324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56.userapi.com/s/v1/ig2/iELJ9acZB1MxaF2j-EfcUWcVKKJflY4fgwxsvnIY45i45tP4AXvsxholW5CM2nfuNd3XfOs0nmdeTi_ydg7UoEyy.jpg?quality=95&amp;as=32x43,48x64,72x96,108x144,160x213,240x320,360x480,480x640,540x720,640x853,720x960,960x1280&amp;from=bu&amp;u=XJOZQrDcczR5MIi5BRUH20J_Caddgd0zoZbce4CHOa4&amp;cs=9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870" y="1194001"/>
            <a:ext cx="2544167" cy="339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35.userapi.com/s/v1/ig2/iS1kdTDm0Bg3G4TExPlA7f39hoj7ER2iVI73O9WqFMzOuELKKv0D9h_v67D6JFggFFl77vajrhACpUK-Vq4ivwgp.jpg?quality=95&amp;as=32x70,48x106,72x158,108x238,160x352,240x528,360x792,480x1056,540x1188,640x1408,720x1584,1080x2376&amp;from=bu&amp;u=r8DEmKnQg6jIVDhTJFw2Ikc-xlS3h0zxxQuJjGM-eyo&amp;cs=1080x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7" b="22834"/>
          <a:stretch/>
        </p:blipFill>
        <p:spPr bwMode="auto">
          <a:xfrm>
            <a:off x="4801295" y="3375554"/>
            <a:ext cx="2410275" cy="340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55.userapi.com/s/v1/ig2/1c7l8dcKx_qxonvPdxTWIu32G8Z0nHo0YPEHR_x_K9qY7ldPvA2ff7kjbtxsulxVDvJ4ldddW1l_Itprefvrr8rg.jpg?quality=95&amp;as=32x45,48x68,72x101,108x152,160x225,240x338,360x507,480x676,540x761,640x902,720x1015,1080x1522,1251x1763&amp;from=bu&amp;u=TTZzAivcw-1LHOjKRzcxB72GK7-CwROl4w_5f7gmv7s&amp;cs=1251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2"/>
          <a:stretch/>
        </p:blipFill>
        <p:spPr bwMode="auto">
          <a:xfrm>
            <a:off x="145243" y="3441012"/>
            <a:ext cx="2351046" cy="333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4619" y="3375554"/>
            <a:ext cx="2366100" cy="33553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539" y="4782161"/>
            <a:ext cx="1502376" cy="17527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081" y="4782161"/>
            <a:ext cx="1479245" cy="172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9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ПРОБЛЕМА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88494" y="1646260"/>
            <a:ext cx="6250406" cy="1213567"/>
          </a:xfrm>
          <a:prstGeom prst="rect">
            <a:avLst/>
          </a:prstGeom>
          <a:solidFill>
            <a:srgbClr val="FCAF17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marL="0" lvl="4" algn="just"/>
            <a:r>
              <a:rPr lang="ru-RU" sz="1400" b="1" dirty="0">
                <a:solidFill>
                  <a:schemeClr val="tx1"/>
                </a:solidFill>
                <a:latin typeface="Gilroy" pitchFamily="2" charset="0"/>
                <a:ea typeface="+mj-ea"/>
                <a:cs typeface="+mj-cs"/>
              </a:rPr>
              <a:t>Риск назначения неоптимальной дозировки лекарств при использовании </a:t>
            </a:r>
            <a:r>
              <a:rPr lang="ru-RU" sz="1400" b="1" dirty="0" err="1">
                <a:solidFill>
                  <a:schemeClr val="tx1"/>
                </a:solidFill>
                <a:latin typeface="Gilroy" pitchFamily="2" charset="0"/>
                <a:ea typeface="+mj-ea"/>
                <a:cs typeface="+mj-cs"/>
              </a:rPr>
              <a:t>небулайзеров</a:t>
            </a:r>
            <a:r>
              <a:rPr lang="ru-RU" sz="1400" b="1" dirty="0">
                <a:solidFill>
                  <a:schemeClr val="tx1"/>
                </a:solidFill>
                <a:latin typeface="Gilroy" pitchFamily="2" charset="0"/>
                <a:ea typeface="+mj-ea"/>
                <a:cs typeface="+mj-cs"/>
              </a:rPr>
              <a:t> (недостаточной или избыточной) ухудшает контроль над заболеванием, повышает вероятность осложнений и снижает качество жизни пациентов.</a:t>
            </a:r>
            <a:endParaRPr lang="en-US" sz="1400" b="1" dirty="0">
              <a:solidFill>
                <a:schemeClr val="tx1"/>
              </a:solidFill>
              <a:latin typeface="Gilroy" pitchFamily="2" charset="0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88494" y="3270252"/>
            <a:ext cx="6250406" cy="1384995"/>
          </a:xfrm>
          <a:prstGeom prst="rect">
            <a:avLst/>
          </a:prstGeom>
          <a:solidFill>
            <a:srgbClr val="8F00FF"/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lvl="4" algn="just"/>
            <a:r>
              <a:rPr lang="ru-RU" sz="1400" b="1" dirty="0">
                <a:latin typeface="Gilroy" pitchFamily="2" charset="0"/>
                <a:ea typeface="+mj-ea"/>
                <a:cs typeface="+mj-cs"/>
              </a:rPr>
              <a:t>Проблема недостаточного контроля газообмена у пациентов, из‑за отсутствия регулярного и своевременного мониторинга концентрации кислорода (O₂) и углекислого газа (CO₂) в выдыхаемом воздухе, создаёт риск развития гипоксии, гиперкапнии и </a:t>
            </a:r>
            <a:r>
              <a:rPr lang="ru-RU" sz="1400" b="1" dirty="0" err="1">
                <a:latin typeface="Gilroy" pitchFamily="2" charset="0"/>
                <a:ea typeface="+mj-ea"/>
                <a:cs typeface="+mj-cs"/>
              </a:rPr>
              <a:t>гиповентиляции</a:t>
            </a:r>
            <a:r>
              <a:rPr lang="ru-RU" sz="1400" b="1" dirty="0">
                <a:latin typeface="Gilroy" pitchFamily="2" charset="0"/>
                <a:ea typeface="+mj-ea"/>
                <a:cs typeface="+mj-cs"/>
              </a:rPr>
              <a:t> с последующим ухудшением клинического состояния</a:t>
            </a:r>
            <a:r>
              <a:rPr lang="en-US" sz="1400" b="1" dirty="0">
                <a:latin typeface="Gilroy" pitchFamily="2" charset="0"/>
                <a:ea typeface="+mj-ea"/>
                <a:cs typeface="+mj-cs"/>
              </a:rPr>
              <a:t>.</a:t>
            </a:r>
            <a:endParaRPr lang="ru-RU" sz="1400" b="1" dirty="0">
              <a:latin typeface="Gilroy" pitchFamily="2" charset="0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88495" y="5059742"/>
            <a:ext cx="6250405" cy="1600438"/>
          </a:xfrm>
          <a:prstGeom prst="rect">
            <a:avLst/>
          </a:prstGeom>
          <a:solidFill>
            <a:srgbClr val="FD493D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lvl="4" algn="just"/>
            <a:r>
              <a:rPr lang="ru-RU" sz="1400" b="1" dirty="0">
                <a:latin typeface="Gilroy" pitchFamily="2" charset="0"/>
                <a:ea typeface="+mj-ea"/>
                <a:cs typeface="+mj-cs"/>
              </a:rPr>
              <a:t>Проблема недостаточной документированности и анализа данных о газообмене и реакции пациента на </a:t>
            </a:r>
            <a:r>
              <a:rPr lang="ru-RU" sz="1400" b="1" dirty="0" err="1">
                <a:latin typeface="Gilroy" pitchFamily="2" charset="0"/>
                <a:ea typeface="+mj-ea"/>
                <a:cs typeface="+mj-cs"/>
              </a:rPr>
              <a:t>небулайзерную</a:t>
            </a:r>
            <a:r>
              <a:rPr lang="ru-RU" sz="1400" b="1" dirty="0">
                <a:latin typeface="Gilroy" pitchFamily="2" charset="0"/>
                <a:ea typeface="+mj-ea"/>
                <a:cs typeface="+mj-cs"/>
              </a:rPr>
              <a:t> терапию действительно актуальна. Отсутствие структурированного учёта показателей в динамике затрудняет объективную оценку эффективности ингаляций, своевременное выявление тенденций к ухудшению или улучшению состояния и корректировку лечения.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6692900" y="1646260"/>
            <a:ext cx="5245100" cy="1169551"/>
          </a:xfrm>
          <a:prstGeom prst="rect">
            <a:avLst/>
          </a:prstGeom>
          <a:ln>
            <a:solidFill>
              <a:srgbClr val="FCAF17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Gilroy" pitchFamily="2" charset="0"/>
                <a:ea typeface="+mj-ea"/>
                <a:cs typeface="+mj-cs"/>
              </a:rPr>
              <a:t>Исследование с участием 4078 взрослых пациентов с бронхиальной астмой (БА) показало, что ошибки в выполнении ингаляции через дозированный аэрозольный ингалятор (ДАИ) совершали 71% больных.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9715352" y="5065672"/>
            <a:ext cx="1005205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400" dirty="0">
              <a:latin typeface="Trebuchet MS" panose="020B0603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692900" y="5059742"/>
            <a:ext cx="5245100" cy="1600438"/>
          </a:xfrm>
          <a:prstGeom prst="rect">
            <a:avLst/>
          </a:prstGeom>
          <a:ln>
            <a:solidFill>
              <a:srgbClr val="FD493D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Gilroy" pitchFamily="2" charset="0"/>
                <a:ea typeface="+mj-ea"/>
                <a:cs typeface="+mj-cs"/>
              </a:rPr>
              <a:t>В работе о лечении ХОБЛ с помощью небулайзера с препаратом «</a:t>
            </a:r>
            <a:r>
              <a:rPr lang="ru-RU" sz="1400" b="1" dirty="0" err="1">
                <a:latin typeface="Gilroy" pitchFamily="2" charset="0"/>
                <a:ea typeface="+mj-ea"/>
                <a:cs typeface="+mj-cs"/>
              </a:rPr>
              <a:t>Беротек</a:t>
            </a:r>
            <a:r>
              <a:rPr lang="ru-RU" sz="1400" b="1" dirty="0">
                <a:latin typeface="Gilroy" pitchFamily="2" charset="0"/>
                <a:ea typeface="+mj-ea"/>
                <a:cs typeface="+mj-cs"/>
              </a:rPr>
              <a:t>» данные собирали только в определённые временные точки (до лечения, каждые 3 часа в течение суток, в начале и конце лечения), что ограничивает возможность отслеживания динамики в другие периоды. В исследовании принимали участие 20 человек.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692900" y="3270252"/>
            <a:ext cx="5245100" cy="1384995"/>
          </a:xfrm>
          <a:prstGeom prst="rect">
            <a:avLst/>
          </a:prstGeom>
          <a:ln>
            <a:solidFill>
              <a:srgbClr val="8F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Gilroy" pitchFamily="2" charset="0"/>
                <a:ea typeface="+mj-ea"/>
                <a:cs typeface="+mj-cs"/>
              </a:rPr>
              <a:t>Исследования, оценивающие правильность назначения оксигенотерапии госпитализированным пациентам с обострением ХОБЛ из 384 стационара из 13 стран Европы, показывали, что рекомендации не соблюдались более чем в 20% случаев.</a:t>
            </a:r>
          </a:p>
        </p:txBody>
      </p:sp>
    </p:spTree>
    <p:extLst>
      <p:ext uri="{BB962C8B-B14F-4D97-AF65-F5344CB8AC3E}">
        <p14:creationId xmlns:p14="http://schemas.microsoft.com/office/powerpoint/2010/main" val="8590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05579" y="1317992"/>
            <a:ext cx="11814316" cy="73539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Gilroy" pitchFamily="2" charset="0"/>
              </a:rPr>
              <a:t>Заболевания, при которых назначают ингаляции с помощью небулайзера, а также необходимо отслеживать показатели кислорода и углекислого газа в выдыхаемом воздухе: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676097"/>
              </p:ext>
            </p:extLst>
          </p:nvPr>
        </p:nvGraphicFramePr>
        <p:xfrm>
          <a:off x="160421" y="2053390"/>
          <a:ext cx="11904632" cy="2085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40454516"/>
              </p:ext>
            </p:extLst>
          </p:nvPr>
        </p:nvGraphicFramePr>
        <p:xfrm>
          <a:off x="160421" y="4347410"/>
          <a:ext cx="11904632" cy="2389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0421" y="1063859"/>
            <a:ext cx="5100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C45F8"/>
                </a:solidFill>
                <a:latin typeface="Gilroy" pitchFamily="2" charset="0"/>
                <a:ea typeface="+mj-ea"/>
                <a:cs typeface="+mj-cs"/>
              </a:rPr>
              <a:t>СТАТИСТИКА</a:t>
            </a:r>
            <a:endParaRPr lang="ru-RU" sz="2400" b="1" dirty="0">
              <a:solidFill>
                <a:srgbClr val="8C45F8"/>
              </a:solidFill>
              <a:latin typeface="Gilroy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3700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85376922"/>
              </p:ext>
            </p:extLst>
          </p:nvPr>
        </p:nvGraphicFramePr>
        <p:xfrm>
          <a:off x="146049" y="4994294"/>
          <a:ext cx="11917611" cy="1772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72534188"/>
              </p:ext>
            </p:extLst>
          </p:nvPr>
        </p:nvGraphicFramePr>
        <p:xfrm>
          <a:off x="146047" y="3031958"/>
          <a:ext cx="11917613" cy="184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68890930"/>
              </p:ext>
            </p:extLst>
          </p:nvPr>
        </p:nvGraphicFramePr>
        <p:xfrm>
          <a:off x="146047" y="1518982"/>
          <a:ext cx="11917613" cy="1395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6048" y="1057317"/>
            <a:ext cx="26613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8C45F8"/>
                </a:solidFill>
                <a:latin typeface="Gilroy" pitchFamily="2" charset="0"/>
                <a:ea typeface="+mj-ea"/>
                <a:cs typeface="+mj-cs"/>
              </a:rPr>
              <a:t>СТАТИСТИКА</a:t>
            </a:r>
            <a:endParaRPr lang="ru-RU" sz="2400" b="1" dirty="0">
              <a:solidFill>
                <a:srgbClr val="8C45F8"/>
              </a:solidFill>
              <a:latin typeface="Gilroy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0448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АКТУАЛЬНОСТЬ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21790"/>
            <a:ext cx="4924420" cy="21167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315327"/>
            <a:ext cx="4924420" cy="25426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4420" y="1082844"/>
            <a:ext cx="4869285" cy="22713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4421" y="4430804"/>
            <a:ext cx="5575518" cy="24271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13283" y="3289110"/>
            <a:ext cx="3365865" cy="19902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094" y="5383734"/>
            <a:ext cx="1369894" cy="136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0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07658" y="1082844"/>
            <a:ext cx="54500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Gilroy" pitchFamily="2" charset="0"/>
                <a:ea typeface="+mj-ea"/>
                <a:cs typeface="+mj-cs"/>
              </a:rPr>
              <a:t>Проект по разработке «Небулайзер с интегрированным газоанализатором (датчиком измерения кислорода и углекислого газа в выдыхаемом воздухе)» </a:t>
            </a:r>
            <a:r>
              <a:rPr lang="ru-RU" sz="1200" b="1" dirty="0">
                <a:latin typeface="Gilroy" pitchFamily="2" charset="0"/>
                <a:ea typeface="+mj-ea"/>
                <a:cs typeface="+mj-cs"/>
              </a:rPr>
              <a:t>предполагает объединение двух медицинских технологий:</a:t>
            </a:r>
          </a:p>
          <a:p>
            <a:pPr algn="ctr"/>
            <a:r>
              <a:rPr lang="ru-RU" sz="1200" b="1" dirty="0">
                <a:latin typeface="Gilroy" pitchFamily="2" charset="0"/>
                <a:ea typeface="+mj-ea"/>
                <a:cs typeface="+mj-cs"/>
              </a:rPr>
              <a:t>1. Небулайзера для ингаляционной терапии.</a:t>
            </a:r>
            <a:r>
              <a:rPr lang="ru-RU" sz="1200" dirty="0">
                <a:latin typeface="Gilroy" pitchFamily="2" charset="0"/>
                <a:ea typeface="+mj-ea"/>
                <a:cs typeface="+mj-cs"/>
              </a:rPr>
              <a:t> Он преобразует жидкое лекарственное средство в мелкодисперсный аэрозоль, который пациент вдыхает через маску или мундштук. Это позволяет препаратам быстро достигать бронхов и лёгких.</a:t>
            </a:r>
          </a:p>
          <a:p>
            <a:pPr algn="ctr"/>
            <a:r>
              <a:rPr lang="ru-RU" sz="1200" b="1" dirty="0">
                <a:latin typeface="Gilroy" pitchFamily="2" charset="0"/>
                <a:ea typeface="+mj-ea"/>
                <a:cs typeface="+mj-cs"/>
              </a:rPr>
              <a:t>2. Газоанализатора.</a:t>
            </a:r>
            <a:r>
              <a:rPr lang="ru-RU" sz="1200" dirty="0">
                <a:latin typeface="Gilroy" pitchFamily="2" charset="0"/>
                <a:ea typeface="+mj-ea"/>
                <a:cs typeface="+mj-cs"/>
              </a:rPr>
              <a:t> Датчик кислорода и углекислого газа (CO₂) в выдыхаемом воздухе позволяет отслеживать концентрацию этих газов. Это важно для оценки эффективности газообмена в лёгких и коррекции терапии.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395664"/>
            <a:ext cx="680765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Gilroy" pitchFamily="2" charset="0"/>
                <a:ea typeface="+mj-ea"/>
                <a:cs typeface="+mj-cs"/>
              </a:rPr>
              <a:t>Текущие </a:t>
            </a:r>
            <a:r>
              <a:rPr lang="ru-RU" sz="1100" b="1" dirty="0" smtClean="0">
                <a:latin typeface="Gilroy" pitchFamily="2" charset="0"/>
                <a:ea typeface="+mj-ea"/>
                <a:cs typeface="+mj-cs"/>
              </a:rPr>
              <a:t>параметры</a:t>
            </a:r>
          </a:p>
          <a:p>
            <a:r>
              <a:rPr lang="ru-RU" sz="1100" dirty="0" smtClean="0">
                <a:latin typeface="Gilroy" pitchFamily="2" charset="0"/>
                <a:ea typeface="+mj-ea"/>
                <a:cs typeface="+mj-cs"/>
              </a:rPr>
              <a:t>Тип </a:t>
            </a:r>
            <a:r>
              <a:rPr lang="ru-RU" sz="1100" dirty="0" err="1">
                <a:latin typeface="Gilroy" pitchFamily="2" charset="0"/>
                <a:ea typeface="+mj-ea"/>
                <a:cs typeface="+mj-cs"/>
              </a:rPr>
              <a:t>небулайзера</a:t>
            </a:r>
            <a:r>
              <a:rPr lang="ru-RU" sz="1100" dirty="0">
                <a:latin typeface="Gilroy" pitchFamily="2" charset="0"/>
                <a:ea typeface="+mj-ea"/>
                <a:cs typeface="+mj-cs"/>
              </a:rPr>
              <a:t> – компрессорный.</a:t>
            </a:r>
          </a:p>
          <a:p>
            <a:r>
              <a:rPr lang="ru-RU" sz="1100" dirty="0">
                <a:latin typeface="Gilroy" pitchFamily="2" charset="0"/>
                <a:ea typeface="+mj-ea"/>
                <a:cs typeface="+mj-cs"/>
              </a:rPr>
              <a:t>Размер частиц аэрозоля – 0,5-10мкм.</a:t>
            </a:r>
            <a:br>
              <a:rPr lang="ru-RU" sz="1100" dirty="0">
                <a:latin typeface="Gilroy" pitchFamily="2" charset="0"/>
                <a:ea typeface="+mj-ea"/>
                <a:cs typeface="+mj-cs"/>
              </a:rPr>
            </a:br>
            <a:r>
              <a:rPr lang="ru-RU" sz="1100" dirty="0">
                <a:latin typeface="Gilroy" pitchFamily="2" charset="0"/>
                <a:ea typeface="+mj-ea"/>
                <a:cs typeface="+mj-cs"/>
              </a:rPr>
              <a:t>Скорость распыления – 0,3 мл/мин.</a:t>
            </a:r>
          </a:p>
          <a:p>
            <a:pPr algn="just"/>
            <a:r>
              <a:rPr lang="ru-RU" sz="1100" dirty="0">
                <a:latin typeface="Gilroy" pitchFamily="2" charset="0"/>
                <a:ea typeface="+mj-ea"/>
                <a:cs typeface="+mj-cs"/>
              </a:rPr>
              <a:t>Устройство имеет цифровой дисплей для отображения результатов измерений.</a:t>
            </a:r>
          </a:p>
          <a:p>
            <a:pPr algn="just"/>
            <a:r>
              <a:rPr lang="ru-RU" sz="1100" dirty="0">
                <a:latin typeface="Gilroy" pitchFamily="2" charset="0"/>
                <a:ea typeface="+mj-ea"/>
                <a:cs typeface="+mj-cs"/>
              </a:rPr>
              <a:t>Питание от сети.</a:t>
            </a:r>
          </a:p>
          <a:p>
            <a:pPr algn="just"/>
            <a:r>
              <a:rPr lang="ru-RU" sz="1100" dirty="0">
                <a:latin typeface="Gilroy" pitchFamily="2" charset="0"/>
                <a:ea typeface="+mj-ea"/>
                <a:cs typeface="+mj-cs"/>
              </a:rPr>
              <a:t>Корпус – ударопрочный </a:t>
            </a:r>
            <a:r>
              <a:rPr lang="ru-RU" sz="1100" dirty="0" err="1">
                <a:latin typeface="Gilroy" pitchFamily="2" charset="0"/>
                <a:ea typeface="+mj-ea"/>
                <a:cs typeface="+mj-cs"/>
              </a:rPr>
              <a:t>гипоаллергенный</a:t>
            </a:r>
            <a:r>
              <a:rPr lang="ru-RU" sz="1100" dirty="0">
                <a:latin typeface="Gilroy" pitchFamily="2" charset="0"/>
                <a:ea typeface="+mj-ea"/>
                <a:cs typeface="+mj-cs"/>
              </a:rPr>
              <a:t> пластик.</a:t>
            </a:r>
          </a:p>
          <a:p>
            <a:pPr algn="just"/>
            <a:r>
              <a:rPr lang="ru-RU" sz="1100" dirty="0">
                <a:latin typeface="Gilroy" pitchFamily="2" charset="0"/>
                <a:ea typeface="+mj-ea"/>
                <a:cs typeface="+mj-cs"/>
              </a:rPr>
              <a:t>Внутренние компоненты – коррозионностойкие сплавы.</a:t>
            </a:r>
          </a:p>
          <a:p>
            <a:pPr algn="just"/>
            <a:r>
              <a:rPr lang="ru-RU" sz="1100" dirty="0">
                <a:latin typeface="Gilroy" pitchFamily="2" charset="0"/>
                <a:ea typeface="+mj-ea"/>
                <a:cs typeface="+mj-cs"/>
              </a:rPr>
              <a:t>К </a:t>
            </a:r>
            <a:r>
              <a:rPr lang="ru-RU" sz="1100" dirty="0" err="1">
                <a:latin typeface="Gilroy" pitchFamily="2" charset="0"/>
                <a:ea typeface="+mj-ea"/>
                <a:cs typeface="+mj-cs"/>
              </a:rPr>
              <a:t>небулайзеру</a:t>
            </a:r>
            <a:r>
              <a:rPr lang="ru-RU" sz="1100" dirty="0">
                <a:latin typeface="Gilroy" pitchFamily="2" charset="0"/>
                <a:ea typeface="+mj-ea"/>
                <a:cs typeface="+mj-cs"/>
              </a:rPr>
              <a:t> могут подсоединяться маски для взрослых и детей, мундштуки, насадки для носа, соединительные трубки.</a:t>
            </a:r>
          </a:p>
          <a:p>
            <a:pPr algn="just"/>
            <a:r>
              <a:rPr lang="ru-RU" sz="1100" dirty="0">
                <a:latin typeface="Gilroy" pitchFamily="2" charset="0"/>
                <a:ea typeface="+mj-ea"/>
                <a:cs typeface="+mj-cs"/>
              </a:rPr>
              <a:t>Датчики газов: </a:t>
            </a:r>
            <a:r>
              <a:rPr lang="ru-RU" sz="1100" dirty="0" err="1">
                <a:latin typeface="Gilroy" pitchFamily="2" charset="0"/>
                <a:ea typeface="+mj-ea"/>
                <a:cs typeface="+mj-cs"/>
              </a:rPr>
              <a:t>Senseair</a:t>
            </a:r>
            <a:r>
              <a:rPr lang="ru-RU" sz="1100" dirty="0">
                <a:latin typeface="Gilroy" pitchFamily="2" charset="0"/>
                <a:ea typeface="+mj-ea"/>
                <a:cs typeface="+mj-cs"/>
              </a:rPr>
              <a:t> K33 ELG — OEM-сенсор CO₂ с низким энергопотреблением для интеграции в устройства; </a:t>
            </a:r>
            <a:r>
              <a:rPr lang="en-US" sz="1100" dirty="0">
                <a:latin typeface="Gilroy" pitchFamily="2" charset="0"/>
                <a:ea typeface="+mj-ea"/>
                <a:cs typeface="+mj-cs"/>
              </a:rPr>
              <a:t>AO-09 </a:t>
            </a:r>
            <a:r>
              <a:rPr lang="en-US" sz="1100" dirty="0" smtClean="0">
                <a:latin typeface="Gilroy" pitchFamily="2" charset="0"/>
                <a:ea typeface="+mj-ea"/>
                <a:cs typeface="+mj-cs"/>
              </a:rPr>
              <a:t>—</a:t>
            </a:r>
            <a:r>
              <a:rPr lang="ru-RU" sz="1100" dirty="0" smtClean="0">
                <a:latin typeface="Gilroy" pitchFamily="2" charset="0"/>
                <a:ea typeface="+mj-ea"/>
                <a:cs typeface="+mj-cs"/>
              </a:rPr>
              <a:t>датчик </a:t>
            </a:r>
            <a:r>
              <a:rPr lang="ru-RU" sz="1100" dirty="0">
                <a:latin typeface="Gilroy" pitchFamily="2" charset="0"/>
                <a:ea typeface="+mj-ea"/>
                <a:cs typeface="+mj-cs"/>
              </a:rPr>
              <a:t>кислорода.</a:t>
            </a:r>
          </a:p>
          <a:p>
            <a:pPr algn="just"/>
            <a:r>
              <a:rPr lang="ru-RU" sz="1100" dirty="0">
                <a:latin typeface="Gilroy" pitchFamily="2" charset="0"/>
                <a:ea typeface="+mj-ea"/>
                <a:cs typeface="+mj-cs"/>
              </a:rPr>
              <a:t>Безопасность -  ГОСТ 31513-2012, ГОСТ Р 50444-2020, ГОСТ Р ИСО 80601-2-12, ГОСТ Р МЭК 60601-1, ГОСТ 30324.0/ГОСТ Р 50267.0, ГОСТ Р ИСО 14971</a:t>
            </a:r>
            <a:r>
              <a:rPr lang="ru-RU" sz="1100" dirty="0" smtClean="0">
                <a:latin typeface="Gilroy" pitchFamily="2" charset="0"/>
                <a:ea typeface="+mj-ea"/>
                <a:cs typeface="+mj-cs"/>
              </a:rPr>
              <a:t>.</a:t>
            </a:r>
            <a:endParaRPr lang="en-US" sz="1100" dirty="0" smtClean="0">
              <a:latin typeface="Gilroy" pitchFamily="2" charset="0"/>
              <a:ea typeface="+mj-ea"/>
              <a:cs typeface="+mj-cs"/>
            </a:endParaRPr>
          </a:p>
          <a:p>
            <a:pPr algn="just"/>
            <a:endParaRPr lang="en-US" sz="1100" dirty="0">
              <a:latin typeface="Gilroy" pitchFamily="2" charset="0"/>
              <a:ea typeface="+mj-ea"/>
              <a:cs typeface="+mj-cs"/>
            </a:endParaRPr>
          </a:p>
          <a:p>
            <a:pPr algn="just"/>
            <a:endParaRPr lang="ru-RU" sz="1100" dirty="0" smtClean="0">
              <a:latin typeface="Gilroy" pitchFamily="2" charset="0"/>
              <a:ea typeface="+mj-ea"/>
              <a:cs typeface="+mj-cs"/>
            </a:endParaRPr>
          </a:p>
          <a:p>
            <a:pPr algn="ctr"/>
            <a:r>
              <a:rPr lang="ru-RU" sz="1100" b="1" dirty="0" smtClean="0">
                <a:latin typeface="Gilroy" pitchFamily="2" charset="0"/>
                <a:ea typeface="+mj-ea"/>
                <a:cs typeface="+mj-cs"/>
              </a:rPr>
              <a:t>Целевые параметры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Gilroy" pitchFamily="2" charset="0"/>
                <a:ea typeface="+mj-ea"/>
                <a:cs typeface="+mj-cs"/>
              </a:rPr>
              <a:t>Минимизация </a:t>
            </a:r>
            <a:r>
              <a:rPr lang="ru-RU" sz="1100" dirty="0">
                <a:latin typeface="Gilroy" pitchFamily="2" charset="0"/>
                <a:ea typeface="+mj-ea"/>
                <a:cs typeface="+mj-cs"/>
              </a:rPr>
              <a:t>погрешности при определении концентрации кислорода и углекислого газа, особенно в условиях повышенной влажности или наличия других газов.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Gilroy" pitchFamily="2" charset="0"/>
                <a:ea typeface="+mj-ea"/>
                <a:cs typeface="+mj-cs"/>
              </a:rPr>
              <a:t>Возможность работы с различными уровнями концентрации газов, включая экстремальные значения.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Gilroy" pitchFamily="2" charset="0"/>
                <a:ea typeface="+mj-ea"/>
                <a:cs typeface="+mj-cs"/>
              </a:rPr>
              <a:t>Минимальное время, необходимое для регистрации изменения концентрации газов в выдыхаемом воздухе, чтобы обеспечить своевременную коррекцию терапии.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Gilroy" pitchFamily="2" charset="0"/>
                <a:ea typeface="+mj-ea"/>
                <a:cs typeface="+mj-cs"/>
              </a:rPr>
              <a:t>Автоматическое адаптивное регулирование параметров ингаляции (например, скорости распыления, концентрации кислорода в подаваемой смеси) в зависимости от данных газоанализатора.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Gilroy" pitchFamily="2" charset="0"/>
                <a:ea typeface="+mj-ea"/>
                <a:cs typeface="+mj-cs"/>
              </a:rPr>
              <a:t>Интуитивный интерфейс, минимальные требования к обслуживанию и дезинфекции.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Gilroy" pitchFamily="2" charset="0"/>
                <a:ea typeface="+mj-ea"/>
                <a:cs typeface="+mj-cs"/>
              </a:rPr>
              <a:t>Совместимость с широким спектром лекарственных препаратов.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Gilroy" pitchFamily="2" charset="0"/>
                <a:ea typeface="+mj-ea"/>
                <a:cs typeface="+mj-cs"/>
              </a:rPr>
              <a:t>Помимо ГОСТ, устройство должно соответствовать требованиям ISO, EN и другим международным нормативам, что повысит шансы на выход на глобальный рынок.</a:t>
            </a:r>
          </a:p>
        </p:txBody>
      </p:sp>
      <p:pic>
        <p:nvPicPr>
          <p:cNvPr id="7" name="Picture 2" descr="https://yaart-web-alice-images.s3.yandex.net/5389c219305011f1a41806597154ed89: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543" y="3588467"/>
            <a:ext cx="3072234" cy="30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97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8494" y="1450208"/>
            <a:ext cx="11759666" cy="5109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latin typeface="Gilroy" pitchFamily="2" charset="0"/>
                <a:ea typeface="+mj-ea"/>
                <a:cs typeface="+mj-cs"/>
              </a:rPr>
              <a:t>Основная идея</a:t>
            </a:r>
            <a:r>
              <a:rPr lang="ru-RU" sz="1200" dirty="0">
                <a:latin typeface="Gilroy" pitchFamily="2" charset="0"/>
                <a:ea typeface="+mj-ea"/>
                <a:cs typeface="+mj-cs"/>
              </a:rPr>
              <a:t> — создать устройство, которое не только доставляет лекарственные препараты в дыхательные пути, но и в режиме реального времени контролирует параметры газообмена, что повышает эффективность лечения и безопасность пациента.</a:t>
            </a:r>
          </a:p>
          <a:p>
            <a:pPr algn="just"/>
            <a:endParaRPr lang="ru-RU" sz="1200" dirty="0">
              <a:latin typeface="Gilroy" pitchFamily="2" charset="0"/>
              <a:ea typeface="+mj-ea"/>
              <a:cs typeface="+mj-cs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Gilroy" pitchFamily="2" charset="0"/>
                <a:ea typeface="+mj-ea"/>
                <a:cs typeface="+mj-cs"/>
              </a:rPr>
              <a:t>Решение проблемы неоптимальной дозировки лекарств</a:t>
            </a:r>
          </a:p>
          <a:p>
            <a:pPr algn="just"/>
            <a:r>
              <a:rPr lang="ru-RU" sz="1200" dirty="0">
                <a:latin typeface="Gilroy" pitchFamily="2" charset="0"/>
                <a:ea typeface="+mj-ea"/>
                <a:cs typeface="+mj-cs"/>
              </a:rPr>
              <a:t>Газоанализатор поможет выявить такие ошибки: если показатели не меняются, несмотря на корректную дозировку, это может указывать на нарушение техники ингаляции.</a:t>
            </a:r>
          </a:p>
          <a:p>
            <a:pPr algn="just"/>
            <a:r>
              <a:rPr lang="ru-RU" sz="1200" dirty="0">
                <a:latin typeface="Gilroy" pitchFamily="2" charset="0"/>
                <a:ea typeface="+mj-ea"/>
                <a:cs typeface="+mj-cs"/>
              </a:rPr>
              <a:t>Прибор будет показывать насколько эффективна лекарственная терапия, требуется ли замена лекарственного препарата.</a:t>
            </a:r>
          </a:p>
          <a:p>
            <a:pPr algn="just"/>
            <a:r>
              <a:rPr lang="ru-RU" sz="1200" dirty="0">
                <a:latin typeface="Gilroy" pitchFamily="2" charset="0"/>
                <a:ea typeface="+mj-ea"/>
                <a:cs typeface="+mj-cs"/>
              </a:rPr>
              <a:t>Минимизирует риск развития побочных эффектов.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Gilroy" pitchFamily="2" charset="0"/>
                <a:ea typeface="+mj-ea"/>
                <a:cs typeface="+mj-cs"/>
              </a:rPr>
              <a:t>Контроль газообмена и предотвращение осложнений</a:t>
            </a:r>
          </a:p>
          <a:p>
            <a:pPr algn="just"/>
            <a:r>
              <a:rPr lang="ru-RU" sz="1200" dirty="0">
                <a:latin typeface="Gilroy" pitchFamily="2" charset="0"/>
                <a:ea typeface="+mj-ea"/>
                <a:cs typeface="+mj-cs"/>
              </a:rPr>
              <a:t>Датчики будут фиксировать изменения уровня O₂ и CO₂ в выдыхаемом воздухе после ингаляции и предупреждать развитие гипоксии, гиперкапнии и </a:t>
            </a:r>
            <a:r>
              <a:rPr lang="ru-RU" sz="1200" dirty="0" err="1">
                <a:latin typeface="Gilroy" pitchFamily="2" charset="0"/>
                <a:ea typeface="+mj-ea"/>
                <a:cs typeface="+mj-cs"/>
              </a:rPr>
              <a:t>гиповентиляции</a:t>
            </a:r>
            <a:r>
              <a:rPr lang="ru-RU" sz="1200" dirty="0">
                <a:latin typeface="Gilroy" pitchFamily="2" charset="0"/>
                <a:ea typeface="+mj-ea"/>
                <a:cs typeface="+mj-cs"/>
              </a:rPr>
              <a:t>.</a:t>
            </a:r>
          </a:p>
          <a:p>
            <a:pPr algn="just"/>
            <a:r>
              <a:rPr lang="ru-RU" sz="1200" dirty="0">
                <a:latin typeface="Gilroy" pitchFamily="2" charset="0"/>
                <a:ea typeface="+mj-ea"/>
                <a:cs typeface="+mj-cs"/>
              </a:rPr>
              <a:t>Снижение вентиляции лёгких приводит к накоплению CO₂ и ухудшению состояния. Газоанализатор поможет обнаружить это на ранних стадиях.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Gilroy" pitchFamily="2" charset="0"/>
                <a:ea typeface="+mj-ea"/>
                <a:cs typeface="+mj-cs"/>
              </a:rPr>
              <a:t>Улучшение документированности и анализа данных</a:t>
            </a:r>
          </a:p>
          <a:p>
            <a:pPr algn="just"/>
            <a:r>
              <a:rPr lang="ru-RU" sz="1200" dirty="0">
                <a:latin typeface="Gilroy" pitchFamily="2" charset="0"/>
                <a:ea typeface="+mj-ea"/>
                <a:cs typeface="+mj-cs"/>
              </a:rPr>
              <a:t>Данные будут храниться в единой базе с привязкой к конкретным сеансам терапии, что позволит анализировать динамику состояния пациента.</a:t>
            </a:r>
          </a:p>
          <a:p>
            <a:pPr algn="just"/>
            <a:r>
              <a:rPr lang="ru-RU" sz="1200" dirty="0">
                <a:latin typeface="Gilroy" pitchFamily="2" charset="0"/>
                <a:ea typeface="+mj-ea"/>
                <a:cs typeface="+mj-cs"/>
              </a:rPr>
              <a:t>Врачи смогут объективно оценивать, как ингаляции влияют на газообмен, и корректировать лечение на основе количественных данных.</a:t>
            </a:r>
          </a:p>
          <a:p>
            <a:pPr algn="just"/>
            <a:endParaRPr lang="ru-RU" sz="1200" dirty="0">
              <a:latin typeface="Gilroy" pitchFamily="2" charset="0"/>
              <a:ea typeface="+mj-ea"/>
              <a:cs typeface="+mj-cs"/>
            </a:endParaRPr>
          </a:p>
          <a:p>
            <a:pPr algn="just"/>
            <a:r>
              <a:rPr lang="ru-RU" sz="1200" b="1" dirty="0">
                <a:latin typeface="Gilroy" pitchFamily="2" charset="0"/>
                <a:ea typeface="+mj-ea"/>
                <a:cs typeface="+mj-cs"/>
              </a:rPr>
              <a:t>Применение в разных областях </a:t>
            </a:r>
            <a:r>
              <a:rPr lang="ru-RU" sz="1200" b="1" dirty="0" err="1">
                <a:latin typeface="Gilroy" pitchFamily="2" charset="0"/>
                <a:ea typeface="+mj-ea"/>
                <a:cs typeface="+mj-cs"/>
              </a:rPr>
              <a:t>небулайзера</a:t>
            </a:r>
            <a:r>
              <a:rPr lang="ru-RU" sz="1200" b="1" dirty="0">
                <a:latin typeface="Gilroy" pitchFamily="2" charset="0"/>
                <a:ea typeface="+mj-ea"/>
                <a:cs typeface="+mj-cs"/>
              </a:rPr>
              <a:t> с интегрированным газоанализатором (датчиком измерения кислорода и углекислого газа в выдыхаемом воздухе):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200" dirty="0">
                <a:latin typeface="Gilroy" pitchFamily="2" charset="0"/>
                <a:ea typeface="+mj-ea"/>
                <a:cs typeface="+mj-cs"/>
              </a:rPr>
              <a:t>В медицине: интенсивная терапия и реанимация;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200" dirty="0">
                <a:latin typeface="Gilroy" pitchFamily="2" charset="0"/>
                <a:ea typeface="+mj-ea"/>
                <a:cs typeface="+mj-cs"/>
              </a:rPr>
              <a:t>Спортивная медицина и физиология: </a:t>
            </a:r>
            <a:r>
              <a:rPr lang="ru-RU" sz="1200" dirty="0" err="1">
                <a:latin typeface="Gilroy" pitchFamily="2" charset="0"/>
                <a:ea typeface="+mj-ea"/>
                <a:cs typeface="+mj-cs"/>
              </a:rPr>
              <a:t>небулайзеры</a:t>
            </a:r>
            <a:r>
              <a:rPr lang="ru-RU" sz="1200" dirty="0">
                <a:latin typeface="Gilroy" pitchFamily="2" charset="0"/>
                <a:ea typeface="+mj-ea"/>
                <a:cs typeface="+mj-cs"/>
              </a:rPr>
              <a:t> могут применяться для ингаляций противовоспалительных или увлажняющих растворов у спортсменов с респираторными нарушениями, вызванными интенсивными нагрузками. Газоанализатор помогает контролировать состояние дыхательной системы в процессе реабилитации.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200" dirty="0" err="1">
                <a:latin typeface="Gilroy" pitchFamily="2" charset="0"/>
                <a:ea typeface="+mj-ea"/>
                <a:cs typeface="+mj-cs"/>
              </a:rPr>
              <a:t>Фармакокинетика</a:t>
            </a:r>
            <a:r>
              <a:rPr lang="ru-RU" sz="1200" dirty="0">
                <a:latin typeface="Gilroy" pitchFamily="2" charset="0"/>
                <a:ea typeface="+mj-ea"/>
                <a:cs typeface="+mj-cs"/>
              </a:rPr>
              <a:t> и </a:t>
            </a:r>
            <a:r>
              <a:rPr lang="ru-RU" sz="1200" dirty="0" err="1">
                <a:latin typeface="Gilroy" pitchFamily="2" charset="0"/>
                <a:ea typeface="+mj-ea"/>
                <a:cs typeface="+mj-cs"/>
              </a:rPr>
              <a:t>биодоступность</a:t>
            </a:r>
            <a:r>
              <a:rPr lang="ru-RU" sz="1200" dirty="0">
                <a:latin typeface="Gilroy" pitchFamily="2" charset="0"/>
                <a:ea typeface="+mj-ea"/>
                <a:cs typeface="+mj-cs"/>
              </a:rPr>
              <a:t>: мониторинг уровней O₂ и CO₂ позволяет изучать, как ингаляционные препараты влияют на дыхательную функцию и газообмен, что важно при разработке новых лекарственных форм.</a:t>
            </a:r>
          </a:p>
          <a:p>
            <a:pPr marL="457200" indent="-457200" algn="just">
              <a:buFont typeface="+mj-lt"/>
              <a:buAutoNum type="arabicPeriod"/>
            </a:pPr>
            <a:endParaRPr lang="ru-RU" sz="1200" dirty="0">
              <a:latin typeface="Gilroy" pitchFamily="2" charset="0"/>
              <a:ea typeface="+mj-ea"/>
              <a:cs typeface="+mj-cs"/>
            </a:endParaRPr>
          </a:p>
          <a:p>
            <a:pPr algn="just"/>
            <a:r>
              <a:rPr lang="ru-RU" sz="1200" b="1" dirty="0">
                <a:latin typeface="Gilroy" pitchFamily="2" charset="0"/>
                <a:ea typeface="+mj-ea"/>
                <a:cs typeface="+mj-cs"/>
              </a:rPr>
              <a:t>Технологические направления (в соответствии с перечнем критических и сквозных технологий):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200" dirty="0">
                <a:latin typeface="Gilroy" pitchFamily="2" charset="0"/>
                <a:ea typeface="+mj-ea"/>
                <a:cs typeface="+mj-cs"/>
              </a:rPr>
              <a:t>Биомедицинские и когнитивные технологии здорового и активного долголетия.</a:t>
            </a:r>
          </a:p>
        </p:txBody>
      </p:sp>
    </p:spTree>
    <p:extLst>
      <p:ext uri="{BB962C8B-B14F-4D97-AF65-F5344CB8AC3E}">
        <p14:creationId xmlns:p14="http://schemas.microsoft.com/office/powerpoint/2010/main" val="232397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321743"/>
              </p:ext>
            </p:extLst>
          </p:nvPr>
        </p:nvGraphicFramePr>
        <p:xfrm>
          <a:off x="1" y="1395664"/>
          <a:ext cx="12191999" cy="536227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031353">
                  <a:extLst>
                    <a:ext uri="{9D8B030D-6E8A-4147-A177-3AD203B41FA5}">
                      <a16:colId xmlns:a16="http://schemas.microsoft.com/office/drawing/2014/main" val="3996973256"/>
                    </a:ext>
                  </a:extLst>
                </a:gridCol>
                <a:gridCol w="6989494">
                  <a:extLst>
                    <a:ext uri="{9D8B030D-6E8A-4147-A177-3AD203B41FA5}">
                      <a16:colId xmlns:a16="http://schemas.microsoft.com/office/drawing/2014/main" val="1924278188"/>
                    </a:ext>
                  </a:extLst>
                </a:gridCol>
                <a:gridCol w="1013970">
                  <a:extLst>
                    <a:ext uri="{9D8B030D-6E8A-4147-A177-3AD203B41FA5}">
                      <a16:colId xmlns:a16="http://schemas.microsoft.com/office/drawing/2014/main" val="425451302"/>
                    </a:ext>
                  </a:extLst>
                </a:gridCol>
                <a:gridCol w="1036685">
                  <a:extLst>
                    <a:ext uri="{9D8B030D-6E8A-4147-A177-3AD203B41FA5}">
                      <a16:colId xmlns:a16="http://schemas.microsoft.com/office/drawing/2014/main" val="962199002"/>
                    </a:ext>
                  </a:extLst>
                </a:gridCol>
                <a:gridCol w="1067270">
                  <a:extLst>
                    <a:ext uri="{9D8B030D-6E8A-4147-A177-3AD203B41FA5}">
                      <a16:colId xmlns:a16="http://schemas.microsoft.com/office/drawing/2014/main" val="556797495"/>
                    </a:ext>
                  </a:extLst>
                </a:gridCol>
                <a:gridCol w="1053227">
                  <a:extLst>
                    <a:ext uri="{9D8B030D-6E8A-4147-A177-3AD203B41FA5}">
                      <a16:colId xmlns:a16="http://schemas.microsoft.com/office/drawing/2014/main" val="3073812679"/>
                    </a:ext>
                  </a:extLst>
                </a:gridCol>
              </a:tblGrid>
              <a:tr h="61942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Фирмы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Характеристика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Прибор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Прямой конкурент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Косвенный конкурент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Ключевой конкурент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2549394"/>
                  </a:ext>
                </a:extLst>
              </a:tr>
              <a:tr h="1504323"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Gilroy"/>
                          <a:ea typeface="+mj-ea"/>
                          <a:cs typeface="+mj-cs"/>
                        </a:rPr>
                        <a:t>Longfian Scitech Co., Ltd.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Китайская компания, основанная в 2005 году. Кислородный концентратор JAY-5A – это современный медицинский прибор для производства лечебно-профилактической воздушной смеси с повышенной кислородной концентрацией. Это устройство, в котором используется физический метод и технология адсорбции, в рабочем режиме постоянно выделяет из окружающего воздуха кислород, соответствующий заданным медицинским требованиям. Происходит это при включенном энергопитании и при постоянной температуре. Производительность составляет 5 л/мин.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b="1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+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b="1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9037428"/>
                  </a:ext>
                </a:extLst>
              </a:tr>
              <a:tr h="1960161"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Gilroy"/>
                          <a:ea typeface="+mj-ea"/>
                          <a:cs typeface="+mj-cs"/>
                        </a:rPr>
                        <a:t>Atmung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Немецкий бренд, поставляющий кислородное оборудование в Россию с 2005 года. Кислородный концентратор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latin typeface="Gilroy"/>
                          <a:ea typeface="+mj-ea"/>
                          <a:cs typeface="+mj-cs"/>
                        </a:rPr>
                        <a:t>Atmung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Gilroy"/>
                          <a:ea typeface="+mj-ea"/>
                          <a:cs typeface="+mj-cs"/>
                        </a:rPr>
                        <a:t> LFY-I-5A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  имеет возможность установки дополнительного выхода кислорода для подачи не только одному пациенту до 10 л/мин, но и сразу (одновременно) двум пациентам с потоком до 5 л/мин каждому. При необходимости, можно установить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небулайзер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, кислородная терапия и распыление кислорода проводятся одновременно. Встроенный газоанализатор позволяет всегда контролировать концентрацию кислорода на выходе, что особенно важно при длительном дыхании. При насыщенности меньше 85%-82% загорается индикатор. Концентратор снабжён HEPA-фильтром, что позволяет продлить срок службы аппарата.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noProof="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b="1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kern="1200" dirty="0" smtClean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+</a:t>
                      </a:r>
                    </a:p>
                    <a:p>
                      <a:pPr algn="ctr"/>
                      <a:endParaRPr lang="ru-RU" sz="2800" b="1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5752649"/>
                  </a:ext>
                </a:extLst>
              </a:tr>
              <a:tr h="1278366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ЗАО «ИНСОВТ»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В Санкт-Петербурге было основано в 1992 году на базе СКБ аналитического приборостроения НТО АН СССР. Газоанализатор медицинского кислорода ГКМП-02 применяется в отделениях (центрах) реанимации и интенсивной терапии больниц, госпиталей, клиник и научных центров, на машинах скорой помощи, в службах МЧС. Может применяться в стационарных аппаратах  ингаляционного наркоза и ИВЛ. Время автономной работы без подзарядки 100 часов.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b="1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+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b="1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988195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7867" r="21905"/>
          <a:stretch/>
        </p:blipFill>
        <p:spPr>
          <a:xfrm>
            <a:off x="8052179" y="2106691"/>
            <a:ext cx="916832" cy="10868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179" y="3856476"/>
            <a:ext cx="979891" cy="1138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179" y="5760845"/>
            <a:ext cx="973973" cy="61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1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499722"/>
              </p:ext>
            </p:extLst>
          </p:nvPr>
        </p:nvGraphicFramePr>
        <p:xfrm>
          <a:off x="314735" y="1791203"/>
          <a:ext cx="11504224" cy="224471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208349">
                  <a:extLst>
                    <a:ext uri="{9D8B030D-6E8A-4147-A177-3AD203B41FA5}">
                      <a16:colId xmlns:a16="http://schemas.microsoft.com/office/drawing/2014/main" val="3996973256"/>
                    </a:ext>
                  </a:extLst>
                </a:gridCol>
                <a:gridCol w="2245844">
                  <a:extLst>
                    <a:ext uri="{9D8B030D-6E8A-4147-A177-3AD203B41FA5}">
                      <a16:colId xmlns:a16="http://schemas.microsoft.com/office/drawing/2014/main" val="1924278188"/>
                    </a:ext>
                  </a:extLst>
                </a:gridCol>
                <a:gridCol w="1879177">
                  <a:extLst>
                    <a:ext uri="{9D8B030D-6E8A-4147-A177-3AD203B41FA5}">
                      <a16:colId xmlns:a16="http://schemas.microsoft.com/office/drawing/2014/main" val="962199002"/>
                    </a:ext>
                  </a:extLst>
                </a:gridCol>
                <a:gridCol w="1731959">
                  <a:extLst>
                    <a:ext uri="{9D8B030D-6E8A-4147-A177-3AD203B41FA5}">
                      <a16:colId xmlns:a16="http://schemas.microsoft.com/office/drawing/2014/main" val="556797495"/>
                    </a:ext>
                  </a:extLst>
                </a:gridCol>
                <a:gridCol w="2438895">
                  <a:extLst>
                    <a:ext uri="{9D8B030D-6E8A-4147-A177-3AD203B41FA5}">
                      <a16:colId xmlns:a16="http://schemas.microsoft.com/office/drawing/2014/main" val="3073812679"/>
                    </a:ext>
                  </a:extLst>
                </a:gridCol>
              </a:tblGrid>
              <a:tr h="691010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Критерии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Небулайзер с интегрированным газоанализатором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JAY-5A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 LFY-I-5A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Газоанализатор медицинского кислорода ГКМП-02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2549394"/>
                  </a:ext>
                </a:extLst>
              </a:tr>
              <a:tr h="385435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Наличие встроенного газоанализатора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4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9037428"/>
                  </a:ext>
                </a:extLst>
              </a:tr>
              <a:tr h="291135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Мобильность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5752649"/>
                  </a:ext>
                </a:extLst>
              </a:tr>
              <a:tr h="385435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Наличие встроенного небулайзера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5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6312029"/>
                  </a:ext>
                </a:extLst>
              </a:tr>
              <a:tr h="296347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Средний балл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4,33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2,33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3,66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Gilroy" pitchFamily="2" charset="0"/>
                          <a:ea typeface="+mj-ea"/>
                          <a:cs typeface="+mj-cs"/>
                        </a:rPr>
                        <a:t>3,00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Gilroy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784252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46328" y="4687293"/>
            <a:ext cx="11041039" cy="1569660"/>
          </a:xfrm>
          <a:prstGeom prst="rect">
            <a:avLst/>
          </a:prstGeom>
          <a:solidFill>
            <a:srgbClr val="DEEBF7"/>
          </a:solidFill>
          <a:ln w="28575"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pPr algn="just"/>
            <a:r>
              <a:rPr lang="ru-RU" sz="1600" b="1" dirty="0">
                <a:latin typeface="Gilroy" pitchFamily="2" charset="0"/>
                <a:ea typeface="+mj-ea"/>
                <a:cs typeface="+mj-cs"/>
              </a:rPr>
              <a:t>Основные конкурентные преимущества: </a:t>
            </a:r>
            <a:r>
              <a:rPr lang="ru-RU" sz="1600" dirty="0">
                <a:latin typeface="Gilroy" pitchFamily="2" charset="0"/>
                <a:ea typeface="+mj-ea"/>
                <a:cs typeface="+mj-cs"/>
              </a:rPr>
              <a:t>«</a:t>
            </a:r>
            <a:r>
              <a:rPr lang="ru-RU" sz="1600" dirty="0" err="1">
                <a:latin typeface="Gilroy" pitchFamily="2" charset="0"/>
                <a:ea typeface="+mj-ea"/>
                <a:cs typeface="+mj-cs"/>
              </a:rPr>
              <a:t>Небулайзер</a:t>
            </a:r>
            <a:r>
              <a:rPr lang="ru-RU" sz="1600" dirty="0">
                <a:latin typeface="Gilroy" pitchFamily="2" charset="0"/>
                <a:ea typeface="+mj-ea"/>
                <a:cs typeface="+mj-cs"/>
              </a:rPr>
              <a:t> с интегрированным газоанализатором» демонстрирует сбалансированность по ключевым критериям с явным лидерством в самых важных функциях (анализатор + </a:t>
            </a:r>
            <a:r>
              <a:rPr lang="ru-RU" sz="1600" dirty="0" err="1">
                <a:latin typeface="Gilroy" pitchFamily="2" charset="0"/>
                <a:ea typeface="+mj-ea"/>
                <a:cs typeface="+mj-cs"/>
              </a:rPr>
              <a:t>небулайзер</a:t>
            </a:r>
            <a:r>
              <a:rPr lang="ru-RU" sz="1600" dirty="0">
                <a:latin typeface="Gilroy" pitchFamily="2" charset="0"/>
                <a:ea typeface="+mj-ea"/>
                <a:cs typeface="+mj-cs"/>
              </a:rPr>
              <a:t>); получает наивысший результат – 4,33 среди всех сравниваемых устройств, что позволяет сделать вывод о том, что можно одновременно проводить ингаляции и контролировать концентрацию кислорода; оценка мобильности не самая высокая (как у ГКМП-02 с 5 баллами), но это компенсируется преимуществами в функциональности.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07583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586</Words>
  <Application>Microsoft Office PowerPoint</Application>
  <PresentationFormat>Широкоэкранный</PresentationFormat>
  <Paragraphs>134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Franklin Gothic Book</vt:lpstr>
      <vt:lpstr>Georgia</vt:lpstr>
      <vt:lpstr>Gilroy</vt:lpstr>
      <vt:lpstr>Tahoma</vt:lpstr>
      <vt:lpstr>Trebuchet MS</vt:lpstr>
      <vt:lpstr>Тема Office</vt:lpstr>
      <vt:lpstr>Презентация PowerPoint</vt:lpstr>
      <vt:lpstr>ПРОБЛЕМА</vt:lpstr>
      <vt:lpstr>Заболевания, при которых назначают ингаляции с помощью небулайзера, а также необходимо отслеживать показатели кислорода и углекислого газа в выдыхаемом воздухе:</vt:lpstr>
      <vt:lpstr>Презентация PowerPoint</vt:lpstr>
      <vt:lpstr>АКТУАЛЬНОСТЬ</vt:lpstr>
      <vt:lpstr>РЕШЕНИЕ</vt:lpstr>
      <vt:lpstr>РЕШЕНИЕ</vt:lpstr>
      <vt:lpstr>КОНКУРЕНТЫ И АНАЛОГИ</vt:lpstr>
      <vt:lpstr>КОНКУРЕНТЫ И АНАЛОГИ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Анастасия Лукашова</cp:lastModifiedBy>
  <cp:revision>39</cp:revision>
  <dcterms:created xsi:type="dcterms:W3CDTF">2026-06-19T07:44:07Z</dcterms:created>
  <dcterms:modified xsi:type="dcterms:W3CDTF">2026-06-26T14:26:32Z</dcterms:modified>
</cp:coreProperties>
</file>