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68" r:id="rId2"/>
    <p:sldId id="277" r:id="rId3"/>
    <p:sldId id="270" r:id="rId4"/>
    <p:sldId id="279" r:id="rId5"/>
    <p:sldId id="274" r:id="rId6"/>
    <p:sldId id="259" r:id="rId7"/>
    <p:sldId id="273" r:id="rId8"/>
    <p:sldId id="264" r:id="rId9"/>
    <p:sldId id="269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5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701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80" autoAdjust="0"/>
  </p:normalViewPr>
  <p:slideViewPr>
    <p:cSldViewPr snapToGrid="0" showGuides="1">
      <p:cViewPr varScale="1">
        <p:scale>
          <a:sx n="49" d="100"/>
          <a:sy n="49" d="100"/>
        </p:scale>
        <p:origin x="72" y="802"/>
      </p:cViewPr>
      <p:guideLst>
        <p:guide pos="765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F70B1-3ECE-4938-AA5E-E3AF2260F3F3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BF12B-7BAA-47C7-AF8D-7E2509A3C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1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1819275" y="1733550"/>
            <a:ext cx="8839200" cy="2305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aseline="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ru-RU" dirty="0" smtClean="0"/>
              <a:t>Название </a:t>
            </a:r>
            <a:r>
              <a:rPr lang="ru-RU" dirty="0" err="1" smtClean="0"/>
              <a:t>стартапа</a:t>
            </a:r>
            <a:endParaRPr lang="ru-R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rgbClr val="2867A0"/>
                </a:solidFill>
              </a:rPr>
              <a:t>Технологическое направление: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4829174" y="4356100"/>
            <a:ext cx="5864226" cy="368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8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наименование</a:t>
            </a:r>
          </a:p>
        </p:txBody>
      </p:sp>
    </p:spTree>
    <p:extLst>
      <p:ext uri="{BB962C8B-B14F-4D97-AF65-F5344CB8AC3E}">
        <p14:creationId xmlns:p14="http://schemas.microsoft.com/office/powerpoint/2010/main" val="215027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ннот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5316" y="10432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Аннотация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86675" y="3181350"/>
            <a:ext cx="1985025" cy="2819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формулировка</a:t>
            </a:r>
            <a:endParaRPr lang="ru-RU" dirty="0"/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5461000" y="3181350"/>
            <a:ext cx="2749550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</a:t>
            </a:r>
          </a:p>
          <a:p>
            <a:pPr lvl="0"/>
            <a:r>
              <a:rPr lang="ru-RU" dirty="0" smtClean="0"/>
              <a:t>перечисление</a:t>
            </a:r>
            <a:endParaRPr lang="ru-RU" dirty="0"/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549625" y="3181350"/>
            <a:ext cx="33185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</a:t>
            </a:r>
          </a:p>
          <a:p>
            <a:pPr lvl="0"/>
            <a:r>
              <a:rPr lang="ru-RU" dirty="0" smtClean="0"/>
              <a:t>перечисление</a:t>
            </a:r>
            <a:endParaRPr lang="ru-RU" dirty="0"/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1" y="800100"/>
            <a:ext cx="4705350" cy="723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Формулировка (1-2 предложения)</a:t>
            </a:r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7239001" y="800100"/>
            <a:ext cx="4362450" cy="723900"/>
          </a:xfrm>
        </p:spPr>
        <p:txBody>
          <a:bodyPr>
            <a:normAutofit/>
          </a:bodyPr>
          <a:lstStyle>
            <a:lvl1pPr marL="285750" indent="-285750">
              <a:lnSpc>
                <a:spcPct val="70000"/>
              </a:lnSpc>
              <a:buClr>
                <a:srgbClr val="2867A0"/>
              </a:buClr>
              <a:buFont typeface="Arial" panose="020B0604020202020204" pitchFamily="34" charset="0"/>
              <a:buChar char="•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 (5-7 задач)</a:t>
            </a:r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2752075" y="3181350"/>
            <a:ext cx="1985025" cy="28194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</a:t>
            </a:r>
          </a:p>
          <a:p>
            <a:pPr lvl="0"/>
            <a:r>
              <a:rPr lang="ru-RU" dirty="0" smtClean="0"/>
              <a:t>перечисление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4898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 - как продукт решает проблем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Решение: как продукт решает проблему потребителя</a:t>
            </a:r>
            <a:endParaRPr lang="ru-RU" sz="2400" b="1" dirty="0">
              <a:solidFill>
                <a:srgbClr val="2867A0"/>
              </a:solidFill>
            </a:endParaRPr>
          </a:p>
        </p:txBody>
      </p:sp>
      <p:grpSp>
        <p:nvGrpSpPr>
          <p:cNvPr id="17" name="Группа 16"/>
          <p:cNvGrpSpPr/>
          <p:nvPr userDrawn="1"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Преимущества, выгоды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gains</a:t>
              </a:r>
              <a:r>
                <a:rPr lang="en-US" sz="1400" dirty="0" smtClean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Результаты и преимущества продукта, которые желает получить потребитель</a:t>
              </a: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Проблемы, боли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pains)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Что мешает потребителю выполнять свои задачи</a:t>
              </a:r>
              <a:r>
                <a:rPr lang="ru-RU" sz="900" dirty="0" smtClean="0">
                  <a:solidFill>
                    <a:schemeClr val="bg2">
                      <a:lumMod val="50000"/>
                    </a:schemeClr>
                  </a:solidFill>
                </a:rPr>
                <a:t>?</a:t>
              </a:r>
              <a:endParaRPr lang="en-US" sz="900" dirty="0" smtClean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 smtClean="0">
                  <a:solidFill>
                    <a:schemeClr val="bg2">
                      <a:lumMod val="50000"/>
                    </a:schemeClr>
                  </a:solidFill>
                </a:rPr>
                <a:t>Что </a:t>
              </a: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волнует потребителя до, во время и после выполнения задачи</a:t>
              </a:r>
              <a:r>
                <a:rPr lang="ru-RU" sz="900" dirty="0" smtClean="0">
                  <a:solidFill>
                    <a:schemeClr val="bg2">
                      <a:lumMod val="50000"/>
                    </a:schemeClr>
                  </a:solidFill>
                </a:rPr>
                <a:t>?</a:t>
              </a:r>
              <a:endParaRPr lang="en-US" sz="900" dirty="0" smtClean="0">
                <a:solidFill>
                  <a:schemeClr val="bg2">
                    <a:lumMod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 smtClean="0">
                  <a:solidFill>
                    <a:schemeClr val="bg2">
                      <a:lumMod val="50000"/>
                    </a:schemeClr>
                  </a:solidFill>
                </a:rPr>
                <a:t>Не </a:t>
              </a: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желательные свойства продукта, препятствия?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Потребности/задачи/работы (</a:t>
              </a:r>
              <a:r>
                <a:rPr lang="en-US" sz="1400" dirty="0">
                  <a:solidFill>
                    <a:srgbClr val="29679F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jobs)</a:t>
              </a:r>
              <a:endParaRPr lang="ru-RU" sz="1400" dirty="0">
                <a:solidFill>
                  <a:srgbClr val="29679F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задачи потребителя решает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Для чего потребитель покупает продукт?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>
                  <a:solidFill>
                    <a:schemeClr val="bg2">
                      <a:lumMod val="50000"/>
                    </a:schemeClr>
                  </a:solidFill>
                </a:rPr>
                <a:t>Какие потребности закрывает?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755610"/>
            <a:ext cx="385230" cy="389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2" y="757507"/>
            <a:ext cx="275165" cy="3894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7" y="786082"/>
            <a:ext cx="351364" cy="351364"/>
          </a:xfrm>
          <a:prstGeom prst="rect">
            <a:avLst/>
          </a:prstGeom>
        </p:spPr>
      </p:pic>
      <p:sp>
        <p:nvSpPr>
          <p:cNvPr id="40" name="Прямоугольник 39"/>
          <p:cNvSpPr/>
          <p:nvPr userDrawn="1"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6195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</a:t>
            </a:r>
          </a:p>
          <a:p>
            <a:pPr lvl="0"/>
            <a:r>
              <a:rPr lang="ru-RU" dirty="0" smtClean="0"/>
              <a:t>перечисление</a:t>
            </a:r>
            <a:endParaRPr lang="ru-RU" dirty="0"/>
          </a:p>
        </p:txBody>
      </p:sp>
      <p:sp>
        <p:nvSpPr>
          <p:cNvPr id="46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43053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</a:t>
            </a:r>
          </a:p>
          <a:p>
            <a:pPr lvl="0"/>
            <a:r>
              <a:rPr lang="ru-RU" dirty="0" smtClean="0"/>
              <a:t>перечисление</a:t>
            </a:r>
            <a:endParaRPr lang="ru-RU" dirty="0"/>
          </a:p>
        </p:txBody>
      </p:sp>
      <p:sp>
        <p:nvSpPr>
          <p:cNvPr id="4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8229601" y="2590800"/>
            <a:ext cx="3638550" cy="367665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FD5701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</a:t>
            </a:r>
          </a:p>
          <a:p>
            <a:pPr lvl="0"/>
            <a:r>
              <a:rPr lang="ru-RU" dirty="0" smtClean="0"/>
              <a:t>перечисление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9080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Проблема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Формулировка проблемной ситуации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4" y="3742870"/>
            <a:ext cx="8901339" cy="12355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Статистика, результаты опросов, ссылки на 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142752777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 smtClean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 smtClean="0">
                <a:solidFill>
                  <a:srgbClr val="FD5701"/>
                </a:solidFill>
              </a:rPr>
              <a:t>B2B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Для описания представителей потребительского сегмента в виде </a:t>
            </a:r>
            <a:r>
              <a:rPr lang="ru-RU" dirty="0" err="1" smtClean="0"/>
              <a:t>юр.лиц</a:t>
            </a:r>
            <a:r>
              <a:rPr lang="ru-RU" dirty="0" smtClean="0"/>
              <a:t> /компаний указать: категория бизнеса (малый, средний, крупный), отрасль, география, специфика деятельности </a:t>
            </a:r>
            <a:r>
              <a:rPr lang="ru-RU" dirty="0" err="1" smtClean="0"/>
              <a:t>итд</a:t>
            </a:r>
            <a:r>
              <a:rPr lang="ru-RU" dirty="0" smtClean="0"/>
              <a:t>.. При наличии привести конкретные примеры таких компаний с указанием полного наименования юридического лица</a:t>
            </a:r>
          </a:p>
        </p:txBody>
      </p:sp>
    </p:spTree>
    <p:extLst>
      <p:ext uri="{BB962C8B-B14F-4D97-AF65-F5344CB8AC3E}">
        <p14:creationId xmlns:p14="http://schemas.microsoft.com/office/powerpoint/2010/main" val="7878919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требительский сегмент – сектор рынка B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Потребительский сегмент –</a:t>
            </a:r>
            <a:r>
              <a:rPr lang="ru-RU" sz="2400" b="1" baseline="0" dirty="0" smtClean="0">
                <a:solidFill>
                  <a:srgbClr val="2867A0"/>
                </a:solidFill>
              </a:rPr>
              <a:t> сектор рынка </a:t>
            </a:r>
            <a:r>
              <a:rPr lang="en-US" sz="2400" b="1" baseline="0" dirty="0" smtClean="0">
                <a:solidFill>
                  <a:srgbClr val="FD5701"/>
                </a:solidFill>
              </a:rPr>
              <a:t>B2C</a:t>
            </a:r>
            <a:endParaRPr lang="ru-RU" sz="2400" b="1" dirty="0">
              <a:solidFill>
                <a:srgbClr val="FD5701"/>
              </a:solidFill>
            </a:endParaRP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11261725" cy="293370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Для описания представителей потребительского сегмента в виде </a:t>
            </a:r>
            <a:r>
              <a:rPr lang="ru-RU" dirty="0" err="1" smtClean="0"/>
              <a:t>физ.лиц</a:t>
            </a:r>
            <a:r>
              <a:rPr lang="ru-RU" dirty="0" smtClean="0"/>
              <a:t> указать: социально-демографические характеристики (пол, возраст, образование, уровень дохода </a:t>
            </a:r>
            <a:r>
              <a:rPr lang="ru-RU" dirty="0" err="1" smtClean="0"/>
              <a:t>итд</a:t>
            </a:r>
            <a:r>
              <a:rPr lang="ru-RU" dirty="0" smtClean="0"/>
              <a:t>.), вкусы, предпочтения, привычки, модели потребления </a:t>
            </a:r>
            <a:r>
              <a:rPr lang="ru-RU" dirty="0" err="1" smtClean="0"/>
              <a:t>итд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74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зульат /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4410" y="142426"/>
            <a:ext cx="28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Результат / продукт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5" y="3481614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Описание продукта – технические, функциональные, эксплуатационные и иные характеристики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5" y="1028700"/>
            <a:ext cx="4996996" cy="669471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Технология, сервис, устройство, свой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24819684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ностное пред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Ценностное</a:t>
            </a:r>
            <a:r>
              <a:rPr lang="ru-RU" sz="2400" b="1" baseline="0" dirty="0" smtClean="0">
                <a:solidFill>
                  <a:srgbClr val="2867A0"/>
                </a:solidFill>
              </a:rPr>
              <a:t> предложение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74173" y="740454"/>
            <a:ext cx="7812313" cy="1233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формулировка ценностного предложения по формуле – наш товар (услуга, технология) помогает «потребительский сегмент», которые хотят «выполняемая задача», тем, что «определение действия (снижает, избавляет или повышает) и определение действия (увеличивает/позволяет)"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302789" y="3545114"/>
            <a:ext cx="4007953" cy="2362200"/>
          </a:xfrm>
        </p:spPr>
        <p:txBody>
          <a:bodyPr>
            <a:normAutofit/>
          </a:bodyPr>
          <a:lstStyle>
            <a:lvl1pPr marL="228600" indent="-228600">
              <a:lnSpc>
                <a:spcPct val="70000"/>
              </a:lnSpc>
              <a:buClr>
                <a:srgbClr val="2867A0"/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перечисление</a:t>
            </a:r>
          </a:p>
          <a:p>
            <a:pPr lvl="0"/>
            <a:r>
              <a:rPr lang="ru-RU" dirty="0" smtClean="0"/>
              <a:t>перечисление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4629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Бизнес-модель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5" name="Google Shape;526;p43">
            <a:extLst>
              <a:ext uri="{FF2B5EF4-FFF2-40B4-BE49-F238E27FC236}">
                <a16:creationId xmlns:a16="http://schemas.microsoft.com/office/drawing/2014/main" id="{BF8B7A66-5663-FB08-2AD6-0085C6794F2A}"/>
              </a:ext>
            </a:extLst>
          </p:cNvPr>
          <p:cNvSpPr txBox="1"/>
          <p:nvPr userDrawn="1"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527;p43">
            <a:extLst>
              <a:ext uri="{FF2B5EF4-FFF2-40B4-BE49-F238E27FC236}">
                <a16:creationId xmlns:a16="http://schemas.microsoft.com/office/drawing/2014/main" id="{F8B339A6-31D8-60BF-A026-59D4910E122E}"/>
              </a:ext>
            </a:extLst>
          </p:cNvPr>
          <p:cNvSpPr txBox="1"/>
          <p:nvPr userDrawn="1"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Google Shape;528;p43">
            <a:extLst>
              <a:ext uri="{FF2B5EF4-FFF2-40B4-BE49-F238E27FC236}">
                <a16:creationId xmlns:a16="http://schemas.microsoft.com/office/drawing/2014/main" id="{F785EAA9-2531-EAF0-68A8-89D15B70C1FE}"/>
              </a:ext>
            </a:extLst>
          </p:cNvPr>
          <p:cNvSpPr txBox="1"/>
          <p:nvPr userDrawn="1"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529;p43">
            <a:extLst>
              <a:ext uri="{FF2B5EF4-FFF2-40B4-BE49-F238E27FC236}">
                <a16:creationId xmlns:a16="http://schemas.microsoft.com/office/drawing/2014/main" id="{87F3961D-6689-BF38-238D-FEA48614AF58}"/>
              </a:ext>
            </a:extLst>
          </p:cNvPr>
          <p:cNvSpPr txBox="1"/>
          <p:nvPr userDrawn="1"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Google Shape;530;p43">
            <a:extLst>
              <a:ext uri="{FF2B5EF4-FFF2-40B4-BE49-F238E27FC236}">
                <a16:creationId xmlns:a16="http://schemas.microsoft.com/office/drawing/2014/main" id="{7EA61AB4-6721-CA02-3313-616534F2C4E4}"/>
              </a:ext>
            </a:extLst>
          </p:cNvPr>
          <p:cNvSpPr txBox="1"/>
          <p:nvPr userDrawn="1"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531;p43">
            <a:extLst>
              <a:ext uri="{FF2B5EF4-FFF2-40B4-BE49-F238E27FC236}">
                <a16:creationId xmlns:a16="http://schemas.microsoft.com/office/drawing/2014/main" id="{74A6E597-B0CE-A9F4-6B64-A3AD8BB95AF7}"/>
              </a:ext>
            </a:extLst>
          </p:cNvPr>
          <p:cNvSpPr txBox="1"/>
          <p:nvPr userDrawn="1"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532;p43">
            <a:extLst>
              <a:ext uri="{FF2B5EF4-FFF2-40B4-BE49-F238E27FC236}">
                <a16:creationId xmlns:a16="http://schemas.microsoft.com/office/drawing/2014/main" id="{516158E5-FD7E-3C0A-41F2-4BCD6BFCA71C}"/>
              </a:ext>
            </a:extLst>
          </p:cNvPr>
          <p:cNvSpPr txBox="1"/>
          <p:nvPr userDrawn="1"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29679F"/>
              </a:solidFill>
              <a:effectLst/>
              <a:uLnTx/>
              <a:uFillTx/>
              <a:latin typeface="Roboto 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Google Shape;533;p43">
            <a:extLst>
              <a:ext uri="{FF2B5EF4-FFF2-40B4-BE49-F238E27FC236}">
                <a16:creationId xmlns:a16="http://schemas.microsoft.com/office/drawing/2014/main" id="{60B2C170-FA35-BFC9-ECD7-FF744DD8D75B}"/>
              </a:ext>
            </a:extLst>
          </p:cNvPr>
          <p:cNvSpPr txBox="1"/>
          <p:nvPr userDrawn="1"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534;p43">
            <a:extLst>
              <a:ext uri="{FF2B5EF4-FFF2-40B4-BE49-F238E27FC236}">
                <a16:creationId xmlns:a16="http://schemas.microsoft.com/office/drawing/2014/main" id="{91777D51-2994-B0E0-67D7-D50EA322786C}"/>
              </a:ext>
            </a:extLst>
          </p:cNvPr>
          <p:cNvSpPr txBox="1"/>
          <p:nvPr userDrawn="1"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535;p43">
            <a:extLst>
              <a:ext uri="{FF2B5EF4-FFF2-40B4-BE49-F238E27FC236}">
                <a16:creationId xmlns:a16="http://schemas.microsoft.com/office/drawing/2014/main" id="{57F846ED-75F4-B41F-642B-8517EB818FEE}"/>
              </a:ext>
            </a:extLst>
          </p:cNvPr>
          <p:cNvSpPr/>
          <p:nvPr userDrawn="1"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Google Shape;536;p43">
            <a:extLst>
              <a:ext uri="{FF2B5EF4-FFF2-40B4-BE49-F238E27FC236}">
                <a16:creationId xmlns:a16="http://schemas.microsoft.com/office/drawing/2014/main" id="{4F8A154F-300F-1087-42E0-C06690A4F2A2}"/>
              </a:ext>
            </a:extLst>
          </p:cNvPr>
          <p:cNvSpPr/>
          <p:nvPr userDrawn="1"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Google Shape;537;p43">
            <a:extLst>
              <a:ext uri="{FF2B5EF4-FFF2-40B4-BE49-F238E27FC236}">
                <a16:creationId xmlns:a16="http://schemas.microsoft.com/office/drawing/2014/main" id="{C720B44E-B5EE-52AE-F1D3-31211EB8E5E9}"/>
              </a:ext>
            </a:extLst>
          </p:cNvPr>
          <p:cNvSpPr/>
          <p:nvPr userDrawn="1"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Google Shape;538;p43">
            <a:extLst>
              <a:ext uri="{FF2B5EF4-FFF2-40B4-BE49-F238E27FC236}">
                <a16:creationId xmlns:a16="http://schemas.microsoft.com/office/drawing/2014/main" id="{43178A68-8C80-B5EC-9EA8-A9E67FFE514E}"/>
              </a:ext>
            </a:extLst>
          </p:cNvPr>
          <p:cNvSpPr/>
          <p:nvPr userDrawn="1"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20" name="Google Shape;539;p43">
            <a:extLst>
              <a:ext uri="{FF2B5EF4-FFF2-40B4-BE49-F238E27FC236}">
                <a16:creationId xmlns:a16="http://schemas.microsoft.com/office/drawing/2014/main" id="{E51B4A1B-5FB6-F7D0-CE38-4B37A2AB51E6}"/>
              </a:ext>
            </a:extLst>
          </p:cNvPr>
          <p:cNvGrpSpPr/>
          <p:nvPr userDrawn="1"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21" name="Google Shape;540;p43">
              <a:extLst>
                <a:ext uri="{FF2B5EF4-FFF2-40B4-BE49-F238E27FC236}">
                  <a16:creationId xmlns:a16="http://schemas.microsoft.com/office/drawing/2014/main" id="{A919B29D-BA12-6D0C-4BC9-F82E9210DD87}"/>
                </a:ext>
              </a:extLst>
            </p:cNvPr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Google Shape;541;p43">
              <a:extLst>
                <a:ext uri="{FF2B5EF4-FFF2-40B4-BE49-F238E27FC236}">
                  <a16:creationId xmlns:a16="http://schemas.microsoft.com/office/drawing/2014/main" id="{FDF7956E-CC78-0626-4682-B391A7F608DF}"/>
                </a:ext>
              </a:extLst>
            </p:cNvPr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23" name="Google Shape;542;p43">
            <a:extLst>
              <a:ext uri="{FF2B5EF4-FFF2-40B4-BE49-F238E27FC236}">
                <a16:creationId xmlns:a16="http://schemas.microsoft.com/office/drawing/2014/main" id="{99983DDE-1C49-6282-D4C4-A09013D39479}"/>
              </a:ext>
            </a:extLst>
          </p:cNvPr>
          <p:cNvGrpSpPr/>
          <p:nvPr userDrawn="1"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24" name="Google Shape;543;p43">
              <a:extLst>
                <a:ext uri="{FF2B5EF4-FFF2-40B4-BE49-F238E27FC236}">
                  <a16:creationId xmlns:a16="http://schemas.microsoft.com/office/drawing/2014/main" id="{13D3020D-3311-976D-C4F4-0531483A42BF}"/>
                </a:ext>
              </a:extLst>
            </p:cNvPr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Google Shape;544;p43">
              <a:extLst>
                <a:ext uri="{FF2B5EF4-FFF2-40B4-BE49-F238E27FC236}">
                  <a16:creationId xmlns:a16="http://schemas.microsoft.com/office/drawing/2014/main" id="{B3497A46-C83E-CF92-658B-9D3A1FDB55F7}"/>
                </a:ext>
              </a:extLst>
            </p:cNvPr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Google Shape;545;p43">
              <a:extLst>
                <a:ext uri="{FF2B5EF4-FFF2-40B4-BE49-F238E27FC236}">
                  <a16:creationId xmlns:a16="http://schemas.microsoft.com/office/drawing/2014/main" id="{3F8A6066-4A19-5E11-45FE-0878C9FAB247}"/>
                </a:ext>
              </a:extLst>
            </p:cNvPr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Google Shape;546;p43">
              <a:extLst>
                <a:ext uri="{FF2B5EF4-FFF2-40B4-BE49-F238E27FC236}">
                  <a16:creationId xmlns:a16="http://schemas.microsoft.com/office/drawing/2014/main" id="{72FBD693-E722-3B29-1B73-D6258B899ED5}"/>
                </a:ext>
              </a:extLst>
            </p:cNvPr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Google Shape;547;p43">
              <a:extLst>
                <a:ext uri="{FF2B5EF4-FFF2-40B4-BE49-F238E27FC236}">
                  <a16:creationId xmlns:a16="http://schemas.microsoft.com/office/drawing/2014/main" id="{109A1987-952B-FC2A-48F5-C468DBBC4536}"/>
                </a:ext>
              </a:extLst>
            </p:cNvPr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Google Shape;548;p43">
              <a:extLst>
                <a:ext uri="{FF2B5EF4-FFF2-40B4-BE49-F238E27FC236}">
                  <a16:creationId xmlns:a16="http://schemas.microsoft.com/office/drawing/2014/main" id="{0FFBC526-B6D5-D4FD-C53B-2E2A853106CC}"/>
                </a:ext>
              </a:extLst>
            </p:cNvPr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Google Shape;549;p43">
              <a:extLst>
                <a:ext uri="{FF2B5EF4-FFF2-40B4-BE49-F238E27FC236}">
                  <a16:creationId xmlns:a16="http://schemas.microsoft.com/office/drawing/2014/main" id="{40B6A416-7C10-34AC-D1F2-AC43B6980A7D}"/>
                </a:ext>
              </a:extLst>
            </p:cNvPr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31" name="Google Shape;550;p43">
            <a:extLst>
              <a:ext uri="{FF2B5EF4-FFF2-40B4-BE49-F238E27FC236}">
                <a16:creationId xmlns:a16="http://schemas.microsoft.com/office/drawing/2014/main" id="{43A3729C-1C9F-4CD2-8BF8-5419DAF5E859}"/>
              </a:ext>
            </a:extLst>
          </p:cNvPr>
          <p:cNvGrpSpPr/>
          <p:nvPr userDrawn="1"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32" name="Google Shape;551;p43">
              <a:extLst>
                <a:ext uri="{FF2B5EF4-FFF2-40B4-BE49-F238E27FC236}">
                  <a16:creationId xmlns:a16="http://schemas.microsoft.com/office/drawing/2014/main" id="{6D05467E-716B-64E6-0A51-EEF811ECB716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Google Shape;552;p43">
              <a:extLst>
                <a:ext uri="{FF2B5EF4-FFF2-40B4-BE49-F238E27FC236}">
                  <a16:creationId xmlns:a16="http://schemas.microsoft.com/office/drawing/2014/main" id="{845CDFA5-ADE1-1EBF-EAC0-6E2031F70342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Google Shape;553;p43">
              <a:extLst>
                <a:ext uri="{FF2B5EF4-FFF2-40B4-BE49-F238E27FC236}">
                  <a16:creationId xmlns:a16="http://schemas.microsoft.com/office/drawing/2014/main" id="{E3082F2A-8EE5-301F-3949-2BFF4550067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Google Shape;554;p43">
              <a:extLst>
                <a:ext uri="{FF2B5EF4-FFF2-40B4-BE49-F238E27FC236}">
                  <a16:creationId xmlns:a16="http://schemas.microsoft.com/office/drawing/2014/main" id="{A8E038D9-B049-5D26-E2A1-78C5D6B9A66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Google Shape;555;p43">
              <a:extLst>
                <a:ext uri="{FF2B5EF4-FFF2-40B4-BE49-F238E27FC236}">
                  <a16:creationId xmlns:a16="http://schemas.microsoft.com/office/drawing/2014/main" id="{3F9DE3DD-B452-4EF8-7B8C-13032BF5D495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Google Shape;556;p43">
              <a:extLst>
                <a:ext uri="{FF2B5EF4-FFF2-40B4-BE49-F238E27FC236}">
                  <a16:creationId xmlns:a16="http://schemas.microsoft.com/office/drawing/2014/main" id="{E2FDB3C9-2DF9-4822-B443-193244422A8A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Google Shape;557;p43">
              <a:extLst>
                <a:ext uri="{FF2B5EF4-FFF2-40B4-BE49-F238E27FC236}">
                  <a16:creationId xmlns:a16="http://schemas.microsoft.com/office/drawing/2014/main" id="{FAF13B28-A97B-DD6A-FF26-E03BB2618C4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Google Shape;558;p43">
              <a:extLst>
                <a:ext uri="{FF2B5EF4-FFF2-40B4-BE49-F238E27FC236}">
                  <a16:creationId xmlns:a16="http://schemas.microsoft.com/office/drawing/2014/main" id="{FF65F6D0-A3CB-199C-F2F8-DFE858AD2E3B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Google Shape;559;p43">
              <a:extLst>
                <a:ext uri="{FF2B5EF4-FFF2-40B4-BE49-F238E27FC236}">
                  <a16:creationId xmlns:a16="http://schemas.microsoft.com/office/drawing/2014/main" id="{91BEF464-C04E-76C4-2A3C-392FFBC3FAA1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Google Shape;560;p43">
              <a:extLst>
                <a:ext uri="{FF2B5EF4-FFF2-40B4-BE49-F238E27FC236}">
                  <a16:creationId xmlns:a16="http://schemas.microsoft.com/office/drawing/2014/main" id="{0C655085-ECDF-35BF-9F2C-23E6BDEE6597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Google Shape;561;p43">
              <a:extLst>
                <a:ext uri="{FF2B5EF4-FFF2-40B4-BE49-F238E27FC236}">
                  <a16:creationId xmlns:a16="http://schemas.microsoft.com/office/drawing/2014/main" id="{83D03064-9000-7818-9888-912F75794F5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43" name="Google Shape;562;p43">
            <a:extLst>
              <a:ext uri="{FF2B5EF4-FFF2-40B4-BE49-F238E27FC236}">
                <a16:creationId xmlns:a16="http://schemas.microsoft.com/office/drawing/2014/main" id="{8C974379-768E-BEDB-8505-21D6E4D0DB7F}"/>
              </a:ext>
            </a:extLst>
          </p:cNvPr>
          <p:cNvGrpSpPr/>
          <p:nvPr userDrawn="1"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44" name="Google Shape;563;p43">
              <a:extLst>
                <a:ext uri="{FF2B5EF4-FFF2-40B4-BE49-F238E27FC236}">
                  <a16:creationId xmlns:a16="http://schemas.microsoft.com/office/drawing/2014/main" id="{A17C81AE-A760-FD64-1D22-5ABD95057CA9}"/>
                </a:ext>
              </a:extLst>
            </p:cNvPr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Google Shape;564;p43">
              <a:extLst>
                <a:ext uri="{FF2B5EF4-FFF2-40B4-BE49-F238E27FC236}">
                  <a16:creationId xmlns:a16="http://schemas.microsoft.com/office/drawing/2014/main" id="{1C2787CD-124B-4143-DA6D-3E2847244E8D}"/>
                </a:ext>
              </a:extLst>
            </p:cNvPr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Google Shape;565;p43">
              <a:extLst>
                <a:ext uri="{FF2B5EF4-FFF2-40B4-BE49-F238E27FC236}">
                  <a16:creationId xmlns:a16="http://schemas.microsoft.com/office/drawing/2014/main" id="{0EC9BE64-3A24-2872-5EFF-A771FF34803C}"/>
                </a:ext>
              </a:extLst>
            </p:cNvPr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Google Shape;566;p43">
              <a:extLst>
                <a:ext uri="{FF2B5EF4-FFF2-40B4-BE49-F238E27FC236}">
                  <a16:creationId xmlns:a16="http://schemas.microsoft.com/office/drawing/2014/main" id="{0C39EEBC-B1A4-DA2A-B51E-BAA02B53387A}"/>
                </a:ext>
              </a:extLst>
            </p:cNvPr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Google Shape;567;p43">
              <a:extLst>
                <a:ext uri="{FF2B5EF4-FFF2-40B4-BE49-F238E27FC236}">
                  <a16:creationId xmlns:a16="http://schemas.microsoft.com/office/drawing/2014/main" id="{94E05834-673D-8A06-A8A6-90E3541D14F4}"/>
                </a:ext>
              </a:extLst>
            </p:cNvPr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49" name="Google Shape;568;p43">
            <a:extLst>
              <a:ext uri="{FF2B5EF4-FFF2-40B4-BE49-F238E27FC236}">
                <a16:creationId xmlns:a16="http://schemas.microsoft.com/office/drawing/2014/main" id="{644FBAA9-2B0B-7D04-9744-8E34EB1A83AE}"/>
              </a:ext>
            </a:extLst>
          </p:cNvPr>
          <p:cNvSpPr/>
          <p:nvPr userDrawn="1"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76249948-23D1-936D-0BE4-3CA48626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2544670" y="787012"/>
            <a:ext cx="1777856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виды деятельности</a:t>
            </a: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9D4D51F8-ADC7-BEB2-C008-8C7C894F2B98}"/>
              </a:ext>
            </a:extLst>
          </p:cNvPr>
          <p:cNvSpPr txBox="1">
            <a:spLocks/>
          </p:cNvSpPr>
          <p:nvPr userDrawn="1"/>
        </p:nvSpPr>
        <p:spPr>
          <a:xfrm>
            <a:off x="4816641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Ценностное предложение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159B9228-F4F8-484D-E563-1F8351D4D9D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68DCBEE0-1D27-B0C3-B027-663871E965FA}"/>
              </a:ext>
            </a:extLst>
          </p:cNvPr>
          <p:cNvSpPr txBox="1">
            <a:spLocks/>
          </p:cNvSpPr>
          <p:nvPr userDrawn="1"/>
        </p:nvSpPr>
        <p:spPr>
          <a:xfrm>
            <a:off x="709053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Взаимоотношения с клиентом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EA1E0FC6-EE65-32E0-56C1-F41ADC2EA3AF}"/>
              </a:ext>
            </a:extLst>
          </p:cNvPr>
          <p:cNvSpPr txBox="1">
            <a:spLocks/>
          </p:cNvSpPr>
          <p:nvPr userDrawn="1"/>
        </p:nvSpPr>
        <p:spPr>
          <a:xfrm>
            <a:off x="9371842" y="787012"/>
            <a:ext cx="1806565" cy="36457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Потребительские сегменты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C0EED07D-C54D-FF28-1D78-FE45CE87A4E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1831C6AE-DADE-A4AD-E923-5AAFD14B61B5}"/>
              </a:ext>
            </a:extLst>
          </p:cNvPr>
          <p:cNvSpPr txBox="1">
            <a:spLocks/>
          </p:cNvSpPr>
          <p:nvPr userDrawn="1"/>
        </p:nvSpPr>
        <p:spPr>
          <a:xfrm>
            <a:off x="7090532" y="2885486"/>
            <a:ext cx="1806565" cy="2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Каналы сбыта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9C78F5F0-2800-C973-F285-31DA41FAB94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DAE86C55-C4E0-0530-D442-CC1617DB96E2}"/>
              </a:ext>
            </a:extLst>
          </p:cNvPr>
          <p:cNvSpPr txBox="1">
            <a:spLocks/>
          </p:cNvSpPr>
          <p:nvPr userDrawn="1"/>
        </p:nvSpPr>
        <p:spPr>
          <a:xfrm>
            <a:off x="288265" y="5068819"/>
            <a:ext cx="4763700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Структура издержек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DC9925C3-5767-5386-4AB6-76DC1903717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4E15BFD6-F51F-9A90-D15F-494EF71C4C50}"/>
              </a:ext>
            </a:extLst>
          </p:cNvPr>
          <p:cNvSpPr txBox="1">
            <a:spLocks/>
          </p:cNvSpPr>
          <p:nvPr userDrawn="1"/>
        </p:nvSpPr>
        <p:spPr>
          <a:xfrm>
            <a:off x="5992464" y="5068819"/>
            <a:ext cx="5006266" cy="245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Потоки доходов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2C7DAA4C-3857-7BCC-B467-F26BAC523EFC}"/>
              </a:ext>
            </a:extLst>
          </p:cNvPr>
          <p:cNvSpPr txBox="1">
            <a:spLocks/>
          </p:cNvSpPr>
          <p:nvPr userDrawn="1"/>
        </p:nvSpPr>
        <p:spPr>
          <a:xfrm>
            <a:off x="2544670" y="2910468"/>
            <a:ext cx="1777856" cy="2328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ресурсы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FDD7F521-55C0-78BD-7DC9-6078F3E004E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9679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5" name="Текст 256">
            <a:extLst>
              <a:ext uri="{FF2B5EF4-FFF2-40B4-BE49-F238E27FC236}">
                <a16:creationId xmlns:a16="http://schemas.microsoft.com/office/drawing/2014/main" id="{DEE1F5CA-DB39-A830-3018-CCC982A5A9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63048D07-DB93-E1EF-DEF7-16451197C0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9679F"/>
              </a:buClr>
              <a:buFontTx/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7" name="Текст 262">
            <a:extLst>
              <a:ext uri="{FF2B5EF4-FFF2-40B4-BE49-F238E27FC236}">
                <a16:creationId xmlns:a16="http://schemas.microsoft.com/office/drawing/2014/main" id="{EB987EDB-AAA1-C171-F93E-12A9943D89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</p:spPr>
        <p:txBody>
          <a:bodyPr/>
          <a:lstStyle>
            <a:lvl1pPr>
              <a:buClr>
                <a:srgbClr val="29679F"/>
              </a:buClr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DC16C9B2-5009-89E7-32D6-62EC0DA3F3D8}"/>
              </a:ext>
            </a:extLst>
          </p:cNvPr>
          <p:cNvSpPr txBox="1">
            <a:spLocks/>
          </p:cNvSpPr>
          <p:nvPr userDrawn="1"/>
        </p:nvSpPr>
        <p:spPr>
          <a:xfrm>
            <a:off x="335688" y="787012"/>
            <a:ext cx="1777856" cy="265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/>
                <a:ea typeface="+mj-ea"/>
                <a:cs typeface="+mj-cs"/>
              </a:rPr>
              <a:t>Ключевые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25000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то есть сейчас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Что</a:t>
            </a:r>
            <a:r>
              <a:rPr lang="ru-RU" sz="2400" b="1" baseline="0" dirty="0" smtClean="0">
                <a:solidFill>
                  <a:srgbClr val="2867A0"/>
                </a:solidFill>
              </a:rPr>
              <a:t> есть сейчас?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899"/>
            <a:ext cx="9159876" cy="1337129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Задел команды (патенты, публикации, подтвержденные результаты экспериментов, опросов </a:t>
            </a:r>
            <a:r>
              <a:rPr lang="ru-RU" dirty="0" err="1" smtClean="0"/>
              <a:t>итд</a:t>
            </a:r>
            <a:r>
              <a:rPr lang="ru-RU" dirty="0" smtClean="0"/>
              <a:t>.)</a:t>
            </a:r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155575" y="3016250"/>
            <a:ext cx="4073525" cy="26670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Указывается стадия готовности продукта на момент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8277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Команда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7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55577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роль</a:t>
            </a:r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42"/>
          </p:nvPr>
        </p:nvSpPr>
        <p:spPr>
          <a:xfrm>
            <a:off x="228603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1" name="Текст 6"/>
          <p:cNvSpPr>
            <a:spLocks noGrp="1"/>
          </p:cNvSpPr>
          <p:nvPr>
            <p:ph type="body" sz="quarter" idx="43" hasCustomPrompt="1"/>
          </p:nvPr>
        </p:nvSpPr>
        <p:spPr>
          <a:xfrm>
            <a:off x="4509863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42" name="Текст 6"/>
          <p:cNvSpPr>
            <a:spLocks noGrp="1"/>
          </p:cNvSpPr>
          <p:nvPr>
            <p:ph type="body" sz="quarter" idx="44" hasCustomPrompt="1"/>
          </p:nvPr>
        </p:nvSpPr>
        <p:spPr>
          <a:xfrm>
            <a:off x="4509863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роль</a:t>
            </a:r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45"/>
          </p:nvPr>
        </p:nvSpPr>
        <p:spPr>
          <a:xfrm>
            <a:off x="4582889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48" name="Текст 6"/>
          <p:cNvSpPr>
            <a:spLocks noGrp="1"/>
          </p:cNvSpPr>
          <p:nvPr>
            <p:ph type="body" sz="quarter" idx="46" hasCustomPrompt="1"/>
          </p:nvPr>
        </p:nvSpPr>
        <p:spPr>
          <a:xfrm>
            <a:off x="8457749" y="27649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49" name="Текст 6"/>
          <p:cNvSpPr>
            <a:spLocks noGrp="1"/>
          </p:cNvSpPr>
          <p:nvPr>
            <p:ph type="body" sz="quarter" idx="47" hasCustomPrompt="1"/>
          </p:nvPr>
        </p:nvSpPr>
        <p:spPr>
          <a:xfrm>
            <a:off x="8457749" y="3184076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роль</a:t>
            </a:r>
          </a:p>
        </p:txBody>
      </p:sp>
      <p:sp>
        <p:nvSpPr>
          <p:cNvPr id="50" name="Рисунок 49"/>
          <p:cNvSpPr>
            <a:spLocks noGrp="1"/>
          </p:cNvSpPr>
          <p:nvPr>
            <p:ph type="pic" sz="quarter" idx="48"/>
          </p:nvPr>
        </p:nvSpPr>
        <p:spPr>
          <a:xfrm>
            <a:off x="8530775" y="661310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2" name="Текст 6"/>
          <p:cNvSpPr>
            <a:spLocks noGrp="1"/>
          </p:cNvSpPr>
          <p:nvPr>
            <p:ph type="body" sz="quarter" idx="49" hasCustomPrompt="1"/>
          </p:nvPr>
        </p:nvSpPr>
        <p:spPr>
          <a:xfrm>
            <a:off x="155577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73" name="Текст 6"/>
          <p:cNvSpPr>
            <a:spLocks noGrp="1"/>
          </p:cNvSpPr>
          <p:nvPr>
            <p:ph type="body" sz="quarter" idx="50" hasCustomPrompt="1"/>
          </p:nvPr>
        </p:nvSpPr>
        <p:spPr>
          <a:xfrm>
            <a:off x="155577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роль</a:t>
            </a:r>
          </a:p>
        </p:txBody>
      </p:sp>
      <p:sp>
        <p:nvSpPr>
          <p:cNvPr id="74" name="Рисунок 73"/>
          <p:cNvSpPr>
            <a:spLocks noGrp="1"/>
          </p:cNvSpPr>
          <p:nvPr>
            <p:ph type="pic" sz="quarter" idx="51"/>
          </p:nvPr>
        </p:nvSpPr>
        <p:spPr>
          <a:xfrm>
            <a:off x="228603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5" name="Текст 6"/>
          <p:cNvSpPr>
            <a:spLocks noGrp="1"/>
          </p:cNvSpPr>
          <p:nvPr>
            <p:ph type="body" sz="quarter" idx="52" hasCustomPrompt="1"/>
          </p:nvPr>
        </p:nvSpPr>
        <p:spPr>
          <a:xfrm>
            <a:off x="4509863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76" name="Текст 6"/>
          <p:cNvSpPr>
            <a:spLocks noGrp="1"/>
          </p:cNvSpPr>
          <p:nvPr>
            <p:ph type="body" sz="quarter" idx="53" hasCustomPrompt="1"/>
          </p:nvPr>
        </p:nvSpPr>
        <p:spPr>
          <a:xfrm>
            <a:off x="4509863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роль</a:t>
            </a:r>
          </a:p>
        </p:txBody>
      </p:sp>
      <p:sp>
        <p:nvSpPr>
          <p:cNvPr id="77" name="Рисунок 76"/>
          <p:cNvSpPr>
            <a:spLocks noGrp="1"/>
          </p:cNvSpPr>
          <p:nvPr>
            <p:ph type="pic" sz="quarter" idx="54"/>
          </p:nvPr>
        </p:nvSpPr>
        <p:spPr>
          <a:xfrm>
            <a:off x="4582889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  <p:sp>
        <p:nvSpPr>
          <p:cNvPr id="78" name="Текст 6"/>
          <p:cNvSpPr>
            <a:spLocks noGrp="1"/>
          </p:cNvSpPr>
          <p:nvPr>
            <p:ph type="body" sz="quarter" idx="55" hasCustomPrompt="1"/>
          </p:nvPr>
        </p:nvSpPr>
        <p:spPr>
          <a:xfrm>
            <a:off x="8457749" y="59000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Имя Фамилия</a:t>
            </a:r>
          </a:p>
        </p:txBody>
      </p:sp>
      <p:sp>
        <p:nvSpPr>
          <p:cNvPr id="79" name="Текст 6"/>
          <p:cNvSpPr>
            <a:spLocks noGrp="1"/>
          </p:cNvSpPr>
          <p:nvPr>
            <p:ph type="body" sz="quarter" idx="56" hasCustomPrompt="1"/>
          </p:nvPr>
        </p:nvSpPr>
        <p:spPr>
          <a:xfrm>
            <a:off x="8457749" y="6319158"/>
            <a:ext cx="2740025" cy="3429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400" baseline="0">
                <a:solidFill>
                  <a:srgbClr val="2867A0"/>
                </a:solidFill>
              </a:defRPr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роль</a:t>
            </a:r>
          </a:p>
        </p:txBody>
      </p:sp>
      <p:sp>
        <p:nvSpPr>
          <p:cNvPr id="80" name="Рисунок 79"/>
          <p:cNvSpPr>
            <a:spLocks noGrp="1"/>
          </p:cNvSpPr>
          <p:nvPr>
            <p:ph type="pic" sz="quarter" idx="57"/>
          </p:nvPr>
        </p:nvSpPr>
        <p:spPr>
          <a:xfrm>
            <a:off x="8530775" y="3796392"/>
            <a:ext cx="1934026" cy="1934026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1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развития стартап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867A0"/>
                </a:solidFill>
              </a:rPr>
              <a:t>План развития </a:t>
            </a:r>
            <a:r>
              <a:rPr lang="ru-RU" sz="2400" b="1" dirty="0" err="1" smtClean="0">
                <a:solidFill>
                  <a:srgbClr val="2867A0"/>
                </a:solidFill>
              </a:rPr>
              <a:t>стартапа</a:t>
            </a:r>
            <a:endParaRPr lang="ru-RU" sz="2400" b="1" dirty="0">
              <a:solidFill>
                <a:srgbClr val="2867A0"/>
              </a:solidFill>
            </a:endParaRPr>
          </a:p>
        </p:txBody>
      </p:sp>
      <p:sp>
        <p:nvSpPr>
          <p:cNvPr id="69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5574" y="723900"/>
            <a:ext cx="8188326" cy="2019300"/>
          </a:xfrm>
        </p:spPr>
        <p:txBody>
          <a:bodyPr>
            <a:normAutofit/>
          </a:bodyPr>
          <a:lstStyle>
            <a:lvl1pPr marL="0" indent="0">
              <a:lnSpc>
                <a:spcPct val="70000"/>
              </a:lnSpc>
              <a:buClr>
                <a:srgbClr val="2867A0"/>
              </a:buClr>
              <a:buFontTx/>
              <a:buNone/>
              <a:defRPr sz="1600" baseline="0"/>
            </a:lvl1pPr>
            <a:lvl2pPr marL="6858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867A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7930508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BF81-F2CB-472B-B977-1DEB2A2C0535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1CBF-2E74-42F5-A5E2-D11695546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2" r:id="rId4"/>
    <p:sldLayoutId id="2147483664" r:id="rId5"/>
    <p:sldLayoutId id="2147483673" r:id="rId6"/>
    <p:sldLayoutId id="2147483666" r:id="rId7"/>
    <p:sldLayoutId id="2147483665" r:id="rId8"/>
    <p:sldLayoutId id="2147483667" r:id="rId9"/>
    <p:sldLayoutId id="2147483668" r:id="rId10"/>
    <p:sldLayoutId id="214748366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782329" y="1761259"/>
            <a:ext cx="8839200" cy="2305050"/>
          </a:xfrm>
        </p:spPr>
        <p:txBody>
          <a:bodyPr/>
          <a:lstStyle/>
          <a:p>
            <a:r>
              <a:rPr lang="ru-RU" dirty="0" smtClean="0"/>
              <a:t>Спутник студента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Технологии информационных, управляющих, навигационных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86260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61275" y="3670300"/>
            <a:ext cx="1985025" cy="2406650"/>
          </a:xfrm>
        </p:spPr>
        <p:txBody>
          <a:bodyPr/>
          <a:lstStyle/>
          <a:p>
            <a:r>
              <a:rPr lang="ru-RU" dirty="0"/>
              <a:t>студенты Волжского Политехнического Института (ВПИ</a:t>
            </a:r>
            <a:r>
              <a:rPr lang="ru-RU" dirty="0" smtClean="0"/>
              <a:t>) и не только.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795637" y="3670300"/>
            <a:ext cx="2749550" cy="24066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Уменьшение времени ознакомления студентов с учебным расписанием</a:t>
            </a:r>
          </a:p>
          <a:p>
            <a:pPr marL="0" indent="0">
              <a:buNone/>
            </a:pPr>
            <a:r>
              <a:rPr lang="ru-RU" dirty="0" smtClean="0"/>
              <a:t>Увеличение КПД студентов</a:t>
            </a:r>
          </a:p>
          <a:p>
            <a:pPr marL="0" indent="0">
              <a:buNone/>
            </a:pPr>
            <a:r>
              <a:rPr lang="ru-RU" dirty="0" smtClean="0"/>
              <a:t>Повышение успеваемости за счет быстрого доступа к учебным материалам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915400" y="3670300"/>
            <a:ext cx="2952750" cy="24066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Волжский Политехнический Институт (филиал </a:t>
            </a:r>
            <a:r>
              <a:rPr lang="ru-RU" dirty="0" err="1" smtClean="0"/>
              <a:t>ВолгГТУ</a:t>
            </a:r>
            <a:r>
              <a:rPr lang="ru-RU" dirty="0" smtClean="0"/>
              <a:t>) и другие Высшие Учебные Заведения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2000" y="800100"/>
            <a:ext cx="4914900" cy="16510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dirty="0" smtClean="0"/>
              <a:t>Предоставление </a:t>
            </a:r>
            <a:r>
              <a:rPr lang="ru-RU" dirty="0"/>
              <a:t>удобного </a:t>
            </a:r>
            <a:r>
              <a:rPr lang="ru-RU" dirty="0" smtClean="0"/>
              <a:t>доступа</a:t>
            </a:r>
          </a:p>
          <a:p>
            <a:pPr marL="342900" indent="-342900">
              <a:buAutoNum type="arabicPeriod"/>
            </a:pPr>
            <a:r>
              <a:rPr lang="ru-RU" dirty="0"/>
              <a:t>Оптимизация управления </a:t>
            </a:r>
            <a:r>
              <a:rPr lang="ru-RU" dirty="0" smtClean="0"/>
              <a:t>временем</a:t>
            </a:r>
          </a:p>
          <a:p>
            <a:pPr marL="342900" indent="-342900">
              <a:buAutoNum type="arabicPeriod"/>
            </a:pPr>
            <a:r>
              <a:rPr lang="ru-RU" dirty="0"/>
              <a:t>Информационная прозрачность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667500" y="800100"/>
            <a:ext cx="4933951" cy="17653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dirty="0" smtClean="0"/>
              <a:t>Отображение расписания</a:t>
            </a:r>
          </a:p>
          <a:p>
            <a:pPr marL="342900" indent="-342900">
              <a:buAutoNum type="arabicPeriod"/>
            </a:pPr>
            <a:r>
              <a:rPr lang="ru-RU" dirty="0"/>
              <a:t>Уведомления и </a:t>
            </a:r>
            <a:r>
              <a:rPr lang="ru-RU" dirty="0" smtClean="0"/>
              <a:t>оповещения</a:t>
            </a:r>
          </a:p>
          <a:p>
            <a:pPr marL="342900" indent="-342900">
              <a:buAutoNum type="arabicPeriod"/>
            </a:pPr>
            <a:r>
              <a:rPr lang="ru-RU" dirty="0" smtClean="0"/>
              <a:t>Интерактивность</a:t>
            </a:r>
          </a:p>
          <a:p>
            <a:pPr marL="342900" indent="-342900">
              <a:buAutoNum type="arabicPeriod"/>
            </a:pPr>
            <a:r>
              <a:rPr lang="ru-RU" dirty="0"/>
              <a:t>Мобильная </a:t>
            </a:r>
            <a:r>
              <a:rPr lang="ru-RU" dirty="0" smtClean="0"/>
              <a:t>совместимость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3013077" y="3670300"/>
            <a:ext cx="1985025" cy="24066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Организация быстрого </a:t>
            </a:r>
            <a:r>
              <a:rPr lang="ru-RU" dirty="0"/>
              <a:t>питания </a:t>
            </a:r>
            <a:r>
              <a:rPr lang="ru-RU" dirty="0" smtClean="0"/>
              <a:t>– </a:t>
            </a:r>
            <a:r>
              <a:rPr lang="ru-RU" dirty="0"/>
              <a:t>“Кофемолка</a:t>
            </a:r>
            <a:r>
              <a:rPr lang="ru-RU" dirty="0" smtClean="0"/>
              <a:t>”</a:t>
            </a:r>
          </a:p>
          <a:p>
            <a:pPr marL="0" indent="0">
              <a:buNone/>
            </a:pPr>
            <a:r>
              <a:rPr lang="ru-RU" dirty="0" smtClean="0"/>
              <a:t>Организация духовного </a:t>
            </a:r>
            <a:r>
              <a:rPr lang="ru-RU" dirty="0"/>
              <a:t>развития – “ДК Октябрь”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 smtClean="0">
                <a:solidFill>
                  <a:srgbClr val="2867A0"/>
                </a:solidFill>
              </a:rPr>
              <a:t>Ожидаемые</a:t>
            </a:r>
            <a:r>
              <a:rPr lang="ru-RU" sz="1600" b="0" baseline="0" dirty="0" smtClean="0">
                <a:solidFill>
                  <a:srgbClr val="2867A0"/>
                </a:solidFill>
              </a:rPr>
              <a:t> результаты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 smtClean="0">
                <a:solidFill>
                  <a:srgbClr val="2867A0"/>
                </a:solidFill>
              </a:rPr>
              <a:t>Область применения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D5701"/>
                </a:solidFill>
              </a:rPr>
              <a:t>Цель:</a:t>
            </a:r>
            <a:endParaRPr lang="ru-RU" dirty="0">
              <a:solidFill>
                <a:srgbClr val="FD570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66007" y="625025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5575" y="2667230"/>
            <a:ext cx="11644993" cy="0"/>
          </a:xfrm>
          <a:prstGeom prst="line">
            <a:avLst/>
          </a:prstGeom>
          <a:ln w="12700">
            <a:solidFill>
              <a:srgbClr val="2867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D5701"/>
                </a:solidFill>
              </a:rPr>
              <a:t>Задачи:</a:t>
            </a:r>
            <a:endParaRPr lang="ru-RU" dirty="0">
              <a:solidFill>
                <a:srgbClr val="FD570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>
            <a:solidFill>
              <a:srgbClr val="FD5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0" dirty="0" smtClean="0">
                <a:solidFill>
                  <a:srgbClr val="2867A0"/>
                </a:solidFill>
              </a:rPr>
              <a:t>Целевая аудитория</a:t>
            </a:r>
            <a:endParaRPr lang="ru-RU" sz="1600" b="0" dirty="0">
              <a:solidFill>
                <a:srgbClr val="2867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D5701"/>
                </a:solidFill>
              </a:rPr>
              <a:t>основная:</a:t>
            </a:r>
            <a:endParaRPr lang="ru-RU" dirty="0">
              <a:solidFill>
                <a:srgbClr val="FD570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2867A0"/>
                </a:solidFill>
              </a:rPr>
              <a:t>потенциальная:</a:t>
            </a:r>
            <a:endParaRPr lang="ru-RU" dirty="0">
              <a:solidFill>
                <a:srgbClr val="2867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66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723899"/>
            <a:ext cx="5201517" cy="123552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Расписание размещается в неудобном</a:t>
            </a:r>
            <a:r>
              <a:rPr lang="en-US" dirty="0"/>
              <a:t> </a:t>
            </a:r>
            <a:r>
              <a:rPr lang="ru-RU" dirty="0"/>
              <a:t>формате, что занимает долгое время разбора в расписании студентами.</a:t>
            </a:r>
          </a:p>
          <a:p>
            <a:r>
              <a:rPr lang="ru-RU" dirty="0"/>
              <a:t>Поиск конкретного преподавателя по расписанию невозможен</a:t>
            </a:r>
            <a:r>
              <a:rPr lang="en-US" dirty="0"/>
              <a:t>,</a:t>
            </a:r>
            <a:r>
              <a:rPr lang="ru-RU" dirty="0"/>
              <a:t> что затрудняет коммуникацию студентов и преподавателей вне учебных занятий.</a:t>
            </a:r>
            <a:endParaRPr lang="en-US" dirty="0"/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52401" y="3909006"/>
            <a:ext cx="8901339" cy="1235529"/>
          </a:xfrm>
        </p:spPr>
        <p:txBody>
          <a:bodyPr/>
          <a:lstStyle/>
          <a:p>
            <a:r>
              <a:rPr lang="ru-RU" dirty="0" smtClean="0"/>
              <a:t>По результатам опроса студентов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en-US" dirty="0" smtClean="0"/>
              <a:t>75% </a:t>
            </a:r>
            <a:r>
              <a:rPr lang="ru-RU" dirty="0" smtClean="0"/>
              <a:t>опрошенных подтвердили неудобство доступа к расписанию и поиска учебных занятий.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D5701"/>
                  </a:solidFill>
                </a:rPr>
                <a:t>Подтверждение актуальности:</a:t>
              </a:r>
              <a:endParaRPr lang="ru-RU" dirty="0">
                <a:solidFill>
                  <a:srgbClr val="FD5701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3383423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782" y="443346"/>
            <a:ext cx="6347307" cy="277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Студенты ВПИ (филиал </a:t>
            </a:r>
            <a:r>
              <a:rPr lang="ru-RU" dirty="0" err="1" smtClean="0"/>
              <a:t>ВолгГТУ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и студенты </a:t>
            </a:r>
            <a:r>
              <a:rPr lang="ru-RU" smtClean="0"/>
              <a:t>других ВУЗов</a:t>
            </a:r>
            <a:endParaRPr lang="ru-RU" dirty="0"/>
          </a:p>
          <a:p>
            <a:r>
              <a:rPr lang="ru-RU" dirty="0" smtClean="0"/>
              <a:t>Аспиранты</a:t>
            </a:r>
          </a:p>
          <a:p>
            <a:r>
              <a:rPr lang="ru-RU" dirty="0" smtClean="0"/>
              <a:t>Преподаватели</a:t>
            </a:r>
          </a:p>
          <a:p>
            <a:r>
              <a:rPr lang="ru-RU" sz="2400" b="1" dirty="0" smtClean="0">
                <a:solidFill>
                  <a:srgbClr val="2867A0"/>
                </a:solidFill>
              </a:rPr>
              <a:t>Потребительский сегмент – сектор рынка </a:t>
            </a:r>
            <a:r>
              <a:rPr lang="en-US" sz="2400" b="1" dirty="0" smtClean="0">
                <a:solidFill>
                  <a:srgbClr val="FD5701"/>
                </a:solidFill>
              </a:rPr>
              <a:t>B2B</a:t>
            </a:r>
          </a:p>
          <a:p>
            <a:r>
              <a:rPr lang="ru-RU" dirty="0" smtClean="0"/>
              <a:t>Организации </a:t>
            </a:r>
            <a:r>
              <a:rPr lang="ru-RU" dirty="0"/>
              <a:t>быстрого питания </a:t>
            </a:r>
            <a:endParaRPr lang="ru-RU" dirty="0" smtClean="0"/>
          </a:p>
          <a:p>
            <a:r>
              <a:rPr lang="ru-RU" dirty="0" smtClean="0"/>
              <a:t>Организации культуры</a:t>
            </a:r>
            <a:endParaRPr lang="ru-RU" sz="2400" b="1" dirty="0">
              <a:solidFill>
                <a:srgbClr val="FD57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7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5" y="2755899"/>
            <a:ext cx="5441661" cy="2585357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ru-RU" dirty="0"/>
              <a:t>Доступ к расписанию</a:t>
            </a:r>
          </a:p>
          <a:p>
            <a:pPr marL="285750" indent="-285750">
              <a:buFontTx/>
              <a:buChar char="-"/>
            </a:pPr>
            <a:r>
              <a:rPr lang="ru-RU" dirty="0"/>
              <a:t>Авторизация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Наличие заметок у каждой дисциплины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Дополнительная литература по учебным дисциплинам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2898775" y="854529"/>
            <a:ext cx="6317796" cy="713014"/>
          </a:xfrm>
        </p:spPr>
        <p:txBody>
          <a:bodyPr/>
          <a:lstStyle/>
          <a:p>
            <a:r>
              <a:rPr lang="ru-RU" dirty="0"/>
              <a:t>Мобильное приложение на платформах </a:t>
            </a:r>
            <a:r>
              <a:rPr lang="en-US" dirty="0"/>
              <a:t>IOS</a:t>
            </a:r>
            <a:r>
              <a:rPr lang="ru-RU" dirty="0"/>
              <a:t>/</a:t>
            </a:r>
            <a:r>
              <a:rPr lang="en-US" dirty="0"/>
              <a:t>Android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D5701"/>
                  </a:solidFill>
                </a:rPr>
                <a:t>Описание продукта:</a:t>
              </a:r>
              <a:endParaRPr lang="ru-RU" dirty="0">
                <a:solidFill>
                  <a:srgbClr val="FD5701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52399" y="3339877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6" name="TextBox 5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D5701"/>
                  </a:solidFill>
                </a:rPr>
                <a:t>Тип результата / продукта:</a:t>
              </a:r>
              <a:endParaRPr lang="ru-RU" dirty="0">
                <a:solidFill>
                  <a:srgbClr val="FD5701"/>
                </a:solidFill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399" y="741820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083" y="1680251"/>
            <a:ext cx="3310975" cy="449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Долгий поиск соответствующего учебного занятия (+ кабинет)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Ведение заметок в процессе занятий</a:t>
            </a:r>
          </a:p>
          <a:p>
            <a:pPr>
              <a:buFontTx/>
              <a:buChar char="-"/>
            </a:pPr>
            <a:r>
              <a:rPr lang="ru-RU" dirty="0" smtClean="0"/>
              <a:t>Быстрый доступ к информации по дисциплине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Доступность</a:t>
            </a:r>
          </a:p>
          <a:p>
            <a:pPr>
              <a:buFontTx/>
              <a:buChar char="-"/>
            </a:pPr>
            <a:r>
              <a:rPr lang="ru-RU" dirty="0" smtClean="0"/>
              <a:t>Читабельность</a:t>
            </a:r>
          </a:p>
          <a:p>
            <a:pPr>
              <a:buFontTx/>
              <a:buChar char="-"/>
            </a:pPr>
            <a:r>
              <a:rPr lang="ru-RU" dirty="0"/>
              <a:t>Д</a:t>
            </a:r>
            <a:r>
              <a:rPr lang="ru-RU" dirty="0" smtClean="0"/>
              <a:t>остоверная </a:t>
            </a:r>
            <a:r>
              <a:rPr lang="ru-RU" dirty="0"/>
              <a:t>информация от учебного отдела </a:t>
            </a:r>
            <a:r>
              <a:rPr lang="ru-RU" dirty="0" smtClean="0"/>
              <a:t>ВПИ</a:t>
            </a:r>
          </a:p>
          <a:p>
            <a:pPr>
              <a:buFontTx/>
              <a:buChar char="-"/>
            </a:pPr>
            <a:r>
              <a:rPr lang="ru-RU" dirty="0" smtClean="0"/>
              <a:t>Добавление заметок </a:t>
            </a:r>
          </a:p>
          <a:p>
            <a:pPr>
              <a:buFontTx/>
              <a:buChar char="-"/>
            </a:pPr>
            <a:r>
              <a:rPr lang="ru-RU" dirty="0" smtClean="0"/>
              <a:t>Обратная связь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06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74173" y="740454"/>
            <a:ext cx="11175998" cy="1393146"/>
          </a:xfrm>
        </p:spPr>
        <p:txBody>
          <a:bodyPr>
            <a:normAutofit/>
          </a:bodyPr>
          <a:lstStyle/>
          <a:p>
            <a:r>
              <a:rPr lang="ru-RU" sz="1400" dirty="0"/>
              <a:t>Мы полагаем, что студенты и преподаватели, которые обучаются и работают в Волжском Политехническом Институте и других ВУЗах, при решении вопроса понимания, какие учебные занятия предстоят им в определенный день, сталкиваются с проблемой читабельности расписания, из-за причины некорректного интерфейса расписания, и теряют при этом время, которое могли потратить на подготовку к занятиям, либо, что важно, если студент в какой-то момент времени забыл, на какой предмет ему нужно пойти, то он попросту не успеет разобраться в интерфейсе расписания.</a:t>
            </a: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5575" y="3236686"/>
            <a:ext cx="4007953" cy="2733902"/>
          </a:xfrm>
        </p:spPr>
        <p:txBody>
          <a:bodyPr/>
          <a:lstStyle/>
          <a:p>
            <a:r>
              <a:rPr lang="ru-RU" dirty="0"/>
              <a:t>1. Студент не будет путаться в расположении своих учебных занятий в сравнении с иной группой </a:t>
            </a:r>
          </a:p>
          <a:p>
            <a:r>
              <a:rPr lang="ru-RU" dirty="0"/>
              <a:t>2. Студент сможет просматривать учебные занятия согласно своей подгруппе (составной части группы)</a:t>
            </a:r>
          </a:p>
          <a:p>
            <a:r>
              <a:rPr lang="ru-RU" dirty="0"/>
              <a:t>3. Студент сможет оставлять заметки к учебным занятиям, для фиксации важной информации о дисциплине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4" name="TextBox 3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D5701"/>
                  </a:solidFill>
                </a:rPr>
                <a:t>Ключевые конкурентные преимущества:</a:t>
              </a:r>
              <a:endParaRPr lang="ru-RU" dirty="0">
                <a:solidFill>
                  <a:srgbClr val="FD5701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162834" y="2759305"/>
              <a:ext cx="11644993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0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1200" dirty="0" smtClean="0"/>
              <a:t>Организации быстрого питания</a:t>
            </a:r>
            <a:r>
              <a:rPr lang="en-US" sz="1200" dirty="0" smtClean="0"/>
              <a:t>;</a:t>
            </a:r>
            <a:endParaRPr lang="ru-RU" sz="1200" dirty="0" smtClean="0"/>
          </a:p>
          <a:p>
            <a:pPr>
              <a:buFontTx/>
              <a:buChar char="-"/>
            </a:pPr>
            <a:r>
              <a:rPr lang="ru-RU" sz="1200" dirty="0" smtClean="0"/>
              <a:t>Организации культуры</a:t>
            </a:r>
            <a:endParaRPr lang="ru-RU" sz="1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 smtClean="0"/>
              <a:t>- Обратная связь в телеграмме</a:t>
            </a:r>
            <a:endParaRPr lang="ru-RU" sz="1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/>
              <a:t>Планируется получение оплаты от организаций, желающих разместить свою рекламу в нашем приложении (Партнерская реклама)</a:t>
            </a:r>
          </a:p>
          <a:p>
            <a:pPr marL="0" indent="0">
              <a:buNone/>
            </a:pPr>
            <a:r>
              <a:rPr lang="ru-RU" sz="1200" dirty="0" err="1"/>
              <a:t>Нативная</a:t>
            </a:r>
            <a:r>
              <a:rPr lang="ru-RU" sz="1200" dirty="0"/>
              <a:t> реклама </a:t>
            </a:r>
            <a:endParaRPr lang="ru-RU" sz="12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sz="1200" dirty="0" smtClean="0"/>
              <a:t>Разработка </a:t>
            </a:r>
            <a:r>
              <a:rPr lang="ru-RU" sz="1200" dirty="0" smtClean="0"/>
              <a:t>приложения</a:t>
            </a:r>
            <a:endParaRPr lang="ru-RU" sz="1200" dirty="0" smtClean="0"/>
          </a:p>
        </p:txBody>
      </p:sp>
      <p:sp>
        <p:nvSpPr>
          <p:cNvPr id="6" name="Текст 5"/>
          <p:cNvSpPr>
            <a:spLocks noGrp="1"/>
          </p:cNvSpPr>
          <p:nvPr>
            <p:ph type="body" idx="16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/>
              <a:t>Реклама в приложении</a:t>
            </a:r>
          </a:p>
          <a:p>
            <a:pPr marL="0" indent="0">
              <a:buNone/>
            </a:pPr>
            <a:r>
              <a:rPr lang="ru-RU" sz="1200" dirty="0"/>
              <a:t>Подписка с отключением рекламы и дополнительным функционалом (</a:t>
            </a:r>
            <a:r>
              <a:rPr lang="en-US" sz="1200" dirty="0"/>
              <a:t>push –</a:t>
            </a:r>
            <a:r>
              <a:rPr lang="ru-RU" sz="1200" dirty="0"/>
              <a:t> уведомления о предстоящих занятиях</a:t>
            </a:r>
            <a:r>
              <a:rPr lang="en-US" sz="1200" dirty="0"/>
              <a:t>,</a:t>
            </a:r>
            <a:r>
              <a:rPr lang="ru-RU" sz="1200" dirty="0"/>
              <a:t> напоминания о домашнем задании</a:t>
            </a:r>
            <a:r>
              <a:rPr lang="en-US" sz="1200" dirty="0"/>
              <a:t>,</a:t>
            </a:r>
            <a:r>
              <a:rPr lang="ru-RU" sz="1200" dirty="0"/>
              <a:t> о различных мероприятиях внутри ВУЗа</a:t>
            </a:r>
            <a:r>
              <a:rPr lang="en-US" sz="1200" dirty="0"/>
              <a:t>,</a:t>
            </a:r>
            <a:r>
              <a:rPr lang="ru-RU" sz="1200" dirty="0"/>
              <a:t> дополнительная учебная литература)</a:t>
            </a:r>
            <a:endParaRPr lang="ru-RU" sz="12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200" dirty="0"/>
              <a:t>-    Студенты ВПИ (филиал </a:t>
            </a:r>
            <a:r>
              <a:rPr lang="ru-RU" sz="1200" dirty="0" err="1"/>
              <a:t>ВолгГТУ</a:t>
            </a:r>
            <a:r>
              <a:rPr lang="ru-RU" sz="1200" dirty="0"/>
              <a:t>) и не только</a:t>
            </a:r>
          </a:p>
          <a:p>
            <a:pPr>
              <a:buFontTx/>
              <a:buChar char="-"/>
            </a:pPr>
            <a:r>
              <a:rPr lang="ru-RU" sz="1200" dirty="0"/>
              <a:t>Аспиранты</a:t>
            </a:r>
          </a:p>
          <a:p>
            <a:pPr>
              <a:buFontTx/>
              <a:buChar char="-"/>
            </a:pPr>
            <a:r>
              <a:rPr lang="ru-RU" sz="1200" dirty="0"/>
              <a:t>Преподаватели</a:t>
            </a:r>
          </a:p>
          <a:p>
            <a:pPr>
              <a:buFontTx/>
              <a:buChar char="-"/>
            </a:pPr>
            <a:r>
              <a:rPr lang="ru-RU" sz="1200" dirty="0"/>
              <a:t>Организации быстрого питания </a:t>
            </a:r>
          </a:p>
          <a:p>
            <a:pPr>
              <a:buFontTx/>
              <a:buChar char="-"/>
            </a:pPr>
            <a:r>
              <a:rPr lang="ru-RU" sz="1200" dirty="0"/>
              <a:t>Организации культуры</a:t>
            </a:r>
            <a:endParaRPr lang="ru-RU" sz="1800" b="1" dirty="0">
              <a:solidFill>
                <a:srgbClr val="FD5701"/>
              </a:solidFill>
            </a:endParaRP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 smtClean="0"/>
              <a:t>- Команда проекта</a:t>
            </a:r>
            <a:endParaRPr lang="ru-RU" sz="12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1"/>
          </p:nvPr>
        </p:nvSpPr>
        <p:spPr/>
        <p:txBody>
          <a:bodyPr>
            <a:normAutofit lnSpcReduction="10000"/>
          </a:bodyPr>
          <a:lstStyle/>
          <a:p>
            <a:r>
              <a:rPr lang="ru-RU" sz="1200" dirty="0"/>
              <a:t>Мы полагаем, что студенты и преподаватели, которые обучаются и работают в Волжском Политехническом Институте и других ВУЗах, при решении вопроса понимания, какие учебные занятия предстоят им в определенный день, сталкиваются с проблемой читабельности расписания, из-за причины некорректного интерфейса расписания, и теряют при этом время, которое могли потратить на подготовку к занятиям, либо, что важно, если студент в какой-то момент времени забыл, на какой предмет ему нужно пойти, то он попросту не успеет разобраться в интерфейсе расписания.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ru-RU" sz="1200" dirty="0"/>
              <a:t>Доступ к расписанию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Авторизация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Наличие заметок у каждой дисциплины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Дополнительная литература по учебным дисциплинам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38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155574" y="1364342"/>
            <a:ext cx="5940425" cy="4238171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Команда программистов</a:t>
            </a:r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6821713" y="1364344"/>
            <a:ext cx="4818743" cy="3991428"/>
          </a:xfrm>
        </p:spPr>
        <p:txBody>
          <a:bodyPr>
            <a:normAutofit/>
          </a:bodyPr>
          <a:lstStyle/>
          <a:p>
            <a:r>
              <a:rPr lang="ru-RU" dirty="0" smtClean="0"/>
              <a:t>Разработаны база данных</a:t>
            </a:r>
            <a:r>
              <a:rPr lang="en-US" dirty="0" smtClean="0"/>
              <a:t>,</a:t>
            </a:r>
            <a:r>
              <a:rPr lang="ru-RU" dirty="0" smtClean="0"/>
              <a:t> содержащая расписание учебных занятий и мобильное приложение под </a:t>
            </a:r>
            <a:r>
              <a:rPr lang="en-US" dirty="0" smtClean="0"/>
              <a:t>IOS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4" name="TextBox 3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D5701"/>
                  </a:solidFill>
                </a:rPr>
                <a:t>Текущие результаты:</a:t>
              </a:r>
              <a:endParaRPr lang="ru-RU" dirty="0">
                <a:solidFill>
                  <a:srgbClr val="FD5701"/>
                </a:solidFill>
              </a:endParaRP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749143" y="749860"/>
              <a:ext cx="5094514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7" name="TextBox 6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D5701"/>
                  </a:solidFill>
                </a:rPr>
                <a:t>Задел команды:</a:t>
              </a:r>
              <a:endParaRPr lang="ru-RU" dirty="0">
                <a:solidFill>
                  <a:srgbClr val="FD5701"/>
                </a:solidFill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195038" y="749860"/>
              <a:ext cx="5747657" cy="0"/>
            </a:xfrm>
            <a:prstGeom prst="line">
              <a:avLst/>
            </a:prstGeom>
            <a:ln w="12700">
              <a:solidFill>
                <a:srgbClr val="2867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56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Кисловский Владислав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 smtClean="0"/>
              <a:t>Лидер</a:t>
            </a:r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ru-RU" dirty="0" smtClean="0"/>
              <a:t>Чернов Павел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en-US" dirty="0" smtClean="0"/>
              <a:t>Backend - </a:t>
            </a:r>
            <a:r>
              <a:rPr lang="ru-RU" dirty="0" smtClean="0"/>
              <a:t>разработчик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45"/>
          </p:nvPr>
        </p:nvSpPr>
        <p:spPr/>
      </p:sp>
      <p:sp>
        <p:nvSpPr>
          <p:cNvPr id="8" name="Текст 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ru-RU" dirty="0" err="1" smtClean="0"/>
              <a:t>Плывский</a:t>
            </a:r>
            <a:r>
              <a:rPr lang="ru-RU" dirty="0" smtClean="0"/>
              <a:t> Дмитрий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/>
              <a:t>Backend - </a:t>
            </a:r>
            <a:r>
              <a:rPr lang="ru-RU" dirty="0"/>
              <a:t>разработчик</a:t>
            </a:r>
          </a:p>
          <a:p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11" name="Текст 10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ru-RU" dirty="0" smtClean="0"/>
              <a:t>Василевский Иван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dirty="0" smtClean="0"/>
              <a:t>Frontend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ru-RU" dirty="0"/>
              <a:t>разработчик</a:t>
            </a:r>
          </a:p>
          <a:p>
            <a:endParaRPr lang="ru-RU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51"/>
          </p:nvPr>
        </p:nvSpPr>
        <p:spPr/>
      </p:sp>
      <p:sp>
        <p:nvSpPr>
          <p:cNvPr id="14" name="Текст 13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ru-RU" dirty="0" smtClean="0"/>
              <a:t>Скоморохов Никита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en-US" dirty="0" smtClean="0"/>
              <a:t>Frontend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ru-RU" dirty="0"/>
              <a:t>разработчик</a:t>
            </a:r>
          </a:p>
          <a:p>
            <a:endParaRPr lang="ru-RU" dirty="0"/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54"/>
          </p:nvPr>
        </p:nvSpPr>
        <p:spPr/>
      </p:sp>
      <p:sp>
        <p:nvSpPr>
          <p:cNvPr id="17" name="Текст 16"/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ru-RU" dirty="0" err="1" smtClean="0"/>
              <a:t>Куксов</a:t>
            </a:r>
            <a:r>
              <a:rPr lang="ru-RU" dirty="0" smtClean="0"/>
              <a:t> Артем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en-US" dirty="0" smtClean="0"/>
              <a:t>Frontend </a:t>
            </a:r>
            <a:r>
              <a:rPr lang="en-US" dirty="0"/>
              <a:t>- </a:t>
            </a:r>
            <a:r>
              <a:rPr lang="ru-RU" dirty="0"/>
              <a:t>разработчик</a:t>
            </a:r>
          </a:p>
          <a:p>
            <a:endParaRPr lang="ru-RU" dirty="0"/>
          </a:p>
        </p:txBody>
      </p:sp>
      <p:sp>
        <p:nvSpPr>
          <p:cNvPr id="19" name="Рисунок 18"/>
          <p:cNvSpPr>
            <a:spLocks noGrp="1"/>
          </p:cNvSpPr>
          <p:nvPr>
            <p:ph type="pic" sz="quarter" idx="57"/>
          </p:nvPr>
        </p:nvSpPr>
        <p:spPr/>
      </p:sp>
    </p:spTree>
    <p:extLst>
      <p:ext uri="{BB962C8B-B14F-4D97-AF65-F5344CB8AC3E}">
        <p14:creationId xmlns:p14="http://schemas.microsoft.com/office/powerpoint/2010/main" val="387392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Наша команда планирует расширение информационной базы в отношении не только нашего ВУЗа, Волжского Политехнического Института, но и других высших учебных заведений, расположенных на территории Волгоградской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414187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610</Words>
  <Application>Microsoft Office PowerPoint</Application>
  <PresentationFormat>Широкоэкранный</PresentationFormat>
  <Paragraphs>89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</vt:lpstr>
      <vt:lpstr>Roboto Medium</vt:lpstr>
      <vt:lpstr>Source Sans Pro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Влад Кисловский</cp:lastModifiedBy>
  <cp:revision>90</cp:revision>
  <dcterms:created xsi:type="dcterms:W3CDTF">2023-10-17T11:47:57Z</dcterms:created>
  <dcterms:modified xsi:type="dcterms:W3CDTF">2023-12-11T18:31:05Z</dcterms:modified>
</cp:coreProperties>
</file>