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embeddedFontLst>
    <p:embeddedFont>
      <p:font typeface="Raleway"/>
      <p:regular r:id="rId19"/>
      <p:bold r:id="rId20"/>
      <p:italic r:id="rId21"/>
      <p:boldItalic r:id="rId22"/>
    </p:embeddedFont>
    <p:embeddedFont>
      <p:font typeface="Raleway SemiBold"/>
      <p:regular r:id="rId23"/>
      <p:bold r:id="rId24"/>
      <p:italic r:id="rId25"/>
      <p:boldItalic r:id="rId26"/>
    </p:embeddedFont>
    <p:embeddedFont>
      <p:font typeface="Century Gothic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AB3A616-83A1-4DC9-8A09-1A32160FE188}">
  <a:tblStyle styleId="{0AB3A616-83A1-4DC9-8A09-1A32160FE18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bold.fntdata"/><Relationship Id="rId22" Type="http://schemas.openxmlformats.org/officeDocument/2006/relationships/font" Target="fonts/Raleway-boldItalic.fntdata"/><Relationship Id="rId21" Type="http://schemas.openxmlformats.org/officeDocument/2006/relationships/font" Target="fonts/Raleway-italic.fntdata"/><Relationship Id="rId24" Type="http://schemas.openxmlformats.org/officeDocument/2006/relationships/font" Target="fonts/RalewaySemiBold-bold.fntdata"/><Relationship Id="rId23" Type="http://schemas.openxmlformats.org/officeDocument/2006/relationships/font" Target="fonts/RalewaySemiBold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RalewaySemiBold-boldItalic.fntdata"/><Relationship Id="rId25" Type="http://schemas.openxmlformats.org/officeDocument/2006/relationships/font" Target="fonts/RalewaySemiBold-italic.fntdata"/><Relationship Id="rId28" Type="http://schemas.openxmlformats.org/officeDocument/2006/relationships/font" Target="fonts/CenturyGothic-bold.fntdata"/><Relationship Id="rId27" Type="http://schemas.openxmlformats.org/officeDocument/2006/relationships/font" Target="fonts/CenturyGothic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CenturyGothic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schemas.openxmlformats.org/officeDocument/2006/relationships/font" Target="fonts/CenturyGothic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Raleway-regular.fntdata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7" name="Google Shape;57;p1:notes"/>
          <p:cNvSpPr/>
          <p:nvPr>
            <p:ph idx="2" type="sldImg"/>
          </p:nvPr>
        </p:nvSpPr>
        <p:spPr>
          <a:xfrm>
            <a:off x="123914" y="685497"/>
            <a:ext cx="66111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c013e0b3a9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g2c013e0b3a9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1" name="Google Shape;161;p12:notes"/>
          <p:cNvSpPr/>
          <p:nvPr>
            <p:ph idx="2" type="sldImg"/>
          </p:nvPr>
        </p:nvSpPr>
        <p:spPr>
          <a:xfrm>
            <a:off x="123914" y="685497"/>
            <a:ext cx="66111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0" name="Google Shape;170;p13:notes"/>
          <p:cNvSpPr/>
          <p:nvPr>
            <p:ph idx="2" type="sldImg"/>
          </p:nvPr>
        </p:nvSpPr>
        <p:spPr>
          <a:xfrm>
            <a:off x="123914" y="685497"/>
            <a:ext cx="66111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c013e0b3a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5" name="Google Shape;75;g2c013e0b3a9_0_0:notes"/>
          <p:cNvSpPr/>
          <p:nvPr>
            <p:ph idx="2" type="sldImg"/>
          </p:nvPr>
        </p:nvSpPr>
        <p:spPr>
          <a:xfrm>
            <a:off x="123913" y="685497"/>
            <a:ext cx="66111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5" name="Google Shape;85;p3:notes"/>
          <p:cNvSpPr/>
          <p:nvPr>
            <p:ph idx="2" type="sldImg"/>
          </p:nvPr>
        </p:nvSpPr>
        <p:spPr>
          <a:xfrm>
            <a:off x="123914" y="685497"/>
            <a:ext cx="66111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4" name="Google Shape;94;p4:notes"/>
          <p:cNvSpPr/>
          <p:nvPr>
            <p:ph idx="2" type="sldImg"/>
          </p:nvPr>
        </p:nvSpPr>
        <p:spPr>
          <a:xfrm>
            <a:off x="123914" y="685497"/>
            <a:ext cx="66111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3" name="Google Shape;103;p6:notes"/>
          <p:cNvSpPr/>
          <p:nvPr>
            <p:ph idx="2" type="sldImg"/>
          </p:nvPr>
        </p:nvSpPr>
        <p:spPr>
          <a:xfrm>
            <a:off x="123914" y="685497"/>
            <a:ext cx="66111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2" name="Google Shape;112;p5:notes"/>
          <p:cNvSpPr/>
          <p:nvPr>
            <p:ph idx="2" type="sldImg"/>
          </p:nvPr>
        </p:nvSpPr>
        <p:spPr>
          <a:xfrm>
            <a:off x="123914" y="685497"/>
            <a:ext cx="66111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3" name="Google Shape;123;p8:notes"/>
          <p:cNvSpPr/>
          <p:nvPr>
            <p:ph idx="2" type="sldImg"/>
          </p:nvPr>
        </p:nvSpPr>
        <p:spPr>
          <a:xfrm>
            <a:off x="123914" y="685497"/>
            <a:ext cx="66111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3" name="Google Shape;133;p9:notes"/>
          <p:cNvSpPr/>
          <p:nvPr>
            <p:ph idx="2" type="sldImg"/>
          </p:nvPr>
        </p:nvSpPr>
        <p:spPr>
          <a:xfrm>
            <a:off x="123914" y="685497"/>
            <a:ext cx="66111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456817" y="1257881"/>
            <a:ext cx="46557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2700"/>
              <a:buFont typeface="Raleway SemiBold"/>
              <a:buNone/>
              <a:defRPr b="0">
                <a:solidFill>
                  <a:srgbClr val="8F00FF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456818" y="2340281"/>
            <a:ext cx="7993200" cy="20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556784" y="4749851"/>
            <a:ext cx="548700" cy="3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buNone/>
              <a:defRPr sz="13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buNone/>
              <a:defRPr sz="13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buNone/>
              <a:defRPr sz="13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buNone/>
              <a:defRPr sz="13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buNone/>
              <a:defRPr sz="13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buNone/>
              <a:defRPr sz="13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buNone/>
              <a:defRPr sz="13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buNone/>
              <a:defRPr sz="13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buNone/>
              <a:defRPr sz="13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288">
          <p15:clr>
            <a:srgbClr val="E46962"/>
          </p15:clr>
        </p15:guide>
        <p15:guide id="2" orient="horz" pos="800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58300" lIns="58300" spcFirstLastPara="1" rIns="58300" wrap="square" tIns="583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58300" lIns="58300" spcFirstLastPara="1" rIns="58300" wrap="square" tIns="58300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○"/>
              <a:defRPr sz="1100"/>
            </a:lvl2pPr>
            <a:lvl3pPr indent="-304800" lvl="2" marL="13716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■"/>
              <a:defRPr sz="1100"/>
            </a:lvl3pPr>
            <a:lvl4pPr indent="-304800" lvl="3" marL="18288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●"/>
              <a:defRPr sz="1100"/>
            </a:lvl4pPr>
            <a:lvl5pPr indent="-304800" lvl="4" marL="22860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○"/>
              <a:defRPr sz="1100"/>
            </a:lvl5pPr>
            <a:lvl6pPr indent="-304800" lvl="5" marL="27432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■"/>
              <a:defRPr sz="1100"/>
            </a:lvl6pPr>
            <a:lvl7pPr indent="-304800" lvl="6" marL="32004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●"/>
              <a:defRPr sz="1100"/>
            </a:lvl7pPr>
            <a:lvl8pPr indent="-304800" lvl="7" marL="36576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○"/>
              <a:defRPr sz="1100"/>
            </a:lvl8pPr>
            <a:lvl9pPr indent="-304800" lvl="8" marL="4114800" algn="l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SzPts val="1200"/>
              <a:buChar char="■"/>
              <a:defRPr sz="1100"/>
            </a:lvl9pPr>
          </a:lstStyle>
          <a:p/>
        </p:txBody>
      </p:sp>
      <p:sp>
        <p:nvSpPr>
          <p:cNvPr id="52" name="Google Shape;52;p1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58300" lIns="58300" spcFirstLastPara="1" rIns="58300" wrap="square" tIns="58300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○"/>
              <a:defRPr sz="1100"/>
            </a:lvl2pPr>
            <a:lvl3pPr indent="-304800" lvl="2" marL="13716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■"/>
              <a:defRPr sz="1100"/>
            </a:lvl3pPr>
            <a:lvl4pPr indent="-304800" lvl="3" marL="18288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●"/>
              <a:defRPr sz="1100"/>
            </a:lvl4pPr>
            <a:lvl5pPr indent="-304800" lvl="4" marL="22860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○"/>
              <a:defRPr sz="1100"/>
            </a:lvl5pPr>
            <a:lvl6pPr indent="-304800" lvl="5" marL="27432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■"/>
              <a:defRPr sz="1100"/>
            </a:lvl6pPr>
            <a:lvl7pPr indent="-304800" lvl="6" marL="32004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●"/>
              <a:defRPr sz="1100"/>
            </a:lvl7pPr>
            <a:lvl8pPr indent="-304800" lvl="7" marL="36576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○"/>
              <a:defRPr sz="1100"/>
            </a:lvl8pPr>
            <a:lvl9pPr indent="-304800" lvl="8" marL="4114800" algn="l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SzPts val="1200"/>
              <a:buChar char="■"/>
              <a:defRPr sz="1100"/>
            </a:lvl9pPr>
          </a:lstStyle>
          <a:p/>
        </p:txBody>
      </p:sp>
      <p:sp>
        <p:nvSpPr>
          <p:cNvPr id="53" name="Google Shape;53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8300" lIns="58300" spcFirstLastPara="1" rIns="58300" wrap="square" tIns="583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descr="E:\-=Tanya=-\2035 Работа\-=Айдентика 2035=-\лого университета\Univer20_35_RGB.emf" id="54" name="Google Shape;5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69083" y="242441"/>
            <a:ext cx="453132" cy="224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32332" y="445031"/>
            <a:ext cx="7976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Raleway SemiBold"/>
              <a:buNone/>
              <a:defRPr b="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432332" y="1152469"/>
            <a:ext cx="8400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556784" y="4749851"/>
            <a:ext cx="548700" cy="3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buNone/>
              <a:defRPr sz="13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buNone/>
              <a:defRPr sz="13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buNone/>
              <a:defRPr sz="13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buNone/>
              <a:defRPr sz="13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buNone/>
              <a:defRPr sz="13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buNone/>
              <a:defRPr sz="13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buNone/>
              <a:defRPr sz="13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buNone/>
              <a:defRPr sz="13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buNone/>
              <a:defRPr sz="13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>
          <p15:clr>
            <a:srgbClr val="E46962"/>
          </p15:clr>
        </p15:guide>
        <p15:guide id="2" pos="272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ctrTitle"/>
          </p:nvPr>
        </p:nvSpPr>
        <p:spPr>
          <a:xfrm>
            <a:off x="441819" y="1465988"/>
            <a:ext cx="3813600" cy="117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None/>
              <a:defRPr sz="3000">
                <a:solidFill>
                  <a:srgbClr val="9900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Font typeface="Raleway"/>
              <a:buNone/>
              <a:defRPr b="1" sz="3000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Font typeface="Raleway"/>
              <a:buNone/>
              <a:defRPr b="1" sz="3000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Font typeface="Raleway"/>
              <a:buNone/>
              <a:defRPr b="1" sz="3000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Font typeface="Raleway"/>
              <a:buNone/>
              <a:defRPr b="1" sz="3000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Font typeface="Raleway"/>
              <a:buNone/>
              <a:defRPr b="1" sz="3000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Font typeface="Raleway"/>
              <a:buNone/>
              <a:defRPr b="1" sz="3000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Font typeface="Raleway"/>
              <a:buNone/>
              <a:defRPr b="1" sz="3000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Font typeface="Raleway"/>
              <a:buNone/>
              <a:defRPr b="1" sz="3000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" type="subTitle"/>
          </p:nvPr>
        </p:nvSpPr>
        <p:spPr>
          <a:xfrm>
            <a:off x="441819" y="2812219"/>
            <a:ext cx="42693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Raleway"/>
              <a:buNone/>
              <a:defRPr sz="1700"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-106904" y="4724286"/>
            <a:ext cx="548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" name="Google Shape;21;p4"/>
          <p:cNvSpPr txBox="1"/>
          <p:nvPr/>
        </p:nvSpPr>
        <p:spPr>
          <a:xfrm>
            <a:off x="545478" y="3499856"/>
            <a:ext cx="40449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923">
          <p15:clr>
            <a:srgbClr val="E46962"/>
          </p15:clr>
        </p15:guide>
        <p15:guide id="3" pos="2968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аш макет 1">
  <p:cSld name="CUSTOM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432332" y="1957500"/>
            <a:ext cx="6181800" cy="13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b="0" sz="30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/>
        </p:txBody>
      </p:sp>
      <p:sp>
        <p:nvSpPr>
          <p:cNvPr id="24" name="Google Shape;24;p5"/>
          <p:cNvSpPr/>
          <p:nvPr/>
        </p:nvSpPr>
        <p:spPr>
          <a:xfrm>
            <a:off x="432332" y="1258838"/>
            <a:ext cx="1038900" cy="515100"/>
          </a:xfrm>
          <a:prstGeom prst="rect">
            <a:avLst/>
          </a:prstGeom>
          <a:solidFill>
            <a:srgbClr val="FD493D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5" name="Google Shape;25;p5"/>
          <p:cNvSpPr txBox="1"/>
          <p:nvPr>
            <p:ph idx="2" type="title"/>
          </p:nvPr>
        </p:nvSpPr>
        <p:spPr>
          <a:xfrm>
            <a:off x="432332" y="1221750"/>
            <a:ext cx="6181800" cy="8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aleway SemiBold"/>
              <a:buNone/>
              <a:defRPr b="0" sz="2200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556784" y="4749851"/>
            <a:ext cx="548700" cy="3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buNone/>
              <a:defRPr sz="13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buNone/>
              <a:defRPr sz="13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buNone/>
              <a:defRPr sz="13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buNone/>
              <a:defRPr sz="13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buNone/>
              <a:defRPr sz="13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buNone/>
              <a:defRPr sz="13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buNone/>
              <a:defRPr sz="13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buNone/>
              <a:defRPr sz="13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buNone/>
              <a:defRPr sz="13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272">
          <p15:clr>
            <a:srgbClr val="E46962"/>
          </p15:clr>
        </p15:guide>
        <p15:guide id="2" orient="horz" pos="793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556784" y="4749851"/>
            <a:ext cx="548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8300" lIns="58300" spcFirstLastPara="1" rIns="58300" wrap="square" tIns="583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/>
          <p:nvPr>
            <p:ph type="title"/>
          </p:nvPr>
        </p:nvSpPr>
        <p:spPr>
          <a:xfrm>
            <a:off x="311700" y="154338"/>
            <a:ext cx="8520600" cy="3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58300" lIns="58300" spcFirstLastPara="1" rIns="58300" wrap="square" tIns="583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8"/>
          <p:cNvSpPr txBox="1"/>
          <p:nvPr>
            <p:ph idx="1" type="body"/>
          </p:nvPr>
        </p:nvSpPr>
        <p:spPr>
          <a:xfrm>
            <a:off x="311700" y="801407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58300" lIns="58300" spcFirstLastPara="1" rIns="58300" wrap="square" tIns="583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117013" y="4869477"/>
            <a:ext cx="7902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50" lIns="58300" spcFirstLastPara="1" rIns="58300" wrap="square" tIns="2915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descr="E:\-=Tanya=-\2035 Работа\-=Айдентика 2035=-\лого университета\Univer20_35_RGB.emf" id="35" name="Google Shape;35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69083" y="242441"/>
            <a:ext cx="453132" cy="224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1_Title and body 2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9"/>
          <p:cNvPicPr preferRelativeResize="0"/>
          <p:nvPr/>
        </p:nvPicPr>
        <p:blipFill rotWithShape="1">
          <a:blip r:embed="rId2">
            <a:alphaModFix/>
          </a:blip>
          <a:srcRect b="4320" l="0" r="2181" t="1755"/>
          <a:stretch/>
        </p:blipFill>
        <p:spPr>
          <a:xfrm>
            <a:off x="5397690" y="0"/>
            <a:ext cx="3746309" cy="5143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9"/>
          <p:cNvPicPr preferRelativeResize="0"/>
          <p:nvPr/>
        </p:nvPicPr>
        <p:blipFill rotWithShape="1">
          <a:blip r:embed="rId3">
            <a:alphaModFix amt="32000"/>
          </a:blip>
          <a:srcRect b="0" l="0" r="0" t="0"/>
          <a:stretch/>
        </p:blipFill>
        <p:spPr>
          <a:xfrm>
            <a:off x="132603" y="4283434"/>
            <a:ext cx="1314430" cy="797924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9"/>
          <p:cNvSpPr txBox="1"/>
          <p:nvPr>
            <p:ph type="title"/>
          </p:nvPr>
        </p:nvSpPr>
        <p:spPr>
          <a:xfrm>
            <a:off x="311700" y="154338"/>
            <a:ext cx="6484800" cy="3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58300" lIns="58300" spcFirstLastPara="1" rIns="58300" wrap="square" tIns="583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" type="body"/>
          </p:nvPr>
        </p:nvSpPr>
        <p:spPr>
          <a:xfrm>
            <a:off x="311700" y="801407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58300" lIns="58300" spcFirstLastPara="1" rIns="58300" wrap="square" tIns="583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8117013" y="4869477"/>
            <a:ext cx="7902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50" lIns="58300" spcFirstLastPara="1" rIns="58300" wrap="square" tIns="2915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descr="E:\-=Tanya=-\2035 Работа\-=Айдентика 2035=-\лого университета\Univer20_35_RGB.emf" id="42" name="Google Shape;4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69083" y="242441"/>
            <a:ext cx="453132" cy="224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1_Title and body 3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391827" y="-157074"/>
            <a:ext cx="1277952" cy="1827647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0"/>
          <p:cNvSpPr txBox="1"/>
          <p:nvPr>
            <p:ph type="title"/>
          </p:nvPr>
        </p:nvSpPr>
        <p:spPr>
          <a:xfrm>
            <a:off x="311700" y="154338"/>
            <a:ext cx="8520600" cy="3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58300" lIns="58300" spcFirstLastPara="1" rIns="58300" wrap="square" tIns="583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801407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58300" lIns="58300" spcFirstLastPara="1" rIns="58300" wrap="square" tIns="583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117013" y="4869477"/>
            <a:ext cx="7902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50" lIns="58300" spcFirstLastPara="1" rIns="58300" wrap="square" tIns="2915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descr="E:\-=Tanya=-\2035 Работа\-=Айдентика 2035=-\лого университета\Univer20_35_RGB.emf" id="48" name="Google Shape;4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69083" y="242441"/>
            <a:ext cx="453132" cy="224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2700"/>
              <a:buFont typeface="Raleway"/>
              <a:buNone/>
              <a:defRPr b="1" i="0" sz="2700" u="none" cap="none" strike="noStrike">
                <a:solidFill>
                  <a:srgbClr val="8F00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●"/>
              <a:defRPr b="0" i="0" sz="12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○"/>
              <a:defRPr b="0" i="0" sz="12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■"/>
              <a:defRPr b="0" i="0" sz="12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●"/>
              <a:defRPr b="0" i="0" sz="12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○"/>
              <a:defRPr b="0" i="0" sz="12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■"/>
              <a:defRPr b="0" i="0" sz="12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●"/>
              <a:defRPr b="0" i="0" sz="12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○"/>
              <a:defRPr b="0" i="0" sz="12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■"/>
              <a:defRPr b="0" i="0" sz="12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0" Type="http://schemas.openxmlformats.org/officeDocument/2006/relationships/image" Target="../media/image13.png"/><Relationship Id="rId9" Type="http://schemas.openxmlformats.org/officeDocument/2006/relationships/image" Target="../media/image10.png"/><Relationship Id="rId5" Type="http://schemas.openxmlformats.org/officeDocument/2006/relationships/image" Target="../media/image6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4.jpg"/><Relationship Id="rId6" Type="http://schemas.openxmlformats.org/officeDocument/2006/relationships/image" Target="../media/image1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1497" y="4393987"/>
            <a:ext cx="512349" cy="379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-=Tanya=-\2035 Работа\-=Айдентика 2035=-\лого университета\Univer20_35_RGB_white.emf" id="60" name="Google Shape;60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6817" y="4395438"/>
            <a:ext cx="750522" cy="37139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2"/>
          <p:cNvSpPr txBox="1"/>
          <p:nvPr>
            <p:ph type="title"/>
          </p:nvPr>
        </p:nvSpPr>
        <p:spPr>
          <a:xfrm>
            <a:off x="456826" y="1201850"/>
            <a:ext cx="54846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ru" sz="3100">
                <a:solidFill>
                  <a:schemeClr val="dk1"/>
                </a:solidFill>
              </a:rPr>
              <a:t>Индикаторные пелёнки для выявления заболеваний животных</a:t>
            </a:r>
            <a:endParaRPr sz="3100"/>
          </a:p>
        </p:txBody>
      </p:sp>
      <p:sp>
        <p:nvSpPr>
          <p:cNvPr id="62" name="Google Shape;62;p12"/>
          <p:cNvSpPr txBox="1"/>
          <p:nvPr>
            <p:ph idx="1" type="body"/>
          </p:nvPr>
        </p:nvSpPr>
        <p:spPr>
          <a:xfrm>
            <a:off x="457193" y="3015581"/>
            <a:ext cx="38253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200"/>
              <a:buNone/>
            </a:pPr>
            <a:r>
              <a:rPr lang="ru"/>
              <a:t>которые позволяют понять хозяину состояние здоровья его питомца</a:t>
            </a:r>
            <a:endParaRPr/>
          </a:p>
        </p:txBody>
      </p:sp>
      <p:pic>
        <p:nvPicPr>
          <p:cNvPr id="63" name="Google Shape;63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8774" y="252487"/>
            <a:ext cx="1086643" cy="370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22402" y="1319274"/>
            <a:ext cx="756788" cy="59367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2"/>
          <p:cNvSpPr/>
          <p:nvPr/>
        </p:nvSpPr>
        <p:spPr>
          <a:xfrm>
            <a:off x="5594513" y="1026"/>
            <a:ext cx="1674000" cy="1121100"/>
          </a:xfrm>
          <a:prstGeom prst="rect">
            <a:avLst/>
          </a:prstGeom>
          <a:solidFill>
            <a:srgbClr val="FFCE3E"/>
          </a:solidFill>
          <a:ln>
            <a:noFill/>
          </a:ln>
        </p:spPr>
        <p:txBody>
          <a:bodyPr anchorCtr="0" anchor="ctr" bIns="109600" lIns="109600" spcFirstLastPara="1" rIns="109600" wrap="square" tIns="109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8"/>
              <a:buFont typeface="Arial"/>
              <a:buNone/>
            </a:pPr>
            <a:r>
              <a:t/>
            </a:r>
            <a:endParaRPr b="0" i="0" sz="125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2"/>
          <p:cNvSpPr/>
          <p:nvPr/>
        </p:nvSpPr>
        <p:spPr>
          <a:xfrm>
            <a:off x="7269557" y="-17076"/>
            <a:ext cx="1863300" cy="1139100"/>
          </a:xfrm>
          <a:prstGeom prst="rect">
            <a:avLst/>
          </a:prstGeom>
          <a:solidFill>
            <a:srgbClr val="9F00FF"/>
          </a:solidFill>
          <a:ln>
            <a:noFill/>
          </a:ln>
        </p:spPr>
        <p:txBody>
          <a:bodyPr anchorCtr="0" anchor="ctr" bIns="121975" lIns="121975" spcFirstLastPara="1" rIns="121975" wrap="square" tIns="1219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" name="Google Shape;67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661790" y="189809"/>
            <a:ext cx="1086651" cy="748798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2"/>
          <p:cNvSpPr txBox="1"/>
          <p:nvPr>
            <p:ph idx="12" type="sldNum"/>
          </p:nvPr>
        </p:nvSpPr>
        <p:spPr>
          <a:xfrm>
            <a:off x="8556784" y="4749851"/>
            <a:ext cx="548700" cy="3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69" name="Google Shape;69;p12" title="putp_technologies_logo_violet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689733" y="277075"/>
            <a:ext cx="1550833" cy="593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2" title="4691888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388463" y="1300526"/>
            <a:ext cx="3825300" cy="3825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2" title="УРГАУ лого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801425" y="172052"/>
            <a:ext cx="1995185" cy="50732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2204893" y="4248669"/>
            <a:ext cx="38253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ru" sz="2000"/>
              <a:t>Миганова Ульяна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200"/>
              <a:buNone/>
            </a:pPr>
            <a:r>
              <a:rPr lang="ru"/>
              <a:t>Лидер проекта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/>
          <p:nvPr>
            <p:ph type="title"/>
          </p:nvPr>
        </p:nvSpPr>
        <p:spPr>
          <a:xfrm>
            <a:off x="456818" y="1257881"/>
            <a:ext cx="4655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ru" sz="3000">
                <a:solidFill>
                  <a:schemeClr val="dk1"/>
                </a:solidFill>
              </a:rPr>
              <a:t>КОМАНДА СТАРТАПА</a:t>
            </a:r>
            <a:endParaRPr sz="3000">
              <a:solidFill>
                <a:schemeClr val="dk1"/>
              </a:solidFill>
            </a:endParaRPr>
          </a:p>
        </p:txBody>
      </p:sp>
      <p:graphicFrame>
        <p:nvGraphicFramePr>
          <p:cNvPr id="155" name="Google Shape;155;p21"/>
          <p:cNvGraphicFramePr/>
          <p:nvPr/>
        </p:nvGraphicFramePr>
        <p:xfrm>
          <a:off x="456810" y="1988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{0AB3A616-83A1-4DC9-8A09-1A32160FE188}</a:tableStyleId>
              </a:tblPr>
              <a:tblGrid>
                <a:gridCol w="1985675"/>
                <a:gridCol w="1206450"/>
                <a:gridCol w="2764900"/>
                <a:gridCol w="1985675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100" u="none" cap="none" strike="noStrike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ФАМИЛИЯ ИМЯ</a:t>
                      </a:r>
                      <a:endParaRPr sz="1100" u="none" cap="none" strike="noStrike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5D8E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РОЛЬ</a:t>
                      </a:r>
                      <a:endParaRPr sz="1100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5D8E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ЧТО БУДЕШЬ ДЕЛАТЬ?</a:t>
                      </a:r>
                      <a:endParaRPr sz="1100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5D8E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100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ОПЫТ и КОМПЕТЕНЦИИ</a:t>
                      </a:r>
                      <a:endParaRPr sz="1100" u="none" cap="none" strike="noStrike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5D8E1"/>
                    </a:solidFill>
                  </a:tcPr>
                </a:tc>
              </a:tr>
              <a:tr h="439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100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Миганова Ульяна</a:t>
                      </a:r>
                      <a:endParaRPr sz="1100" u="none" cap="none" strike="noStrike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Лидер</a:t>
                      </a:r>
                      <a:endParaRPr sz="1100" u="none" cap="none" strike="noStrike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Разработка концепции и продвижение продукта</a:t>
                      </a:r>
                      <a:endParaRPr sz="1100" u="none" cap="none" strike="noStrike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100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Лично сталкивалась с заболеваниями требующими ранней диагностики </a:t>
                      </a:r>
                      <a:endParaRPr sz="1100" u="none" cap="none" strike="noStrike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9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100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Лепихина Лидия</a:t>
                      </a:r>
                      <a:endParaRPr sz="1100" u="none" cap="none" strike="noStrike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технический директор</a:t>
                      </a:r>
                      <a:endParaRPr sz="1100" u="none" cap="none" strike="noStrike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Проработка технической составляющей продукта, разработка проектных образцов </a:t>
                      </a:r>
                      <a:endParaRPr sz="1100" u="none" cap="none" strike="noStrike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100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Знание химических процессов и технологий производства индикаторных веществ </a:t>
                      </a:r>
                      <a:endParaRPr sz="1100" u="none" cap="none" strike="noStrike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9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56" name="Google Shape;156;p21"/>
          <p:cNvPicPr preferRelativeResize="0"/>
          <p:nvPr/>
        </p:nvPicPr>
        <p:blipFill rotWithShape="1">
          <a:blip r:embed="rId3">
            <a:alphaModFix/>
          </a:blip>
          <a:srcRect b="0" l="25406" r="0" t="0"/>
          <a:stretch/>
        </p:blipFill>
        <p:spPr>
          <a:xfrm>
            <a:off x="0" y="0"/>
            <a:ext cx="9144000" cy="638481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1"/>
          <p:cNvSpPr txBox="1"/>
          <p:nvPr>
            <p:ph idx="12" type="sldNum"/>
          </p:nvPr>
        </p:nvSpPr>
        <p:spPr>
          <a:xfrm>
            <a:off x="8556784" y="4749851"/>
            <a:ext cx="548700" cy="3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  <p:pic>
        <p:nvPicPr>
          <p:cNvPr id="158" name="Google Shape;158;p21" title="putp_technologies_logo_violet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6375" y="135488"/>
            <a:ext cx="1003602" cy="384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 txBox="1"/>
          <p:nvPr>
            <p:ph type="title"/>
          </p:nvPr>
        </p:nvSpPr>
        <p:spPr>
          <a:xfrm>
            <a:off x="401717" y="1270006"/>
            <a:ext cx="4655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58300" lIns="58300" spcFirstLastPara="1" rIns="58300" wrap="square" tIns="583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2800">
                <a:solidFill>
                  <a:schemeClr val="dk1"/>
                </a:solidFill>
              </a:rPr>
              <a:t>ПЛАНЫ РАЗВИТИЯ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164" name="Google Shape;164;p22"/>
          <p:cNvSpPr txBox="1"/>
          <p:nvPr/>
        </p:nvSpPr>
        <p:spPr>
          <a:xfrm>
            <a:off x="457200" y="1216504"/>
            <a:ext cx="6782100" cy="27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77750" lIns="77750" spcFirstLastPara="1" rIns="77750" wrap="square" tIns="777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32C4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rgbClr val="132C4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rgbClr val="132C4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800">
                <a:solidFill>
                  <a:srgbClr val="132C40"/>
                </a:solidFill>
                <a:latin typeface="Raleway"/>
                <a:ea typeface="Raleway"/>
                <a:cs typeface="Raleway"/>
                <a:sym typeface="Raleway"/>
              </a:rPr>
              <a:t>заполнение паспорта проекта и паспорта команды</a:t>
            </a:r>
            <a:endParaRPr i="1" sz="1800">
              <a:solidFill>
                <a:srgbClr val="132C4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rgbClr val="132C4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800">
                <a:solidFill>
                  <a:srgbClr val="132C40"/>
                </a:solidFill>
                <a:latin typeface="Raleway"/>
                <a:ea typeface="Raleway"/>
                <a:cs typeface="Raleway"/>
                <a:sym typeface="Raleway"/>
              </a:rPr>
              <a:t>консультация с химиками и ветеринарами по поводу гипотезы индикаторного вещества</a:t>
            </a:r>
            <a:endParaRPr i="1" sz="1800">
              <a:solidFill>
                <a:srgbClr val="132C4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54000" lvl="0" marL="546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65" name="Google Shape;165;p22"/>
          <p:cNvPicPr preferRelativeResize="0"/>
          <p:nvPr/>
        </p:nvPicPr>
        <p:blipFill rotWithShape="1">
          <a:blip r:embed="rId3">
            <a:alphaModFix/>
          </a:blip>
          <a:srcRect b="0" l="25406" r="0" t="0"/>
          <a:stretch/>
        </p:blipFill>
        <p:spPr>
          <a:xfrm>
            <a:off x="0" y="0"/>
            <a:ext cx="9144000" cy="638481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2"/>
          <p:cNvSpPr txBox="1"/>
          <p:nvPr>
            <p:ph idx="12" type="sldNum"/>
          </p:nvPr>
        </p:nvSpPr>
        <p:spPr>
          <a:xfrm>
            <a:off x="8556784" y="4749851"/>
            <a:ext cx="548700" cy="3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  <p:pic>
        <p:nvPicPr>
          <p:cNvPr id="167" name="Google Shape;167;p22" title="putp_technologies_logo_violet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6375" y="135488"/>
            <a:ext cx="1003602" cy="384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"/>
          <p:cNvSpPr txBox="1"/>
          <p:nvPr>
            <p:ph type="title"/>
          </p:nvPr>
        </p:nvSpPr>
        <p:spPr>
          <a:xfrm>
            <a:off x="317553" y="919019"/>
            <a:ext cx="46557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58300" lIns="58300" spcFirstLastPara="1" rIns="58300" wrap="square" tIns="58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3000">
                <a:solidFill>
                  <a:schemeClr val="dk1"/>
                </a:solidFill>
              </a:rPr>
              <a:t>КОНТАКТЫ ЛИДЕРА</a:t>
            </a:r>
            <a:endParaRPr sz="3000">
              <a:solidFill>
                <a:schemeClr val="dk1"/>
              </a:solidFill>
            </a:endParaRPr>
          </a:p>
        </p:txBody>
      </p:sp>
      <p:pic>
        <p:nvPicPr>
          <p:cNvPr id="173" name="Google Shape;173;p23"/>
          <p:cNvPicPr preferRelativeResize="0"/>
          <p:nvPr/>
        </p:nvPicPr>
        <p:blipFill rotWithShape="1">
          <a:blip r:embed="rId3">
            <a:alphaModFix/>
          </a:blip>
          <a:srcRect b="0" l="25406" r="0" t="0"/>
          <a:stretch/>
        </p:blipFill>
        <p:spPr>
          <a:xfrm>
            <a:off x="0" y="0"/>
            <a:ext cx="9144000" cy="638481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3"/>
          <p:cNvSpPr txBox="1"/>
          <p:nvPr>
            <p:ph idx="12" type="sldNum"/>
          </p:nvPr>
        </p:nvSpPr>
        <p:spPr>
          <a:xfrm>
            <a:off x="8556784" y="4749851"/>
            <a:ext cx="548700" cy="3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  <p:pic>
        <p:nvPicPr>
          <p:cNvPr id="175" name="Google Shape;175;p23" title="putp_technologies_logo_violet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6375" y="135488"/>
            <a:ext cx="1003602" cy="384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87813" y="1760822"/>
            <a:ext cx="2352024" cy="308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60400" y="638475"/>
            <a:ext cx="3367004" cy="4505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/>
          <p:nvPr>
            <p:ph type="title"/>
          </p:nvPr>
        </p:nvSpPr>
        <p:spPr>
          <a:xfrm>
            <a:off x="456818" y="1257881"/>
            <a:ext cx="4655700" cy="5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58300" lIns="58300" spcFirstLastPara="1" rIns="58300" wrap="square" tIns="583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3000">
                <a:solidFill>
                  <a:schemeClr val="dk1"/>
                </a:solidFill>
              </a:rPr>
              <a:t>АКТУАЛЬНОСТЬ ИДЕИ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78" name="Google Shape;78;p13"/>
          <p:cNvSpPr txBox="1"/>
          <p:nvPr/>
        </p:nvSpPr>
        <p:spPr>
          <a:xfrm>
            <a:off x="7440246" y="312615"/>
            <a:ext cx="184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3"/>
          <p:cNvSpPr txBox="1"/>
          <p:nvPr/>
        </p:nvSpPr>
        <p:spPr>
          <a:xfrm>
            <a:off x="180475" y="1837475"/>
            <a:ext cx="8013600" cy="3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i="1" sz="2400">
              <a:solidFill>
                <a:srgbClr val="132C4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810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Char char="●"/>
            </a:pPr>
            <a:r>
              <a:rPr i="1" lang="ru" sz="2400">
                <a:solidFill>
                  <a:srgbClr val="132C40"/>
                </a:solidFill>
                <a:latin typeface="Raleway"/>
                <a:ea typeface="Raleway"/>
                <a:cs typeface="Raleway"/>
                <a:sym typeface="Raleway"/>
              </a:rPr>
              <a:t>По данным на 2025 год, общая популяция кошек и собак в России — примерно 80 млн. Из них 49 млн — домашние кошки, 25,5 млн — собаки.</a:t>
            </a:r>
            <a:endParaRPr i="1" sz="2400">
              <a:solidFill>
                <a:srgbClr val="132C4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810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Char char="●"/>
            </a:pPr>
            <a:r>
              <a:rPr i="1" lang="ru" sz="2400">
                <a:solidFill>
                  <a:srgbClr val="132C40"/>
                </a:solidFill>
                <a:latin typeface="Raleway"/>
                <a:ea typeface="Raleway"/>
                <a:cs typeface="Raleway"/>
                <a:sym typeface="Raleway"/>
              </a:rPr>
              <a:t>Владельцы питомцев по незнанию могут пропустить первые симптомы болезни</a:t>
            </a:r>
            <a:endParaRPr i="1" sz="2400">
              <a:solidFill>
                <a:srgbClr val="132C4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400">
              <a:solidFill>
                <a:srgbClr val="132C4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132C4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80" name="Google Shape;80;p13"/>
          <p:cNvPicPr preferRelativeResize="0"/>
          <p:nvPr/>
        </p:nvPicPr>
        <p:blipFill rotWithShape="1">
          <a:blip r:embed="rId3">
            <a:alphaModFix/>
          </a:blip>
          <a:srcRect b="0" l="25406" r="0" t="0"/>
          <a:stretch/>
        </p:blipFill>
        <p:spPr>
          <a:xfrm>
            <a:off x="0" y="8350"/>
            <a:ext cx="9144000" cy="638481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3"/>
          <p:cNvSpPr txBox="1"/>
          <p:nvPr>
            <p:ph idx="12" type="sldNum"/>
          </p:nvPr>
        </p:nvSpPr>
        <p:spPr>
          <a:xfrm>
            <a:off x="8556784" y="4749851"/>
            <a:ext cx="548700" cy="3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  <p:pic>
        <p:nvPicPr>
          <p:cNvPr id="82" name="Google Shape;82;p13" title="putp_technologies_logo_violet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6375" y="135488"/>
            <a:ext cx="1003602" cy="384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/>
          <p:nvPr>
            <p:ph type="title"/>
          </p:nvPr>
        </p:nvSpPr>
        <p:spPr>
          <a:xfrm>
            <a:off x="456817" y="1543631"/>
            <a:ext cx="4655700" cy="5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58300" lIns="58300" spcFirstLastPara="1" rIns="58300" wrap="square" tIns="583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3000">
                <a:solidFill>
                  <a:schemeClr val="dk1"/>
                </a:solidFill>
              </a:rPr>
              <a:t>ЦЕЛЕВАЯ АУДИТОРИЯ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88" name="Google Shape;88;p14"/>
          <p:cNvSpPr txBox="1"/>
          <p:nvPr>
            <p:ph idx="1" type="body"/>
          </p:nvPr>
        </p:nvSpPr>
        <p:spPr>
          <a:xfrm>
            <a:off x="456818" y="2301999"/>
            <a:ext cx="7993200" cy="20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58300" lIns="58300" spcFirstLastPara="1" rIns="58300" wrap="square" tIns="5830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i="1" lang="ru" sz="2400">
                <a:solidFill>
                  <a:srgbClr val="132C40"/>
                </a:solidFill>
              </a:rPr>
              <a:t>Владельцы домашних животных, в приоритете кошки и собаки.</a:t>
            </a:r>
            <a:endParaRPr i="1" sz="2400">
              <a:solidFill>
                <a:srgbClr val="132C4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132C40"/>
              </a:buClr>
              <a:buSzPts val="2400"/>
              <a:buChar char="●"/>
            </a:pPr>
            <a:r>
              <a:rPr i="1" lang="ru" sz="2400">
                <a:solidFill>
                  <a:srgbClr val="132C40"/>
                </a:solidFill>
              </a:rPr>
              <a:t>Ветеринарные клиники, гостиницы для животных, питомники </a:t>
            </a:r>
            <a:endParaRPr i="1" sz="2400">
              <a:solidFill>
                <a:srgbClr val="132C4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2400">
                <a:solidFill>
                  <a:srgbClr val="132C40"/>
                </a:solidFill>
              </a:rPr>
              <a:t>.</a:t>
            </a:r>
            <a:endParaRPr i="1" sz="2400">
              <a:solidFill>
                <a:srgbClr val="132C40"/>
              </a:solidFill>
            </a:endParaRPr>
          </a:p>
          <a:p>
            <a:pPr indent="0" lvl="0" marL="10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rgbClr val="132C40"/>
              </a:solidFill>
            </a:endParaRPr>
          </a:p>
        </p:txBody>
      </p:sp>
      <p:pic>
        <p:nvPicPr>
          <p:cNvPr id="89" name="Google Shape;89;p14"/>
          <p:cNvPicPr preferRelativeResize="0"/>
          <p:nvPr/>
        </p:nvPicPr>
        <p:blipFill rotWithShape="1">
          <a:blip r:embed="rId3">
            <a:alphaModFix/>
          </a:blip>
          <a:srcRect b="0" l="25406" r="0" t="0"/>
          <a:stretch/>
        </p:blipFill>
        <p:spPr>
          <a:xfrm>
            <a:off x="0" y="0"/>
            <a:ext cx="9144000" cy="638481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4"/>
          <p:cNvSpPr txBox="1"/>
          <p:nvPr>
            <p:ph idx="12" type="sldNum"/>
          </p:nvPr>
        </p:nvSpPr>
        <p:spPr>
          <a:xfrm>
            <a:off x="8556784" y="4749851"/>
            <a:ext cx="548700" cy="3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  <p:pic>
        <p:nvPicPr>
          <p:cNvPr id="91" name="Google Shape;91;p14" title="putp_technologies_logo_violet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6375" y="135488"/>
            <a:ext cx="1003602" cy="384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/>
          <p:nvPr>
            <p:ph type="title"/>
          </p:nvPr>
        </p:nvSpPr>
        <p:spPr>
          <a:xfrm>
            <a:off x="456817" y="1486481"/>
            <a:ext cx="4655700" cy="5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58300" lIns="58300" spcFirstLastPara="1" rIns="58300" wrap="square" tIns="583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3000">
                <a:solidFill>
                  <a:schemeClr val="dk1"/>
                </a:solidFill>
              </a:rPr>
              <a:t>ПРОБЛЕМА</a:t>
            </a:r>
            <a:endParaRPr sz="3000">
              <a:solidFill>
                <a:schemeClr val="dk1"/>
              </a:solidFill>
            </a:endParaRPr>
          </a:p>
        </p:txBody>
      </p:sp>
      <p:pic>
        <p:nvPicPr>
          <p:cNvPr id="97" name="Google Shape;97;p15"/>
          <p:cNvPicPr preferRelativeResize="0"/>
          <p:nvPr/>
        </p:nvPicPr>
        <p:blipFill rotWithShape="1">
          <a:blip r:embed="rId3">
            <a:alphaModFix/>
          </a:blip>
          <a:srcRect b="0" l="25406" r="0" t="0"/>
          <a:stretch/>
        </p:blipFill>
        <p:spPr>
          <a:xfrm>
            <a:off x="0" y="0"/>
            <a:ext cx="9144000" cy="63848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5"/>
          <p:cNvSpPr txBox="1"/>
          <p:nvPr>
            <p:ph idx="12" type="sldNum"/>
          </p:nvPr>
        </p:nvSpPr>
        <p:spPr>
          <a:xfrm>
            <a:off x="8556784" y="4749851"/>
            <a:ext cx="548700" cy="3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  <p:pic>
        <p:nvPicPr>
          <p:cNvPr id="99" name="Google Shape;99;p15" title="putp_technologies_logo_violet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6375" y="135488"/>
            <a:ext cx="1003602" cy="384199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5"/>
          <p:cNvSpPr txBox="1"/>
          <p:nvPr/>
        </p:nvSpPr>
        <p:spPr>
          <a:xfrm>
            <a:off x="225900" y="2168200"/>
            <a:ext cx="7223700" cy="12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На ранних стадиях заболевания, трудно выявить проблему, наш продукт направлен на решение данной задачи </a:t>
            </a:r>
            <a:endParaRPr sz="24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/>
          <p:nvPr>
            <p:ph type="title"/>
          </p:nvPr>
        </p:nvSpPr>
        <p:spPr>
          <a:xfrm>
            <a:off x="432332" y="826031"/>
            <a:ext cx="7976100" cy="10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58300" lIns="58300" spcFirstLastPara="1" rIns="58300" wrap="square" tIns="583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3000">
                <a:solidFill>
                  <a:schemeClr val="dk1"/>
                </a:solidFill>
              </a:rPr>
              <a:t>ЦЕННОСТЬ, ЦЕННОСТНОЕ ПРЕДЛОЖЕНИЕ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106" name="Google Shape;106;p16"/>
          <p:cNvSpPr txBox="1"/>
          <p:nvPr/>
        </p:nvSpPr>
        <p:spPr>
          <a:xfrm>
            <a:off x="587425" y="2173675"/>
            <a:ext cx="7665900" cy="230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" u="none" cap="none" strike="noStrike">
                <a:solidFill>
                  <a:schemeClr val="accent3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Мы, компания</a:t>
            </a:r>
            <a:r>
              <a:rPr b="0" i="0" lang="ru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ru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Зоо ЗОЖ,</a:t>
            </a:r>
            <a:endParaRPr b="0" i="0" u="none" cap="none" strike="noStrike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" u="none" cap="none" strike="noStrike">
                <a:solidFill>
                  <a:schemeClr val="accent3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помогаем</a:t>
            </a:r>
            <a:r>
              <a:rPr b="0" i="0" lang="ru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ru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владельцам домашних животных</a:t>
            </a:r>
            <a:endParaRPr b="0" i="0" u="none" cap="none" strike="noStrike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" u="none" cap="none" strike="noStrike">
                <a:solidFill>
                  <a:schemeClr val="accent3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решать проб</a:t>
            </a:r>
            <a:r>
              <a:rPr b="0" i="0" lang="ru" u="none" cap="none" strike="noStrike">
                <a:solidFill>
                  <a:schemeClr val="accent3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лему</a:t>
            </a:r>
            <a:r>
              <a:rPr b="0" i="0" lang="ru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ru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ранней диагностики заболеваний </a:t>
            </a:r>
            <a:endParaRPr b="0" i="0" u="none" cap="none" strike="noStrike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" u="none" cap="none" strike="noStrike">
                <a:solidFill>
                  <a:schemeClr val="accent3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с помощью</a:t>
            </a:r>
            <a:r>
              <a:rPr b="0" i="0" lang="ru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ru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индикаторных </a:t>
            </a:r>
            <a:r>
              <a:rPr lang="ru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пеленок</a:t>
            </a:r>
            <a:r>
              <a:rPr lang="ru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для выявления патологий у животных</a:t>
            </a:r>
            <a:endParaRPr b="0" i="0" u="none" cap="none" strike="noStrike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" u="none" cap="none" strike="noStrike">
                <a:solidFill>
                  <a:schemeClr val="accent3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и получать</a:t>
            </a:r>
            <a:r>
              <a:rPr b="0" i="0" lang="ru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ru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достоверную информацию, которую можно уточнить с лечащим ветеринарным врачом</a:t>
            </a:r>
            <a:endParaRPr b="0" i="0" u="none" cap="none" strike="noStrike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07" name="Google Shape;107;p16"/>
          <p:cNvPicPr preferRelativeResize="0"/>
          <p:nvPr/>
        </p:nvPicPr>
        <p:blipFill rotWithShape="1">
          <a:blip r:embed="rId3">
            <a:alphaModFix/>
          </a:blip>
          <a:srcRect b="0" l="25406" r="0" t="0"/>
          <a:stretch/>
        </p:blipFill>
        <p:spPr>
          <a:xfrm>
            <a:off x="0" y="0"/>
            <a:ext cx="9144000" cy="638481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6"/>
          <p:cNvSpPr txBox="1"/>
          <p:nvPr>
            <p:ph idx="12" type="sldNum"/>
          </p:nvPr>
        </p:nvSpPr>
        <p:spPr>
          <a:xfrm>
            <a:off x="8556784" y="4749851"/>
            <a:ext cx="548700" cy="3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  <p:pic>
        <p:nvPicPr>
          <p:cNvPr id="109" name="Google Shape;109;p16" title="putp_technologies_logo_violet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6375" y="135488"/>
            <a:ext cx="1003602" cy="384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>
            <p:ph type="title"/>
          </p:nvPr>
        </p:nvSpPr>
        <p:spPr>
          <a:xfrm>
            <a:off x="456817" y="1543631"/>
            <a:ext cx="4655700" cy="5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58300" lIns="58300" spcFirstLastPara="1" rIns="58300" wrap="square" tIns="583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3000">
                <a:solidFill>
                  <a:schemeClr val="dk1"/>
                </a:solidFill>
              </a:rPr>
              <a:t>РЕШЕНИЕ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115" name="Google Shape;115;p17"/>
          <p:cNvSpPr txBox="1"/>
          <p:nvPr/>
        </p:nvSpPr>
        <p:spPr>
          <a:xfrm>
            <a:off x="456825" y="2112000"/>
            <a:ext cx="4991400" cy="29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77750" lIns="77750" spcFirstLastPara="1" rIns="77750" wrap="square" tIns="77750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</a:pPr>
            <a:r>
              <a:rPr i="1" lang="ru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Индикаторное вещество реагирует с компонентами мочи, слюны или </a:t>
            </a:r>
            <a:r>
              <a:rPr i="1" lang="ru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кала</a:t>
            </a:r>
            <a:r>
              <a:rPr i="1" lang="ru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животного</a:t>
            </a:r>
            <a:endParaRPr i="1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</a:pPr>
            <a:r>
              <a:rPr i="1" lang="ru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Происходит изменение цвета</a:t>
            </a:r>
            <a:endParaRPr i="1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</a:pPr>
            <a:r>
              <a:rPr i="1" lang="ru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В инструкции-расшифровке описан предполагаемый  диагноз</a:t>
            </a:r>
            <a:endParaRPr i="1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</a:pPr>
            <a:r>
              <a:rPr i="1" lang="ru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наши пользователи: экономят время и нервы, а также финансовые средства для </a:t>
            </a:r>
            <a:r>
              <a:rPr i="1" lang="ru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поддержания</a:t>
            </a:r>
            <a:r>
              <a:rPr i="1" lang="ru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оптимального состояния питомца</a:t>
            </a:r>
            <a:endParaRPr i="1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132C4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6" name="Google Shape;116;p17"/>
          <p:cNvSpPr txBox="1"/>
          <p:nvPr>
            <p:ph idx="1" type="body"/>
          </p:nvPr>
        </p:nvSpPr>
        <p:spPr>
          <a:xfrm>
            <a:off x="5618050" y="1590200"/>
            <a:ext cx="2664600" cy="2398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8300" lIns="58300" spcFirstLastPara="1" rIns="58300" wrap="square" tIns="583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">
                <a:solidFill>
                  <a:srgbClr val="132C40"/>
                </a:solidFill>
              </a:rPr>
              <a:t>фото, картинка, </a:t>
            </a:r>
            <a:endParaRPr>
              <a:solidFill>
                <a:srgbClr val="132C4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">
                <a:solidFill>
                  <a:srgbClr val="132C40"/>
                </a:solidFill>
              </a:rPr>
              <a:t>схема предполагаемого продукта</a:t>
            </a:r>
            <a:endParaRPr>
              <a:solidFill>
                <a:srgbClr val="132C40"/>
              </a:solidFill>
            </a:endParaRPr>
          </a:p>
        </p:txBody>
      </p:sp>
      <p:pic>
        <p:nvPicPr>
          <p:cNvPr id="117" name="Google Shape;117;p17"/>
          <p:cNvPicPr preferRelativeResize="0"/>
          <p:nvPr/>
        </p:nvPicPr>
        <p:blipFill rotWithShape="1">
          <a:blip r:embed="rId3">
            <a:alphaModFix/>
          </a:blip>
          <a:srcRect b="0" l="25406" r="0" t="0"/>
          <a:stretch/>
        </p:blipFill>
        <p:spPr>
          <a:xfrm>
            <a:off x="0" y="0"/>
            <a:ext cx="9144000" cy="63848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7"/>
          <p:cNvSpPr txBox="1"/>
          <p:nvPr>
            <p:ph idx="12" type="sldNum"/>
          </p:nvPr>
        </p:nvSpPr>
        <p:spPr>
          <a:xfrm>
            <a:off x="8556784" y="4749851"/>
            <a:ext cx="548700" cy="3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  <p:pic>
        <p:nvPicPr>
          <p:cNvPr id="119" name="Google Shape;119;p17" title="putp_technologies_logo_violet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6375" y="135488"/>
            <a:ext cx="1003602" cy="384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12900" y="1352150"/>
            <a:ext cx="2874900" cy="287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/>
          <p:nvPr/>
        </p:nvSpPr>
        <p:spPr>
          <a:xfrm>
            <a:off x="336130" y="1113122"/>
            <a:ext cx="2846700" cy="306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8"/>
          <p:cNvSpPr txBox="1"/>
          <p:nvPr/>
        </p:nvSpPr>
        <p:spPr>
          <a:xfrm>
            <a:off x="205475" y="1555925"/>
            <a:ext cx="8727300" cy="34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</a:pPr>
            <a:r>
              <a:rPr i="1" lang="ru">
                <a:solidFill>
                  <a:srgbClr val="132C40"/>
                </a:solidFill>
                <a:latin typeface="Raleway"/>
                <a:ea typeface="Raleway"/>
                <a:cs typeface="Raleway"/>
                <a:sym typeface="Raleway"/>
              </a:rPr>
              <a:t>Savic — Бельгия. Крупный производитель пелёнок, которые пользуются спросом у любителей мелких пород. Большая часть продукции одноразовая и состоит из нескольких слоёв. </a:t>
            </a:r>
            <a:endParaRPr i="1">
              <a:solidFill>
                <a:srgbClr val="132C4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</a:pPr>
            <a:r>
              <a:rPr i="1" lang="ru">
                <a:solidFill>
                  <a:srgbClr val="132C40"/>
                </a:solidFill>
                <a:latin typeface="Raleway"/>
                <a:ea typeface="Raleway"/>
                <a:cs typeface="Raleway"/>
                <a:sym typeface="Raleway"/>
              </a:rPr>
              <a:t>TRIXIE — Германия. Немецкий бренд предлагает широкий ассортимент товаров для ухода за животными, в том числе впитывающие одноразовые пелёнки для щенков. </a:t>
            </a:r>
            <a:endParaRPr i="1">
              <a:solidFill>
                <a:srgbClr val="132C4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</a:pPr>
            <a:r>
              <a:rPr i="1" lang="ru">
                <a:solidFill>
                  <a:srgbClr val="132C40"/>
                </a:solidFill>
                <a:latin typeface="Raleway"/>
                <a:ea typeface="Raleway"/>
                <a:cs typeface="Raleway"/>
                <a:sym typeface="Raleway"/>
              </a:rPr>
              <a:t>«Медмил» — Россия. Компания изначально занималась производством санитарно-гигиенических товаров для больниц и роддомов, но затем запустила изготовление продукции для собак и других домашних животных. </a:t>
            </a:r>
            <a:endParaRPr i="1">
              <a:solidFill>
                <a:srgbClr val="132C4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</a:pPr>
            <a:r>
              <a:rPr i="1" lang="ru">
                <a:solidFill>
                  <a:srgbClr val="132C40"/>
                </a:solidFill>
                <a:latin typeface="Raleway"/>
                <a:ea typeface="Raleway"/>
                <a:cs typeface="Raleway"/>
                <a:sym typeface="Raleway"/>
              </a:rPr>
              <a:t>Japan Premium Pet — Япония. Бренд предлагает пелёнки, которые изготавливаются из полимеров и обладают антибактериальными свойствами. </a:t>
            </a:r>
            <a:endParaRPr i="1">
              <a:solidFill>
                <a:srgbClr val="132C4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</a:pPr>
            <a:r>
              <a:rPr i="1" lang="ru">
                <a:solidFill>
                  <a:srgbClr val="132C40"/>
                </a:solidFill>
                <a:latin typeface="Raleway"/>
                <a:ea typeface="Raleway"/>
                <a:cs typeface="Raleway"/>
                <a:sym typeface="Raleway"/>
              </a:rPr>
              <a:t>«Кочо» — Япония. Производитель предлагает продукцию для содержания в чистоте туалета, а также кормления животных. </a:t>
            </a:r>
            <a:endParaRPr i="1">
              <a:solidFill>
                <a:srgbClr val="132C4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</a:pPr>
            <a:r>
              <a:rPr i="1" lang="ru">
                <a:solidFill>
                  <a:srgbClr val="132C40"/>
                </a:solidFill>
                <a:latin typeface="Raleway"/>
                <a:ea typeface="Raleway"/>
                <a:cs typeface="Raleway"/>
                <a:sym typeface="Raleway"/>
              </a:rPr>
              <a:t>«Домоседы» — Россия. Выпускает гигиенические одноразовые пелёнки для кошек и собак.</a:t>
            </a:r>
            <a:endParaRPr i="1">
              <a:solidFill>
                <a:srgbClr val="132C4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7" name="Google Shape;127;p18"/>
          <p:cNvSpPr txBox="1"/>
          <p:nvPr>
            <p:ph type="title"/>
          </p:nvPr>
        </p:nvSpPr>
        <p:spPr>
          <a:xfrm>
            <a:off x="336114" y="976334"/>
            <a:ext cx="2846700" cy="5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58300" lIns="58300" spcFirstLastPara="1" rIns="58300" wrap="square" tIns="583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ru" sz="3000">
                <a:solidFill>
                  <a:schemeClr val="lt1"/>
                </a:solidFill>
              </a:rPr>
              <a:t>КОНКУРЕНТЫ</a:t>
            </a:r>
            <a:endParaRPr sz="3000">
              <a:solidFill>
                <a:schemeClr val="lt1"/>
              </a:solidFill>
            </a:endParaRPr>
          </a:p>
        </p:txBody>
      </p:sp>
      <p:pic>
        <p:nvPicPr>
          <p:cNvPr id="128" name="Google Shape;128;p18"/>
          <p:cNvPicPr preferRelativeResize="0"/>
          <p:nvPr/>
        </p:nvPicPr>
        <p:blipFill rotWithShape="1">
          <a:blip r:embed="rId3">
            <a:alphaModFix/>
          </a:blip>
          <a:srcRect b="0" l="25406" r="0" t="0"/>
          <a:stretch/>
        </p:blipFill>
        <p:spPr>
          <a:xfrm>
            <a:off x="0" y="0"/>
            <a:ext cx="9144000" cy="638481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8"/>
          <p:cNvSpPr txBox="1"/>
          <p:nvPr>
            <p:ph idx="12" type="sldNum"/>
          </p:nvPr>
        </p:nvSpPr>
        <p:spPr>
          <a:xfrm>
            <a:off x="8556784" y="4749851"/>
            <a:ext cx="548700" cy="3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  <p:pic>
        <p:nvPicPr>
          <p:cNvPr id="130" name="Google Shape;130;p18" title="putp_technologies_logo_violet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6375" y="135488"/>
            <a:ext cx="1003602" cy="384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/>
          <p:nvPr/>
        </p:nvSpPr>
        <p:spPr>
          <a:xfrm>
            <a:off x="488951" y="2345550"/>
            <a:ext cx="8067900" cy="30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" sz="18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БИЗНЕС-МОДЕЛЬ</a:t>
            </a:r>
            <a:r>
              <a:rPr b="1" lang="ru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*</a:t>
            </a:r>
            <a:r>
              <a:rPr b="0" i="0" lang="ru" sz="1800" u="none" cap="none" strike="noStrik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 </a:t>
            </a:r>
            <a:r>
              <a:rPr b="0" i="0" lang="ru" sz="1800" u="none" cap="none" strike="noStrike">
                <a:solidFill>
                  <a:srgbClr val="132C40"/>
                </a:solidFill>
                <a:latin typeface="Raleway"/>
                <a:ea typeface="Raleway"/>
                <a:cs typeface="Raleway"/>
                <a:sym typeface="Raleway"/>
              </a:rPr>
              <a:t>– </a:t>
            </a:r>
            <a:r>
              <a:rPr lang="ru" sz="1800">
                <a:solidFill>
                  <a:srgbClr val="132C40"/>
                </a:solidFill>
                <a:latin typeface="Raleway"/>
                <a:ea typeface="Raleway"/>
                <a:cs typeface="Raleway"/>
                <a:sym typeface="Raleway"/>
              </a:rPr>
              <a:t>пря</a:t>
            </a:r>
            <a:r>
              <a:rPr lang="ru" sz="1800">
                <a:solidFill>
                  <a:srgbClr val="132C40"/>
                </a:solidFill>
                <a:latin typeface="Raleway"/>
                <a:ea typeface="Raleway"/>
                <a:cs typeface="Raleway"/>
                <a:sym typeface="Raleway"/>
              </a:rPr>
              <a:t>мые продажи пеленок через зоомагазины, маркетплейсы и сайт собственной разработки </a:t>
            </a:r>
            <a:endParaRPr sz="1800">
              <a:solidFill>
                <a:srgbClr val="132C4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800">
                <a:solidFill>
                  <a:srgbClr val="132C40"/>
                </a:solidFill>
                <a:latin typeface="Raleway"/>
                <a:ea typeface="Raleway"/>
                <a:cs typeface="Raleway"/>
                <a:sym typeface="Raleway"/>
              </a:rPr>
              <a:t>Планируем охватить 3-5% целевой аудитории (4-5 млн. чел.) </a:t>
            </a:r>
            <a:endParaRPr sz="1800">
              <a:solidFill>
                <a:srgbClr val="132C4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800">
                <a:solidFill>
                  <a:srgbClr val="132C40"/>
                </a:solidFill>
                <a:latin typeface="Raleway"/>
                <a:ea typeface="Raleway"/>
                <a:cs typeface="Raleway"/>
                <a:sym typeface="Raleway"/>
              </a:rPr>
              <a:t>Средний чек: 400-600 рублей </a:t>
            </a:r>
            <a:endParaRPr sz="1800">
              <a:solidFill>
                <a:srgbClr val="132C4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800">
                <a:solidFill>
                  <a:srgbClr val="132C40"/>
                </a:solidFill>
                <a:latin typeface="Raleway"/>
                <a:ea typeface="Raleway"/>
                <a:cs typeface="Raleway"/>
                <a:sym typeface="Raleway"/>
              </a:rPr>
              <a:t>Предполагаемая прибыль: 4-6 млрд. рублей </a:t>
            </a:r>
            <a:endParaRPr sz="1800">
              <a:solidFill>
                <a:srgbClr val="132C4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800">
              <a:solidFill>
                <a:srgbClr val="132C4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32C4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800">
              <a:solidFill>
                <a:srgbClr val="132C4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rgbClr val="132C4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6" name="Google Shape;136;p19"/>
          <p:cNvSpPr/>
          <p:nvPr/>
        </p:nvSpPr>
        <p:spPr>
          <a:xfrm>
            <a:off x="456826" y="1270150"/>
            <a:ext cx="3954900" cy="594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9"/>
          <p:cNvSpPr txBox="1"/>
          <p:nvPr>
            <p:ph type="title"/>
          </p:nvPr>
        </p:nvSpPr>
        <p:spPr>
          <a:xfrm>
            <a:off x="456826" y="1257875"/>
            <a:ext cx="4604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ru" sz="3000">
                <a:solidFill>
                  <a:schemeClr val="lt1"/>
                </a:solidFill>
              </a:rPr>
              <a:t>БИЗНЕС-МОДЕЛЬ</a:t>
            </a:r>
            <a:endParaRPr sz="3000">
              <a:solidFill>
                <a:schemeClr val="lt1"/>
              </a:solidFill>
            </a:endParaRPr>
          </a:p>
        </p:txBody>
      </p:sp>
      <p:pic>
        <p:nvPicPr>
          <p:cNvPr id="138" name="Google Shape;138;p19"/>
          <p:cNvPicPr preferRelativeResize="0"/>
          <p:nvPr/>
        </p:nvPicPr>
        <p:blipFill rotWithShape="1">
          <a:blip r:embed="rId3">
            <a:alphaModFix/>
          </a:blip>
          <a:srcRect b="0" l="25406" r="0" t="0"/>
          <a:stretch/>
        </p:blipFill>
        <p:spPr>
          <a:xfrm>
            <a:off x="0" y="0"/>
            <a:ext cx="9144000" cy="638481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9"/>
          <p:cNvSpPr txBox="1"/>
          <p:nvPr>
            <p:ph idx="12" type="sldNum"/>
          </p:nvPr>
        </p:nvSpPr>
        <p:spPr>
          <a:xfrm>
            <a:off x="8556784" y="4749851"/>
            <a:ext cx="548700" cy="3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  <p:pic>
        <p:nvPicPr>
          <p:cNvPr id="140" name="Google Shape;140;p19" title="putp_technologies_logo_violet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6375" y="135488"/>
            <a:ext cx="1003602" cy="384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 txBox="1"/>
          <p:nvPr>
            <p:ph type="title"/>
          </p:nvPr>
        </p:nvSpPr>
        <p:spPr>
          <a:xfrm>
            <a:off x="456817" y="1257881"/>
            <a:ext cx="46557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b="1" lang="ru">
                <a:latin typeface="Raleway"/>
                <a:ea typeface="Raleway"/>
                <a:cs typeface="Raleway"/>
                <a:sym typeface="Raleway"/>
              </a:rPr>
              <a:t>ТЕКУЩИЕ РЕЗУЛЬТАТЫ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6" name="Google Shape;146;p20"/>
          <p:cNvSpPr txBox="1"/>
          <p:nvPr>
            <p:ph idx="1" type="body"/>
          </p:nvPr>
        </p:nvSpPr>
        <p:spPr>
          <a:xfrm>
            <a:off x="456824" y="2014363"/>
            <a:ext cx="7089900" cy="28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i="1" lang="ru" sz="2400"/>
              <a:t>Выбрана идея</a:t>
            </a:r>
            <a:endParaRPr i="1"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i="1" lang="ru" sz="2400"/>
              <a:t>Сформулированы</a:t>
            </a:r>
            <a:r>
              <a:rPr i="1" lang="ru" sz="2400"/>
              <a:t> гипотезы проблемы</a:t>
            </a:r>
            <a:endParaRPr i="1"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i="1" lang="ru" sz="2400"/>
              <a:t>Проходит поиск индикаторного вещества на основе анализа литературных источников</a:t>
            </a:r>
            <a:endParaRPr i="1" sz="24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200"/>
              <a:buNone/>
            </a:pPr>
            <a:r>
              <a:t/>
            </a:r>
            <a:endParaRPr sz="2400"/>
          </a:p>
        </p:txBody>
      </p:sp>
      <p:pic>
        <p:nvPicPr>
          <p:cNvPr id="147" name="Google Shape;147;p20"/>
          <p:cNvPicPr preferRelativeResize="0"/>
          <p:nvPr/>
        </p:nvPicPr>
        <p:blipFill rotWithShape="1">
          <a:blip r:embed="rId3">
            <a:alphaModFix/>
          </a:blip>
          <a:srcRect b="0" l="25406" r="0" t="0"/>
          <a:stretch/>
        </p:blipFill>
        <p:spPr>
          <a:xfrm>
            <a:off x="0" y="0"/>
            <a:ext cx="9144000" cy="638481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0"/>
          <p:cNvSpPr txBox="1"/>
          <p:nvPr>
            <p:ph idx="12" type="sldNum"/>
          </p:nvPr>
        </p:nvSpPr>
        <p:spPr>
          <a:xfrm>
            <a:off x="8556784" y="4749851"/>
            <a:ext cx="548700" cy="3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  <p:pic>
        <p:nvPicPr>
          <p:cNvPr id="149" name="Google Shape;149;p20" title="putp_technologies_logo_violet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6375" y="135488"/>
            <a:ext cx="1003602" cy="384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8F00FF"/>
      </a:dk1>
      <a:lt1>
        <a:srgbClr val="FFFFFF"/>
      </a:lt1>
      <a:dk2>
        <a:srgbClr val="000000"/>
      </a:dk2>
      <a:lt2>
        <a:srgbClr val="000000"/>
      </a:lt2>
      <a:accent1>
        <a:srgbClr val="FBB3C1"/>
      </a:accent1>
      <a:accent2>
        <a:srgbClr val="FCAF17"/>
      </a:accent2>
      <a:accent3>
        <a:srgbClr val="FD493D"/>
      </a:accent3>
      <a:accent4>
        <a:srgbClr val="DBE6FD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