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 SemiBold"/>
      <p:regular r:id="rId22"/>
      <p:bold r:id="rId23"/>
      <p:italic r:id="rId24"/>
      <p:boldItalic r:id="rId25"/>
    </p:embeddedFont>
    <p:embeddedFont>
      <p:font typeface="Raleway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B78705A-D34C-4E3A-B45D-8A7211995FD1}">
  <a:tblStyle styleId="{BB78705A-D34C-4E3A-B45D-8A7211995FD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SemiBold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SemiBold-italic.fntdata"/><Relationship Id="rId23" Type="http://schemas.openxmlformats.org/officeDocument/2006/relationships/font" Target="fonts/Raleway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regular.fntdata"/><Relationship Id="rId25" Type="http://schemas.openxmlformats.org/officeDocument/2006/relationships/font" Target="fonts/RalewaySemiBold-boldItalic.fntdata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2c67d0a74f_0_15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22c67d0a74f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c67d0a7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22c67d0a74f_0_3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c67d0a7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22c67d0a74f_0_37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c67d0a74f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22c67d0a74f_0_4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af73b1c8f_2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29af73b1c8f_2_4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2cbdce98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22cbdce98a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2c67d0a74f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22c67d0a74f_0_49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5aa927d0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25aa927d06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2c67d0a74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22c67d0a74f_0_5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2cbdce98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2cbdce98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2c67d0a74f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2c67d0a74f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2c67d0a7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22c67d0a74f_0_57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2c67d0a74f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22c67d0a74f_0_5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0" name="Google Shape;8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7" name="Google Shape;8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3" name="Google Shape;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9" name="Google Shape;9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sz="27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3.jpg"/><Relationship Id="rId6" Type="http://schemas.openxmlformats.org/officeDocument/2006/relationships/image" Target="../media/image9.png"/><Relationship Id="rId7" Type="http://schemas.openxmlformats.org/officeDocument/2006/relationships/image" Target="../media/image7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78717" y="711906"/>
            <a:ext cx="4655700" cy="220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3100">
                <a:solidFill>
                  <a:schemeClr val="dk1"/>
                </a:solidFill>
              </a:rPr>
              <a:t>Приложение “NoDis”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</a:rPr>
              <a:t>Приложение 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</a:rPr>
              <a:t>по восстановлению 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</a:rPr>
              <a:t>от Расстройства Пищевого 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</a:rPr>
              <a:t>Поведения (РПП)</a:t>
            </a:r>
            <a:endParaRPr sz="25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383743" y="3282306"/>
            <a:ext cx="3825300" cy="5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Малышева А.В., Лысенков С.И., Курдов А.А., Серебряков Г.А.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5062" y="297008"/>
            <a:ext cx="1282488" cy="43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6575" y="130526"/>
            <a:ext cx="932599" cy="7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7950" y="183512"/>
            <a:ext cx="1896500" cy="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324375" y="1615788"/>
            <a:ext cx="6771600" cy="308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Char char="●"/>
            </a:pP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Каждый</a:t>
            </a:r>
            <a:r>
              <a:rPr b="1" lang="ru" sz="11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час</a:t>
            </a:r>
            <a:r>
              <a:rPr b="1" lang="ru" sz="11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мире погибает 1 человек</a:t>
            </a: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от расстройства пищевого поведения. 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 развитие и внедрение мобильных приложений и технологий </a:t>
            </a:r>
            <a:br>
              <a:rPr i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i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для психологической поддержки входит в приоритеты развития здравоохранения </a:t>
            </a:r>
            <a:br>
              <a:rPr i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i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России, особенно в контексте улучшения доступности к медицинским услугам. </a:t>
            </a:r>
            <a:endParaRPr i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Наше приложение может базироваться на </a:t>
            </a: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уникальных</a:t>
            </a: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исследованиях, технологиях </a:t>
            </a:r>
            <a:b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или методологиях (будут разработаны с врачами), которые помогают разработать эффективные стратегии для восстановления от расстройства пищевого поведения. </a:t>
            </a:r>
            <a:b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рынке нашим конкурентом являются психотерапевты, но у них </a:t>
            </a: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нет полноценного приложения</a:t>
            </a: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с комплексом по восстановлению, который ускорил бы процесс. </a:t>
            </a:r>
            <a:b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Приложение может </a:t>
            </a: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подстраиваться под каждого пользователя</a:t>
            </a: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давать рекомендации (опираясь на результаты тестов, которые будут проходить пользователи).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913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Целевой аудиторией приложения являются люди </a:t>
            </a:r>
            <a:r>
              <a:rPr b="1" lang="ru">
                <a:solidFill>
                  <a:srgbClr val="132C40"/>
                </a:solidFill>
              </a:rPr>
              <a:t>от 13 до 44 лет</a:t>
            </a:r>
            <a:r>
              <a:rPr lang="ru">
                <a:solidFill>
                  <a:srgbClr val="132C40"/>
                </a:solidFill>
              </a:rPr>
              <a:t>, так как люди в данном возрасте сложнее переносят стресс и могут получить РПП.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Целевой аудиторией приложения являются люди </a:t>
            </a:r>
            <a:r>
              <a:rPr b="1" lang="ru">
                <a:solidFill>
                  <a:srgbClr val="132C40"/>
                </a:solidFill>
              </a:rPr>
              <a:t>от 45 до 75 лет</a:t>
            </a:r>
            <a:r>
              <a:rPr lang="ru">
                <a:solidFill>
                  <a:srgbClr val="132C40"/>
                </a:solidFill>
              </a:rPr>
              <a:t>, так как люди в данном возрасте мало двигаются и получают ожирение, но и самая главная проблема в том, что они не обращают внимание на данную проблему.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Врачи, работающие с расстройствами пищевого поведения и их последствиями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25" y="2340275"/>
            <a:ext cx="6568200" cy="15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Наше приложение решает проблему переедания или недоедания.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На данный момент нет приложения, которое смогло бы помочь людям страдающим РПП. Не многие могут определить у себя проблему или знать, куда обратиться. С помощью приложения человек может получить комплекс лечения и консультаций со специалистами, которые помогут ему справиться с проблемой.</a:t>
            </a:r>
            <a:endParaRPr sz="1400"/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9665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179463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25338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 txBox="1"/>
          <p:nvPr>
            <p:ph idx="1" type="body"/>
          </p:nvPr>
        </p:nvSpPr>
        <p:spPr>
          <a:xfrm>
            <a:off x="530718" y="1652325"/>
            <a:ext cx="7993200" cy="3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84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Приложение успокаивает и помогает пользователю разобраться в своей проблеме, </a:t>
            </a:r>
            <a:br>
              <a:rPr lang="ru" sz="1100"/>
            </a:br>
            <a:r>
              <a:rPr lang="ru" sz="1100"/>
              <a:t>восстановить пищевое поведение.</a:t>
            </a:r>
            <a:endParaRPr sz="1100"/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rgbClr val="FFFFFF"/>
              </a:highlight>
            </a:endParaRPr>
          </a:p>
          <a:p>
            <a:pPr indent="-2984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>
                <a:highlight>
                  <a:srgbClr val="FFFFFF"/>
                </a:highlight>
              </a:rPr>
              <a:t>В приложении будет возможность п</a:t>
            </a:r>
            <a:r>
              <a:rPr lang="ru" sz="1100">
                <a:highlight>
                  <a:srgbClr val="FFFFFF"/>
                </a:highlight>
              </a:rPr>
              <a:t>рохождения тестов для анализа </a:t>
            </a:r>
            <a:br>
              <a:rPr lang="ru" sz="1100">
                <a:highlight>
                  <a:srgbClr val="FFFFFF"/>
                </a:highlight>
              </a:rPr>
            </a:br>
            <a:r>
              <a:rPr lang="ru" sz="1100">
                <a:highlight>
                  <a:srgbClr val="FFFFFF"/>
                </a:highlight>
              </a:rPr>
              <a:t>психологического состояния пользователей, отслеживания потребляемой пользователям </a:t>
            </a:r>
            <a:br>
              <a:rPr lang="ru" sz="1100">
                <a:highlight>
                  <a:srgbClr val="FFFFFF"/>
                </a:highlight>
              </a:rPr>
            </a:br>
            <a:r>
              <a:rPr lang="ru" sz="1100">
                <a:highlight>
                  <a:srgbClr val="FFFFFF"/>
                </a:highlight>
              </a:rPr>
              <a:t>пищи путём занесения в дневник внутри приложения вместе с пометкой стадии голода </a:t>
            </a:r>
            <a:br>
              <a:rPr lang="ru" sz="1100">
                <a:highlight>
                  <a:srgbClr val="FFFFFF"/>
                </a:highlight>
              </a:rPr>
            </a:br>
            <a:r>
              <a:rPr lang="ru" sz="1100">
                <a:highlight>
                  <a:srgbClr val="FFFFFF"/>
                </a:highlight>
              </a:rPr>
              <a:t>и отслеживания эмоций, которые были испытаны как до, так и во время и после приёма пищи. </a:t>
            </a:r>
            <a:br>
              <a:rPr lang="ru" sz="1100">
                <a:highlight>
                  <a:srgbClr val="FFFFFF"/>
                </a:highlight>
              </a:rPr>
            </a:br>
            <a:r>
              <a:rPr lang="ru" sz="1100">
                <a:highlight>
                  <a:srgbClr val="FFFFFF"/>
                </a:highlight>
              </a:rPr>
              <a:t>Альбом с физическими упражнениями и упражнениями массажа лица. Рецепты разных блюд </a:t>
            </a:r>
            <a:br>
              <a:rPr lang="ru" sz="1100">
                <a:highlight>
                  <a:srgbClr val="FFFFFF"/>
                </a:highlight>
              </a:rPr>
            </a:br>
            <a:r>
              <a:rPr lang="ru" sz="1100">
                <a:highlight>
                  <a:srgbClr val="FFFFFF"/>
                </a:highlight>
              </a:rPr>
              <a:t>и другие способы избавиться от эмоционального голода. Чтение научных статей. И заключительная </a:t>
            </a:r>
            <a:br>
              <a:rPr lang="ru" sz="1100">
                <a:highlight>
                  <a:srgbClr val="FFFFFF"/>
                </a:highlight>
              </a:rPr>
            </a:br>
            <a:r>
              <a:rPr lang="ru" sz="1100">
                <a:highlight>
                  <a:srgbClr val="FFFFFF"/>
                </a:highlight>
              </a:rPr>
              <a:t>функция - связь с терапевтом.</a:t>
            </a:r>
            <a:endParaRPr sz="1100">
              <a:highlight>
                <a:srgbClr val="FFFFFF"/>
              </a:highlight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rgbClr val="FFFFFF"/>
              </a:highlight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Приложение предполагает реабилитацию пациента в домашних условиях. </a:t>
            </a:r>
            <a:br>
              <a:rPr lang="ru" sz="1100"/>
            </a:br>
            <a:r>
              <a:rPr lang="ru" sz="1100"/>
              <a:t>Преимущество состоит в том, что это будет первое приложение в СНГ, которое будет </a:t>
            </a:r>
            <a:br>
              <a:rPr lang="ru" sz="1100"/>
            </a:br>
            <a:r>
              <a:rPr lang="ru" sz="1100"/>
              <a:t>направлено на </a:t>
            </a:r>
            <a:r>
              <a:rPr lang="ru" sz="1100"/>
              <a:t>реабилитацию</a:t>
            </a:r>
            <a:r>
              <a:rPr lang="ru" sz="1100"/>
              <a:t> с полноценной программой оздоровления. А выгода для клиентов </a:t>
            </a:r>
            <a:br>
              <a:rPr lang="ru" sz="1100"/>
            </a:br>
            <a:r>
              <a:rPr lang="ru" sz="1100"/>
              <a:t>в том, что людям не нужно никуда идти, а также зачастую людям тяжело общаться </a:t>
            </a:r>
            <a:br>
              <a:rPr lang="ru" sz="1100"/>
            </a:br>
            <a:r>
              <a:rPr lang="ru" sz="1100"/>
              <a:t>с врачами напрямую, поэтому им будет проще это делать через приложение.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1284042" y="427813"/>
            <a:ext cx="4655700" cy="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НАУЧНО-ТЕХНОЛОГИЧСКИЙ ЗАДЕЛ (состояние на начало проекта)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456818" y="400777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2" name="Google Shape;19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47469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0"/>
          <p:cNvSpPr txBox="1"/>
          <p:nvPr>
            <p:ph idx="1" type="body"/>
          </p:nvPr>
        </p:nvSpPr>
        <p:spPr>
          <a:xfrm>
            <a:off x="666575" y="1177633"/>
            <a:ext cx="7857300" cy="35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/>
              <a:t>Существует несколько научно-технологических подходов, которые могут быть использованы </a:t>
            </a:r>
            <a:br>
              <a:rPr lang="ru" sz="900"/>
            </a:br>
            <a:r>
              <a:rPr lang="ru" sz="900"/>
              <a:t>для решения проблемы расстройств пищевого поведения.</a:t>
            </a:r>
            <a:endParaRPr sz="900"/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900"/>
              <a:t>Использование цифровых технологий: </a:t>
            </a:r>
            <a:r>
              <a:rPr lang="ru" sz="900"/>
              <a:t>Разработка мобильных приложений, веб-платформ и устройств для отслеживания пищевого поведения, анализа данных о еде, трекинга настроения и физической активности может помочь людям с расстройствами пищевого поведения контролировать свои привычки, устанавливать цели и получать поддержку.</a:t>
            </a:r>
            <a:endParaRPr sz="900"/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900"/>
              <a:t>Машинное обучение и анализ данных: </a:t>
            </a:r>
            <a:r>
              <a:rPr lang="ru" sz="900"/>
              <a:t>Применение методов машинного обучения и анализа данных для обнаружения паттернов </a:t>
            </a:r>
            <a:br>
              <a:rPr lang="ru" sz="900"/>
            </a:br>
            <a:r>
              <a:rPr lang="ru" sz="900"/>
              <a:t>и трендов в поведении питания, настроения и факторов, влияющих на расстройства пищевого поведения. Это может помочь </a:t>
            </a:r>
            <a:br>
              <a:rPr lang="ru" sz="900"/>
            </a:br>
            <a:r>
              <a:rPr lang="ru" sz="900"/>
              <a:t>в разработке персонализированных рекомендаций и подходов к лечению.</a:t>
            </a:r>
            <a:endParaRPr sz="900"/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900"/>
              <a:t>Социологические </a:t>
            </a:r>
            <a:r>
              <a:rPr b="1" lang="ru" sz="900"/>
              <a:t>исследования:</a:t>
            </a:r>
            <a:r>
              <a:rPr lang="ru" sz="900"/>
              <a:t> </a:t>
            </a:r>
            <a:r>
              <a:rPr lang="ru" sz="900"/>
              <a:t>Изучение семейных историй пациентов в целях более эффективных способов лечения.</a:t>
            </a:r>
            <a:endParaRPr sz="900"/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900"/>
              <a:t>Психологическая поддержка:</a:t>
            </a:r>
            <a:r>
              <a:rPr lang="ru" sz="900"/>
              <a:t> Развитие чат-ботов и виртуальных ассистентов, использующих техники психотерапии, когнитивно-поведенческой терапии и мотивационного взаимодействия, для предоставления непрерывной поддержки, </a:t>
            </a:r>
            <a:br>
              <a:rPr lang="ru" sz="900"/>
            </a:br>
            <a:r>
              <a:rPr lang="ru" sz="900"/>
              <a:t>эмоциональной регуляции и мониторинга прогресса лечения.</a:t>
            </a:r>
            <a:endParaRPr sz="900"/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/>
              <a:t>Эти научно-технологические подходы могут содействовать более эффективному пониманию и лечению расстройств пищевого поведения, но всегда важно учитывать индивидуальные потребности и предпочтения каждого человека.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356132" y="1807737"/>
            <a:ext cx="7743900" cy="24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Мы, создатели идеи по разработке приложения по восстановлению от РПП, помогаем клиентам таких возрастов, как 13 лет-44 года, а также от 45-70 лет, страдающим недоеданием или перееданием, что вызывает у них физические проблемы. </a:t>
            </a:r>
            <a:endParaRPr>
              <a:solidFill>
                <a:srgbClr val="132C4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Наше приложение поможет стабилизировать эмоциональное состояние и перевести заболевание в стадию ремиссии с помощью уникальных методов, разработанных со специалистами. </a:t>
            </a:r>
            <a:endParaRPr>
              <a:solidFill>
                <a:srgbClr val="132C4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Приложение экономит время и деньги, так как люди могут неосознанно тратить свои средства на поддержание заболевание (закупать в огромном количестве лишние продукты, насиловать себя изнурительными и дорогостоящими тренировками и т.д.)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56827" y="791094"/>
            <a:ext cx="24792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2"/>
          <p:cNvSpPr txBox="1"/>
          <p:nvPr/>
        </p:nvSpPr>
        <p:spPr>
          <a:xfrm>
            <a:off x="456819" y="1431302"/>
            <a:ext cx="6936600" cy="3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141718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  <a:t>Объем рынка расстройств пищевого поведения значительно </a:t>
            </a:r>
            <a:b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  <a:t>вырос за последние годы. По данным 2021 года объем данного рынка около $15 млн. </a:t>
            </a:r>
            <a:b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200">
              <a:solidFill>
                <a:srgbClr val="141718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1718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  <a:t>Такие расстройства, как анорексия, булимия и компульсивное переедание, оказывают серьезное влияние на здоровье и жизнь многих людей.</a:t>
            </a:r>
            <a:b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200">
              <a:solidFill>
                <a:srgbClr val="141718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1718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  <a:t>Рост заболеваемости расстройствами пищевого поведения связан с различными факторами: социальное и психологическое давление, влияние медиа и моделирование поведения и др.</a:t>
            </a:r>
            <a:b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200">
              <a:solidFill>
                <a:srgbClr val="141718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1718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  <a:t>Конкуренция на данном рынке может быть интенсивной. Она проявляется </a:t>
            </a:r>
            <a:b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  <a:t>в различных аспектах, например, в разработке и предлагаемых услугах </a:t>
            </a:r>
            <a:b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  <a:t>по лечению, программ по восстановлению, информационных ресурсах </a:t>
            </a:r>
            <a:b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41718"/>
                </a:solidFill>
                <a:latin typeface="Raleway"/>
                <a:ea typeface="Raleway"/>
                <a:cs typeface="Raleway"/>
                <a:sym typeface="Raleway"/>
              </a:rPr>
              <a:t>и поддержке для пациентов с такими расстройствами.</a:t>
            </a:r>
            <a:endParaRPr sz="1200">
              <a:solidFill>
                <a:srgbClr val="14171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 txBox="1"/>
          <p:nvPr>
            <p:ph type="title"/>
          </p:nvPr>
        </p:nvSpPr>
        <p:spPr>
          <a:xfrm>
            <a:off x="456822" y="756594"/>
            <a:ext cx="26685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 РПП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456826" y="11939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3"/>
          <p:cNvSpPr txBox="1"/>
          <p:nvPr/>
        </p:nvSpPr>
        <p:spPr>
          <a:xfrm>
            <a:off x="488944" y="2020917"/>
            <a:ext cx="69366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Конкурентами являются терапевты, которые занимаются лично с пациентами, работают над их восстановлением.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Также конкурентами можно отметить приложения, направленные на похудение, но данные приложения не улучшают состояние здоровье пациента у которого РПП.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Если говорить о врачах в больницах: большинство людей не хотят терять время на очереди в больнице, также расстройству пищевого поведения уделяют мало внимания и могут назначать плохое лечение.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3"/>
          <p:cNvSpPr txBox="1"/>
          <p:nvPr>
            <p:ph type="title"/>
          </p:nvPr>
        </p:nvSpPr>
        <p:spPr>
          <a:xfrm>
            <a:off x="456825" y="11594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/>
        </p:nvSpPr>
        <p:spPr>
          <a:xfrm>
            <a:off x="488944" y="2345556"/>
            <a:ext cx="69366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Мы планируем связываться с врачами для того, чтобы наполнить приложение уникальным контентом. Для получения выручки, в приложении планируется подписка и дополнительные платные функции, а также реклама (чтобы увеличить поток прибыли). Возможность партнерства с фитнес-центрами и личными тренерами для продвижения здорового образа жизни. Каналы продвижения, это: научные журналы, контекстная и таргетированная реклама, ведения аккаунтов в соц.сетях. 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4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*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шеринг (аренда вместо покупки), подписка, freemium, lock-in (бритва и лезвие), самообслуживание, лицензия,  комиссия и другие</a:t>
            </a:r>
            <a:endParaRPr sz="1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35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Сформулирована концепция, проанализирован </a:t>
            </a:r>
            <a:r>
              <a:rPr lang="ru"/>
              <a:t>объем</a:t>
            </a:r>
            <a:r>
              <a:rPr lang="ru"/>
              <a:t> рынка, найдены конкуренты.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7" name="Google Shape;257;p36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{BB78705A-D34C-4E3A-B45D-8A7211995FD1}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(CEO), ДИЗАЙНЕР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Малышева А.В.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Лысенков С.И., Серебряков Г.А.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Курдов А.А.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8" name="Google Shape;258;p36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9" name="Google Shape;259;p36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1544617" y="3537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456818" y="3537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4276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9" name="Google Shape;279;p37"/>
          <p:cNvGraphicFramePr/>
          <p:nvPr/>
        </p:nvGraphicFramePr>
        <p:xfrm>
          <a:off x="630335" y="193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{BB78705A-D34C-4E3A-B45D-8A7211995FD1}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Связаться с врачами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Неделя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Малышева Алина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Создать контент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Врачи, Малышева Алина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МВП (дизайн + программирование)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Неделя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Малышева Алина, Серебряков Георгий, Лысенков Семён, Курдов Артемий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Провести интервью с потенциальными пользователями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Малышева Алина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0" name="Google Shape;280;p37"/>
          <p:cNvSpPr txBox="1"/>
          <p:nvPr/>
        </p:nvSpPr>
        <p:spPr>
          <a:xfrm>
            <a:off x="477925" y="12615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ближайшие 2-4  недели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8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6" name="Google Shape;286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9" name="Google Shape;28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4" name="Google Shape;29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1925" y="81236"/>
            <a:ext cx="2636000" cy="5714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