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0" r:id="rId5"/>
    <p:sldId id="258" r:id="rId6"/>
    <p:sldId id="259" r:id="rId7"/>
    <p:sldId id="261" r:id="rId8"/>
    <p:sldId id="262" r:id="rId9"/>
    <p:sldId id="264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6DFF"/>
    <a:srgbClr val="3FC1FF"/>
    <a:srgbClr val="A000FF"/>
    <a:srgbClr val="5B45FF"/>
    <a:srgbClr val="5550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41"/>
  </p:normalViewPr>
  <p:slideViewPr>
    <p:cSldViewPr snapToGrid="0">
      <p:cViewPr varScale="1">
        <p:scale>
          <a:sx n="114" d="100"/>
          <a:sy n="114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E7904-3073-E51E-E186-A98490748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E657FB-8CD9-290B-EFCA-1EE937B7F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44DE1-A3FC-8E9B-5F5D-B1B164FC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09E30-FC3E-EF07-19C9-5807A85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0FD065-EB0F-0E07-0B23-74444CEE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4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A218-2C5F-E11F-93CC-7046A72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17AEE-49C2-89A5-68C6-27B2ACE1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518C8-FAD4-0E51-6130-CE75A00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B7862-33D8-A1DE-E0C8-BFC8293FE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AC2C2-A8D3-A3DB-8493-FECF8845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57AE-0EDE-BFC7-ACAC-590AFF17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09E0C-BE7F-6E3E-1C11-E848CFF5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CDF33-BC81-A651-E83B-4FC7AB76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1F543-A273-714B-7CEF-3CFB095B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8CF43-0E3E-D123-769E-18AC8EF2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4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9486B-24E9-4F36-EF24-6689E0B8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4EEA8-0519-899C-09CE-BFD497C47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C04555-C43C-062D-024C-E727E23B8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9FB64-CA77-41CE-EA53-4BE87E26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F7846-21F1-DD9A-BB88-BE5B3107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CDA3F8-38AC-5EBB-53E2-4CBDE3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3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51577-B6DD-9848-9907-7B45964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038C5-1889-35C8-5801-2690CBC86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06B95C-06DD-AE43-6EBB-A37B63D66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E685B5-A032-56B3-E39F-37C0F7AFE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B8612A-7B7E-7A36-A88A-6F2D3D457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063BC-B5B7-4ACC-912A-B5AA4143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42ABCD-ABC0-6880-001B-36B88311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116692-2222-CDB4-BC11-D31F72BC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2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CCD21-0C4B-27DF-4546-E1AC50BB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4D1899-77A7-7C68-E197-DC93419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761577-4963-8650-A5F7-8CE9504D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4F0ADC-F086-2A25-4261-7D61BBD2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2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833AA2-92AD-8D46-998A-C3702E76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884CC9-4D2B-BA00-B49B-C070B899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967794-62E1-B80A-2953-EC9B8D26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8FFA4-A9B6-D4FE-5D4C-1B1DE859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147A2-CDAD-5C68-700B-3242EFCA2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E5130-03F0-4EA3-0B0A-ED6B111C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58C03F-93D6-A4EA-B354-670B6AA0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80A8AE-332E-6F50-CD80-1B851606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DDA99-9442-4378-4004-BF3F2C5B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B3033-75D7-7187-EDBA-46084D91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F0621B-397A-E779-B28E-36D70528C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660431-1FFB-2C55-D491-A7DACA16B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03033-C2D5-AB1D-EF45-D518DBE8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36892-B5EF-432F-A446-56242FC0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CA5A2-EDC2-2287-40B3-1A95E0C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0ECC-42E1-ADB6-E800-2ED081AB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FC390-BE96-CBAB-7487-BAA9C7D16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93C38-6F6C-1ED5-FD49-1669219A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93080-4CED-C508-F339-C307822A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63F9D-F3C3-7990-0D29-EF5726D1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55A613-D606-3955-B5D1-A44FC9886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13F6A0-5076-ED48-D43F-F6219FEEF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C1874-5978-79D4-618F-E55B348C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DB29A5-C106-C8AD-B9AA-4FCA8796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C8ACFD-1F96-1839-2A1E-49160BFD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5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D8C5-4DB7-9438-AE0B-7DB02E11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1C3FB-2652-22E6-9959-99F91154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A216A-04E8-B64B-6D7C-3FC1166D7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C208F-1006-FE41-9B55-F09936B5E83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14520-5295-BCA8-F286-202ED1B3E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3EA80-B66D-FC2C-CB40-10076734A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2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jp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2.jpeg"/><Relationship Id="rId5" Type="http://schemas.openxmlformats.org/officeDocument/2006/relationships/image" Target="../media/image2.png"/><Relationship Id="rId10" Type="http://schemas.openxmlformats.org/officeDocument/2006/relationships/image" Target="../media/image11.jpeg"/><Relationship Id="rId4" Type="http://schemas.microsoft.com/office/2007/relationships/hdphoto" Target="../media/hdphoto4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19.png"/><Relationship Id="rId3" Type="http://schemas.microsoft.com/office/2007/relationships/hdphoto" Target="../media/hdphoto4.wdp"/><Relationship Id="rId21" Type="http://schemas.openxmlformats.org/officeDocument/2006/relationships/image" Target="../media/image27.svg"/><Relationship Id="rId7" Type="http://schemas.microsoft.com/office/2007/relationships/hdphoto" Target="../media/hdphoto6.wdp"/><Relationship Id="rId12" Type="http://schemas.openxmlformats.org/officeDocument/2006/relationships/image" Target="../media/image16.pn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7.svg"/><Relationship Id="rId24" Type="http://schemas.openxmlformats.org/officeDocument/2006/relationships/image" Target="../media/image22.png"/><Relationship Id="rId5" Type="http://schemas.microsoft.com/office/2007/relationships/hdphoto" Target="../media/hdphoto5.wdp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10" Type="http://schemas.openxmlformats.org/officeDocument/2006/relationships/image" Target="../media/image15.png"/><Relationship Id="rId19" Type="http://schemas.openxmlformats.org/officeDocument/2006/relationships/image" Target="../media/image25.svg"/><Relationship Id="rId4" Type="http://schemas.openxmlformats.org/officeDocument/2006/relationships/image" Target="../media/image2.png"/><Relationship Id="rId9" Type="http://schemas.openxmlformats.org/officeDocument/2006/relationships/image" Target="../media/image15.svg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jp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E83174-9511-E221-17AD-DE9B5C1D922A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71B7A3E-9CC7-095E-D508-C6ED15616C0C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274D08B-C3FE-C3D6-AFB0-50A41CAD1B2E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12D0E346-663A-C4F0-CF5B-92E3651B7E08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21E515-311F-EA04-B987-AA0688DBA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F56C1A4-6B87-98E8-D8DD-78CF52225DB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CDD7A6E8-ABAC-18E4-9913-A11DD206D4B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11B00D0-97ED-088D-3408-5406851B3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B86B1B7-2111-4C9F-7C68-67F9C29B0AAB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7A627921-16B4-8DED-DFB5-C80E2C501BAD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DABA8E3-0083-1749-04A8-89E21AE02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A84F4E5-57D1-A215-48B8-91A886DD794C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E52082-F4C7-4383-BE6E-C1A24DE1F7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922" b="7298"/>
          <a:stretch/>
        </p:blipFill>
        <p:spPr>
          <a:xfrm>
            <a:off x="6973280" y="-50470"/>
            <a:ext cx="6976408" cy="6958940"/>
          </a:xfrm>
          <a:prstGeom prst="trapezoid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156002-C08E-6830-529A-1FEA643AD5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80" y="245879"/>
            <a:ext cx="1061060" cy="10610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21ADFC-8DC0-FEB5-71EC-17CCBF83D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45" y="134559"/>
            <a:ext cx="1601261" cy="12837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27B50B-BC7A-CDCD-E502-5602E5EBF15C}"/>
              </a:ext>
            </a:extLst>
          </p:cNvPr>
          <p:cNvSpPr/>
          <p:nvPr/>
        </p:nvSpPr>
        <p:spPr>
          <a:xfrm>
            <a:off x="527402" y="1704736"/>
            <a:ext cx="69764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Разработка технологии приготовления комплексного </a:t>
            </a:r>
            <a:r>
              <a:rPr lang="ru-RU" sz="2000" b="1" cap="none" spc="0" dirty="0" err="1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гидролата</a:t>
            </a:r>
            <a:r>
              <a:rPr lang="ru-RU" sz="2000" b="1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 на основе лекарственных растений Ставропольского края</a:t>
            </a:r>
            <a:endParaRPr lang="ru-RU" sz="2000" cap="none" spc="0" dirty="0">
              <a:ln w="0"/>
              <a:gradFill flip="none" rotWithShape="1">
                <a:gsLst>
                  <a:gs pos="0">
                    <a:srgbClr val="521DFD"/>
                  </a:gs>
                  <a:gs pos="100000">
                    <a:srgbClr val="5778FD"/>
                  </a:gs>
                </a:gsLst>
                <a:lin ang="27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AF612968-6F77-B807-917F-24515BD49E6B}"/>
              </a:ext>
            </a:extLst>
          </p:cNvPr>
          <p:cNvSpPr/>
          <p:nvPr/>
        </p:nvSpPr>
        <p:spPr>
          <a:xfrm>
            <a:off x="724627" y="2998347"/>
            <a:ext cx="5182836" cy="10204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553C1DE7-202F-3D7E-7710-0CF69BA1C901}"/>
              </a:ext>
            </a:extLst>
          </p:cNvPr>
          <p:cNvSpPr/>
          <p:nvPr/>
        </p:nvSpPr>
        <p:spPr>
          <a:xfrm>
            <a:off x="688789" y="4282080"/>
            <a:ext cx="5288854" cy="19718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095FE-B5BA-8E52-7C3B-65DA882161C6}"/>
              </a:ext>
            </a:extLst>
          </p:cNvPr>
          <p:cNvSpPr txBox="1"/>
          <p:nvPr/>
        </p:nvSpPr>
        <p:spPr>
          <a:xfrm>
            <a:off x="921746" y="3291303"/>
            <a:ext cx="4938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entury Gothic" panose="020B0502020202020204" pitchFamily="34" charset="0"/>
              </a:rPr>
              <a:t>Свешникова Инна Александровна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EDD071C-26D2-EB91-48E1-C1CBFD7DB3E3}"/>
              </a:ext>
            </a:extLst>
          </p:cNvPr>
          <p:cNvSpPr/>
          <p:nvPr/>
        </p:nvSpPr>
        <p:spPr>
          <a:xfrm>
            <a:off x="921746" y="4491792"/>
            <a:ext cx="1547692" cy="15476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6F9103F-3624-3C6C-72EE-E426C9E14DD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1161" t="8140" r="1161" b="11824"/>
          <a:stretch/>
        </p:blipFill>
        <p:spPr>
          <a:xfrm>
            <a:off x="921746" y="4391683"/>
            <a:ext cx="1705941" cy="1705941"/>
          </a:xfrm>
          <a:prstGeom prst="flowChartConnector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A412E13-9270-2761-CF65-3BC009408AA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4152" b="25342"/>
          <a:stretch/>
        </p:blipFill>
        <p:spPr>
          <a:xfrm>
            <a:off x="3068661" y="4311721"/>
            <a:ext cx="2293329" cy="10403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9B359E-F1AB-D2CF-FDC4-12004DE48A1C}"/>
              </a:ext>
            </a:extLst>
          </p:cNvPr>
          <p:cNvSpPr txBox="1"/>
          <p:nvPr/>
        </p:nvSpPr>
        <p:spPr>
          <a:xfrm>
            <a:off x="3159777" y="5510872"/>
            <a:ext cx="241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 (928) 610 – 94 – 59 </a:t>
            </a:r>
          </a:p>
        </p:txBody>
      </p:sp>
    </p:spTree>
    <p:extLst>
      <p:ext uri="{BB962C8B-B14F-4D97-AF65-F5344CB8AC3E}">
        <p14:creationId xmlns:p14="http://schemas.microsoft.com/office/powerpoint/2010/main" val="405346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5048854" y="539802"/>
            <a:ext cx="6665844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ГИПОТЕЗА БИЗНЕСА/ПРОДУКТА/СЕРВИСА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0C7B932D-6489-48AA-9CA9-7CAB5DCB9178}"/>
              </a:ext>
            </a:extLst>
          </p:cNvPr>
          <p:cNvSpPr txBox="1"/>
          <p:nvPr/>
        </p:nvSpPr>
        <p:spPr bwMode="auto">
          <a:xfrm>
            <a:off x="622632" y="1908197"/>
            <a:ext cx="6683183" cy="58477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Проблема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55959AA9-62F7-1522-72A4-00A153E62458}"/>
              </a:ext>
            </a:extLst>
          </p:cNvPr>
          <p:cNvSpPr txBox="1"/>
          <p:nvPr/>
        </p:nvSpPr>
        <p:spPr bwMode="auto">
          <a:xfrm>
            <a:off x="719581" y="2686694"/>
            <a:ext cx="5545157" cy="310853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0" indent="444500" algn="just">
              <a:buNone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Дерматологические проблемы одна из главных причин обращения к врачу владельцев кошек. Основными дерматологическими заболеваниями у кошек являются: </a:t>
            </a:r>
          </a:p>
          <a:p>
            <a:pPr marL="285750" indent="-285750" algn="just">
              <a:buClr>
                <a:srgbClr val="956DFF"/>
              </a:buClr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лишай;</a:t>
            </a:r>
          </a:p>
          <a:p>
            <a:pPr marL="285750" indent="-285750" algn="just">
              <a:buClr>
                <a:srgbClr val="956DFF"/>
              </a:buClr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аллергия;</a:t>
            </a:r>
          </a:p>
          <a:p>
            <a:pPr marL="285750" indent="-285750" algn="just">
              <a:buClr>
                <a:srgbClr val="956DFF"/>
              </a:buClr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акне;</a:t>
            </a:r>
          </a:p>
          <a:p>
            <a:pPr marL="285750" indent="-285750" algn="just">
              <a:buClr>
                <a:srgbClr val="956DFF"/>
              </a:buClr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аутоиммунные  заболевания;</a:t>
            </a:r>
          </a:p>
          <a:p>
            <a:pPr marL="285750" indent="-285750" algn="just">
              <a:buClr>
                <a:srgbClr val="956DFF"/>
              </a:buClr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экзема.</a:t>
            </a:r>
          </a:p>
          <a:p>
            <a:pPr marL="0" indent="444500" algn="just">
              <a:buNone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Основной ассортимент лекарственных и профилактических средств применяемых в ветеринарии имеет синтетическое происхождение. </a:t>
            </a:r>
            <a:r>
              <a:rPr lang="ru-RU" altLang="ru-RU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Хозяева животных предпочитают натуральную лечебную косметику синтетической. 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F5682C-2985-373E-EE06-DE10A1430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CD1AA580-4085-6D72-D58C-0E1A32219BCB}"/>
              </a:ext>
            </a:extLst>
          </p:cNvPr>
          <p:cNvSpPr txBox="1"/>
          <p:nvPr/>
        </p:nvSpPr>
        <p:spPr bwMode="auto">
          <a:xfrm>
            <a:off x="8260435" y="257914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59CBB5C-8A82-B59B-2AD5-06D0E1858C4F}"/>
              </a:ext>
            </a:extLst>
          </p:cNvPr>
          <p:cNvSpPr txBox="1"/>
          <p:nvPr/>
        </p:nvSpPr>
        <p:spPr bwMode="auto">
          <a:xfrm>
            <a:off x="8280331" y="441822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pic>
        <p:nvPicPr>
          <p:cNvPr id="2" name="Picture 2" descr="Новые породы кошек">
            <a:extLst>
              <a:ext uri="{FF2B5EF4-FFF2-40B4-BE49-F238E27FC236}">
                <a16:creationId xmlns:a16="http://schemas.microsoft.com/office/drawing/2014/main" id="{8609E2A3-4026-E9BB-9F36-CE4C789254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3212"/>
          <a:stretch>
            <a:fillRect/>
          </a:stretch>
        </p:blipFill>
        <p:spPr bwMode="auto">
          <a:xfrm>
            <a:off x="6305885" y="2686694"/>
            <a:ext cx="5886115" cy="241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85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6">
            <a:extLst>
              <a:ext uri="{FF2B5EF4-FFF2-40B4-BE49-F238E27FC236}">
                <a16:creationId xmlns:a16="http://schemas.microsoft.com/office/drawing/2014/main" id="{68E39167-5346-B04E-8FC9-A8EAAB1D3EA3}"/>
              </a:ext>
            </a:extLst>
          </p:cNvPr>
          <p:cNvSpPr/>
          <p:nvPr/>
        </p:nvSpPr>
        <p:spPr>
          <a:xfrm>
            <a:off x="6169541" y="1662184"/>
            <a:ext cx="5677902" cy="4368379"/>
          </a:xfrm>
          <a:prstGeom prst="roundRect">
            <a:avLst>
              <a:gd name="adj" fmla="val 18205"/>
            </a:avLst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DB8A6E-6D48-4568-8EEE-B73CE62448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49"/>
          <a:stretch/>
        </p:blipFill>
        <p:spPr>
          <a:xfrm>
            <a:off x="6560143" y="1788816"/>
            <a:ext cx="1234900" cy="3947214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5048854" y="539802"/>
            <a:ext cx="6665844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ГИПОТЕЗА БИЗНЕСА/ПРОДУКТА/СЕРВИСА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0C7B932D-6489-48AA-9CA9-7CAB5DCB9178}"/>
              </a:ext>
            </a:extLst>
          </p:cNvPr>
          <p:cNvSpPr txBox="1"/>
          <p:nvPr/>
        </p:nvSpPr>
        <p:spPr bwMode="auto">
          <a:xfrm>
            <a:off x="150567" y="1899712"/>
            <a:ext cx="6683183" cy="58477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Продукт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55959AA9-62F7-1522-72A4-00A153E62458}"/>
              </a:ext>
            </a:extLst>
          </p:cNvPr>
          <p:cNvSpPr txBox="1"/>
          <p:nvPr/>
        </p:nvSpPr>
        <p:spPr bwMode="auto">
          <a:xfrm>
            <a:off x="719581" y="2876045"/>
            <a:ext cx="5545157" cy="280076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Гидролат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на основе лекарственных растений: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Избавляет от зуда и кожных высыпаний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Улучшает качество шерсти домашних питомцев 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Облегчает процесс обработки кожных покровов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Снижает риск появления аллергического дерматита</a:t>
            </a:r>
          </a:p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F5682C-2985-373E-EE06-DE10A1430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842901"/>
            <a:ext cx="1185750" cy="9505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BF13A2-735C-C321-6D9F-979B4FF830C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8000" r="38252" b="11690"/>
          <a:stretch>
            <a:fillRect/>
          </a:stretch>
        </p:blipFill>
        <p:spPr>
          <a:xfrm>
            <a:off x="7799724" y="1788816"/>
            <a:ext cx="1234900" cy="394721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23B2987-9C47-A887-83DE-C7F069D4B3F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t="8000" r="38252" b="11690"/>
          <a:stretch>
            <a:fillRect/>
          </a:stretch>
        </p:blipFill>
        <p:spPr>
          <a:xfrm>
            <a:off x="9071971" y="1788816"/>
            <a:ext cx="1234900" cy="39456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7A529A6-E9AD-F644-DA36-004CDB9DF8A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8" t="8000" r="39057" b="11690"/>
          <a:stretch/>
        </p:blipFill>
        <p:spPr>
          <a:xfrm>
            <a:off x="10241472" y="1788816"/>
            <a:ext cx="1176179" cy="39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5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D7687DDA-0EE3-C40F-614D-284FB7C4C9C0}"/>
              </a:ext>
            </a:extLst>
          </p:cNvPr>
          <p:cNvSpPr/>
          <p:nvPr/>
        </p:nvSpPr>
        <p:spPr>
          <a:xfrm>
            <a:off x="6180382" y="1719900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D8B77E03-3455-C361-D214-F461DCBC693D}"/>
              </a:ext>
            </a:extLst>
          </p:cNvPr>
          <p:cNvSpPr/>
          <p:nvPr/>
        </p:nvSpPr>
        <p:spPr>
          <a:xfrm>
            <a:off x="5956338" y="1526989"/>
            <a:ext cx="639393" cy="655976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FB10C72-415D-1527-3288-4DB2AB7BB82A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9BDCF35-ECB8-62F4-C3BF-CEBACE939FA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F016BF-C8A1-1099-6A53-AB241D5E8D9B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FBCB98AB-140A-75BE-8854-4FDE308B5CA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DB4B856A-DCE5-1C14-784A-9F7D968D66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C7D2670-C725-A7A8-E40E-8B0B910BAF8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32E32500-68C7-6005-F549-66DE1C67606D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BCC9C19D-593E-AD02-08E1-141F9011B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9BF9FC07-5FAD-C6D7-1C02-712CD8F2D265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E9817DFA-BF39-0587-D3B5-CB7FF9043169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8BA5F5C-BE54-142E-0A27-DED2E4F149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592D12E-89AD-1A49-7652-9558CCAF366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1941249-E64B-E207-A19A-D14DB5FE6E23}"/>
              </a:ext>
            </a:extLst>
          </p:cNvPr>
          <p:cNvSpPr/>
          <p:nvPr/>
        </p:nvSpPr>
        <p:spPr>
          <a:xfrm>
            <a:off x="6189995" y="494928"/>
            <a:ext cx="4499153" cy="568732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БИЗНЕС-МОДЕЛЬ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CEFF76A-A75D-EC37-FE58-E2FA7C7A3AF9}"/>
              </a:ext>
            </a:extLst>
          </p:cNvPr>
          <p:cNvSpPr/>
          <p:nvPr/>
        </p:nvSpPr>
        <p:spPr>
          <a:xfrm>
            <a:off x="9175519" y="1699180"/>
            <a:ext cx="2728797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B996043-D619-C822-D67D-4E74DC5F9B5A}"/>
              </a:ext>
            </a:extLst>
          </p:cNvPr>
          <p:cNvSpPr/>
          <p:nvPr/>
        </p:nvSpPr>
        <p:spPr>
          <a:xfrm>
            <a:off x="8893725" y="1451508"/>
            <a:ext cx="616751" cy="65178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Пользователь">
            <a:extLst>
              <a:ext uri="{FF2B5EF4-FFF2-40B4-BE49-F238E27FC236}">
                <a16:creationId xmlns:a16="http://schemas.microsoft.com/office/drawing/2014/main" id="{6C60EF19-CAB7-DE06-790E-983BE7843E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924755" y="1476832"/>
            <a:ext cx="568732" cy="568732"/>
          </a:xfrm>
          <a:prstGeom prst="rect">
            <a:avLst/>
          </a:prstGeom>
        </p:spPr>
      </p:pic>
      <p:sp>
        <p:nvSpPr>
          <p:cNvPr id="21" name="Текст 2">
            <a:extLst>
              <a:ext uri="{FF2B5EF4-FFF2-40B4-BE49-F238E27FC236}">
                <a16:creationId xmlns:a16="http://schemas.microsoft.com/office/drawing/2014/main" id="{E5FF3B69-1C0F-A660-B2FC-2B96397FC9F7}"/>
              </a:ext>
            </a:extLst>
          </p:cNvPr>
          <p:cNvSpPr txBox="1"/>
          <p:nvPr/>
        </p:nvSpPr>
        <p:spPr bwMode="auto">
          <a:xfrm>
            <a:off x="9510476" y="2153286"/>
            <a:ext cx="2485429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Потребительские сегменты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Владельцы домашних животных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Зоомагазины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Ветеринарные аптеки </a:t>
            </a:r>
          </a:p>
          <a:p>
            <a:pPr algn="l"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00D6F74-AFAB-592B-6254-FFB1C3C010FC}"/>
              </a:ext>
            </a:extLst>
          </p:cNvPr>
          <p:cNvSpPr/>
          <p:nvPr/>
        </p:nvSpPr>
        <p:spPr>
          <a:xfrm>
            <a:off x="293906" y="1719900"/>
            <a:ext cx="2297994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D323FC4C-7934-3224-B075-CB93DE530465}"/>
              </a:ext>
            </a:extLst>
          </p:cNvPr>
          <p:cNvSpPr txBox="1"/>
          <p:nvPr/>
        </p:nvSpPr>
        <p:spPr bwMode="auto">
          <a:xfrm>
            <a:off x="360920" y="1804319"/>
            <a:ext cx="2139788" cy="22467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Ключевые партнеры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Производители ветеринарных препаратов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Ветеринарные аптеки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Ветеринарные клиники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Магазины товаров для животных</a:t>
            </a:r>
          </a:p>
          <a:p>
            <a:pPr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05B2765-DFB3-1329-2F7F-0A3111516A7B}"/>
              </a:ext>
            </a:extLst>
          </p:cNvPr>
          <p:cNvSpPr/>
          <p:nvPr/>
        </p:nvSpPr>
        <p:spPr>
          <a:xfrm>
            <a:off x="39090" y="1476832"/>
            <a:ext cx="618614" cy="58355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 descr="Пользовательская сеть">
            <a:extLst>
              <a:ext uri="{FF2B5EF4-FFF2-40B4-BE49-F238E27FC236}">
                <a16:creationId xmlns:a16="http://schemas.microsoft.com/office/drawing/2014/main" id="{D4B806B0-8A7B-713A-69CD-D0E4DC3452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976330" y="1537931"/>
            <a:ext cx="612325" cy="612325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70F0BDB6-46A6-C61D-202A-A429D0BD048B}"/>
              </a:ext>
            </a:extLst>
          </p:cNvPr>
          <p:cNvSpPr/>
          <p:nvPr/>
        </p:nvSpPr>
        <p:spPr>
          <a:xfrm>
            <a:off x="3165477" y="1749254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499C7A4-835C-1DC7-4093-A1111A8D3E7B}"/>
              </a:ext>
            </a:extLst>
          </p:cNvPr>
          <p:cNvSpPr/>
          <p:nvPr/>
        </p:nvSpPr>
        <p:spPr>
          <a:xfrm>
            <a:off x="3185246" y="3494652"/>
            <a:ext cx="2562862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0B80F28-7AA5-0EAC-53EA-073226D8BB9C}"/>
              </a:ext>
            </a:extLst>
          </p:cNvPr>
          <p:cNvSpPr/>
          <p:nvPr/>
        </p:nvSpPr>
        <p:spPr>
          <a:xfrm>
            <a:off x="2845528" y="1526989"/>
            <a:ext cx="602916" cy="54939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0D70788F-97D2-6483-339D-7030A409B297}"/>
              </a:ext>
            </a:extLst>
          </p:cNvPr>
          <p:cNvSpPr txBox="1"/>
          <p:nvPr/>
        </p:nvSpPr>
        <p:spPr bwMode="auto">
          <a:xfrm>
            <a:off x="3340421" y="1919362"/>
            <a:ext cx="2485429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Ключевая деятельность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Разработка технологии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Поиск партнеров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 Привлечение потребителей</a:t>
            </a:r>
          </a:p>
          <a:p>
            <a:pPr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0C54A19-D141-35D3-09D4-850EF03BB83E}"/>
              </a:ext>
            </a:extLst>
          </p:cNvPr>
          <p:cNvSpPr/>
          <p:nvPr/>
        </p:nvSpPr>
        <p:spPr>
          <a:xfrm>
            <a:off x="2822452" y="3330612"/>
            <a:ext cx="655975" cy="608950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3BF01E63-5379-6FF5-39BD-83C508B75A7B}"/>
              </a:ext>
            </a:extLst>
          </p:cNvPr>
          <p:cNvSpPr txBox="1"/>
          <p:nvPr/>
        </p:nvSpPr>
        <p:spPr bwMode="auto">
          <a:xfrm>
            <a:off x="3231057" y="3681344"/>
            <a:ext cx="2485429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Ключевые ресурсы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Оборудование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Команда</a:t>
            </a:r>
          </a:p>
          <a:p>
            <a:pPr algn="l"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2B41EF47-2B19-5F80-3FA9-D2D224D83E3C}"/>
              </a:ext>
            </a:extLst>
          </p:cNvPr>
          <p:cNvSpPr/>
          <p:nvPr/>
        </p:nvSpPr>
        <p:spPr>
          <a:xfrm>
            <a:off x="6232037" y="3417043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56F1A0B-DD6C-145B-393D-D6FEFA2D9824}"/>
              </a:ext>
            </a:extLst>
          </p:cNvPr>
          <p:cNvSpPr/>
          <p:nvPr/>
        </p:nvSpPr>
        <p:spPr>
          <a:xfrm>
            <a:off x="5956338" y="3390019"/>
            <a:ext cx="649063" cy="608949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 descr="Одна шестеренка">
            <a:extLst>
              <a:ext uri="{FF2B5EF4-FFF2-40B4-BE49-F238E27FC236}">
                <a16:creationId xmlns:a16="http://schemas.microsoft.com/office/drawing/2014/main" id="{B29B36FC-058F-979E-8ACD-4C6DA6A83C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822451" y="1465775"/>
            <a:ext cx="655976" cy="655976"/>
          </a:xfrm>
          <a:prstGeom prst="rect">
            <a:avLst/>
          </a:prstGeom>
        </p:spPr>
      </p:pic>
      <p:pic>
        <p:nvPicPr>
          <p:cNvPr id="41" name="Рисунок 40" descr="Ветряная мельница">
            <a:extLst>
              <a:ext uri="{FF2B5EF4-FFF2-40B4-BE49-F238E27FC236}">
                <a16:creationId xmlns:a16="http://schemas.microsoft.com/office/drawing/2014/main" id="{E44DDEF3-3A5A-0BBD-21A7-0A7B3D4E1F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2881326" y="3371938"/>
            <a:ext cx="527571" cy="527571"/>
          </a:xfrm>
          <a:prstGeom prst="rect">
            <a:avLst/>
          </a:prstGeom>
        </p:spPr>
      </p:pic>
      <p:pic>
        <p:nvPicPr>
          <p:cNvPr id="43" name="Рисунок 42" descr="Поделиться с человеком">
            <a:extLst>
              <a:ext uri="{FF2B5EF4-FFF2-40B4-BE49-F238E27FC236}">
                <a16:creationId xmlns:a16="http://schemas.microsoft.com/office/drawing/2014/main" id="{03F9139A-DA7D-9C65-3C1F-762583A44E2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-9148" y="1437629"/>
            <a:ext cx="645683" cy="645683"/>
          </a:xfrm>
          <a:prstGeom prst="rect">
            <a:avLst/>
          </a:prstGeom>
        </p:spPr>
      </p:pic>
      <p:pic>
        <p:nvPicPr>
          <p:cNvPr id="45" name="Рисунок 44" descr="Грузовик">
            <a:extLst>
              <a:ext uri="{FF2B5EF4-FFF2-40B4-BE49-F238E27FC236}">
                <a16:creationId xmlns:a16="http://schemas.microsoft.com/office/drawing/2014/main" id="{F6561DE1-0E62-1AA8-3CE5-C4D3100FF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6029902" y="3377894"/>
            <a:ext cx="558753" cy="631287"/>
          </a:xfrm>
          <a:prstGeom prst="rect">
            <a:avLst/>
          </a:prstGeom>
        </p:spPr>
      </p:pic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4D806680-DFBF-4034-EAA1-7EB4F18947E7}"/>
              </a:ext>
            </a:extLst>
          </p:cNvPr>
          <p:cNvSpPr/>
          <p:nvPr/>
        </p:nvSpPr>
        <p:spPr>
          <a:xfrm>
            <a:off x="455552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407643A5-2048-5860-7D6E-A1AAD8181B8A}"/>
              </a:ext>
            </a:extLst>
          </p:cNvPr>
          <p:cNvSpPr/>
          <p:nvPr/>
        </p:nvSpPr>
        <p:spPr>
          <a:xfrm>
            <a:off x="4370285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C3828EC5-12C0-1FA0-A43C-2976F821FFF3}"/>
              </a:ext>
            </a:extLst>
          </p:cNvPr>
          <p:cNvSpPr/>
          <p:nvPr/>
        </p:nvSpPr>
        <p:spPr>
          <a:xfrm>
            <a:off x="8306761" y="5142707"/>
            <a:ext cx="3451430" cy="160043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243C7ECF-48AD-511A-A1E3-B9B97A87E3ED}"/>
              </a:ext>
            </a:extLst>
          </p:cNvPr>
          <p:cNvSpPr/>
          <p:nvPr/>
        </p:nvSpPr>
        <p:spPr>
          <a:xfrm>
            <a:off x="99253" y="4993720"/>
            <a:ext cx="652767" cy="652766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334F69A-817F-CCBF-42A3-29DA43B2651F}"/>
              </a:ext>
            </a:extLst>
          </p:cNvPr>
          <p:cNvSpPr/>
          <p:nvPr/>
        </p:nvSpPr>
        <p:spPr>
          <a:xfrm>
            <a:off x="4110378" y="5023375"/>
            <a:ext cx="674075" cy="632614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924652CD-5D5F-F4CC-D38F-BCE048B8ED3D}"/>
              </a:ext>
            </a:extLst>
          </p:cNvPr>
          <p:cNvSpPr/>
          <p:nvPr/>
        </p:nvSpPr>
        <p:spPr>
          <a:xfrm>
            <a:off x="8121503" y="5023375"/>
            <a:ext cx="646073" cy="625599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C473F9DF-64BB-3B7F-513B-4BD811BE0A5E}"/>
              </a:ext>
            </a:extLst>
          </p:cNvPr>
          <p:cNvSpPr txBox="1"/>
          <p:nvPr/>
        </p:nvSpPr>
        <p:spPr bwMode="auto">
          <a:xfrm>
            <a:off x="6388609" y="1738145"/>
            <a:ext cx="2485429" cy="160043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Отношения с клиентами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Владельцы домашних животных: социальные сети, таргетированная реклама, скидки, акции, бонусы</a:t>
            </a:r>
          </a:p>
          <a:p>
            <a:pPr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931A1E57-58D7-944A-DB04-86359511E9CF}"/>
              </a:ext>
            </a:extLst>
          </p:cNvPr>
          <p:cNvSpPr txBox="1"/>
          <p:nvPr/>
        </p:nvSpPr>
        <p:spPr bwMode="auto">
          <a:xfrm>
            <a:off x="6504041" y="3426669"/>
            <a:ext cx="2530581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Каналы сбыта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Ветеринарные аптеки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Ветеринарные клиники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Магазины товаров для животных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Маркетплейсы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E5B3A0C0-5175-7D5C-3051-36C909A0D17F}"/>
              </a:ext>
            </a:extLst>
          </p:cNvPr>
          <p:cNvSpPr txBox="1"/>
          <p:nvPr/>
        </p:nvSpPr>
        <p:spPr bwMode="auto">
          <a:xfrm>
            <a:off x="758263" y="5428862"/>
            <a:ext cx="2156730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Структура издержек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Затраты на оборудование и сырье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Затраты на рекламу</a:t>
            </a:r>
          </a:p>
          <a:p>
            <a:pPr>
              <a:defRPr/>
            </a:pPr>
            <a:endParaRPr lang="ru-RU" sz="1400" dirty="0">
              <a:solidFill>
                <a:schemeClr val="tx1"/>
              </a:solidFill>
              <a:latin typeface="Gilroy" panose="00000400000000000000" pitchFamily="2" charset="-52"/>
            </a:endParaRPr>
          </a:p>
        </p:txBody>
      </p:sp>
      <p:sp>
        <p:nvSpPr>
          <p:cNvPr id="55" name="Текст 2">
            <a:extLst>
              <a:ext uri="{FF2B5EF4-FFF2-40B4-BE49-F238E27FC236}">
                <a16:creationId xmlns:a16="http://schemas.microsoft.com/office/drawing/2014/main" id="{ADD7077C-47A7-3BC8-2619-8375C51823B0}"/>
              </a:ext>
            </a:extLst>
          </p:cNvPr>
          <p:cNvSpPr txBox="1"/>
          <p:nvPr/>
        </p:nvSpPr>
        <p:spPr bwMode="auto">
          <a:xfrm>
            <a:off x="4624284" y="5374206"/>
            <a:ext cx="3369987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Потоки доходов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Продажа технологии производства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Продажа готовой продукции (зоомагазины, ветеринарные аптеки, маркетплейсы)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6CC58EB6-F783-0E74-A267-B521931BDA56}"/>
              </a:ext>
            </a:extLst>
          </p:cNvPr>
          <p:cNvSpPr txBox="1"/>
          <p:nvPr/>
        </p:nvSpPr>
        <p:spPr bwMode="auto">
          <a:xfrm>
            <a:off x="8538217" y="5112384"/>
            <a:ext cx="3521740" cy="160043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Ценностные предложения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Единственный в России дерматологический фитопрепарат на основе </a:t>
            </a:r>
            <a:r>
              <a:rPr lang="ru-RU" sz="1400" dirty="0" err="1">
                <a:solidFill>
                  <a:schemeClr val="tx1"/>
                </a:solidFill>
                <a:latin typeface="Gilroy" panose="00000400000000000000" pitchFamily="2" charset="-52"/>
              </a:rPr>
              <a:t>гидролата</a:t>
            </a: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 из василька, крапивы и зверобоя для домашних животных.</a:t>
            </a:r>
          </a:p>
          <a:p>
            <a:pPr marL="285750" indent="-285750" algn="l">
              <a:buClr>
                <a:srgbClr val="956DFF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>
                <a:solidFill>
                  <a:schemeClr val="tx1"/>
                </a:solidFill>
                <a:latin typeface="Gilroy" panose="00000400000000000000" pitchFamily="2" charset="-52"/>
              </a:rPr>
              <a:t>Безопасен и  эффективен для всех пород. </a:t>
            </a:r>
          </a:p>
        </p:txBody>
      </p:sp>
      <p:pic>
        <p:nvPicPr>
          <p:cNvPr id="58" name="Рисунок 57" descr="Иерархия">
            <a:extLst>
              <a:ext uri="{FF2B5EF4-FFF2-40B4-BE49-F238E27FC236}">
                <a16:creationId xmlns:a16="http://schemas.microsoft.com/office/drawing/2014/main" id="{ADAABEEE-0756-3694-72DD-F300C6637F3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131380" y="5007900"/>
            <a:ext cx="588512" cy="588512"/>
          </a:xfrm>
          <a:prstGeom prst="rect">
            <a:avLst/>
          </a:prstGeom>
        </p:spPr>
      </p:pic>
      <p:pic>
        <p:nvPicPr>
          <p:cNvPr id="60" name="Рисунок 59" descr="Тенденция к повышению">
            <a:extLst>
              <a:ext uri="{FF2B5EF4-FFF2-40B4-BE49-F238E27FC236}">
                <a16:creationId xmlns:a16="http://schemas.microsoft.com/office/drawing/2014/main" id="{1E34572A-5010-63B2-13FC-E6620FF9AE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4178129" y="5046686"/>
            <a:ext cx="588512" cy="588512"/>
          </a:xfrm>
          <a:prstGeom prst="rect">
            <a:avLst/>
          </a:prstGeom>
        </p:spPr>
      </p:pic>
      <p:pic>
        <p:nvPicPr>
          <p:cNvPr id="62" name="Рисунок 61" descr="Резиновый утенок">
            <a:extLst>
              <a:ext uri="{FF2B5EF4-FFF2-40B4-BE49-F238E27FC236}">
                <a16:creationId xmlns:a16="http://schemas.microsoft.com/office/drawing/2014/main" id="{036DE60D-8FB3-EDAB-D6C7-E16B68D2C10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8151417" y="5024565"/>
            <a:ext cx="610633" cy="61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6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3DBE108-F2A2-56FC-F827-4A99B0A21024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2A42AC7A-F1AE-AE6A-2876-E3562A795BE4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AFF7A2F-8B6E-7ECC-6F0F-F3ABBB25770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EF16CAB9-DA9B-DC69-CDD2-13201201344C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899D2CE-F389-48DA-7CCB-FF740B1962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263E4E0-6524-BB9C-FD96-2EAEF12633AD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1AF5AA8E-967A-D628-C895-967E5E432BA2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FE7D1AD0-E061-5794-59F4-40A51D49D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23B8384E-A2F3-DD75-B270-817760C0AD5D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EB4F179-B050-AAA9-C23D-84EDD80C8110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7E388DA2-0601-5114-6F56-289F7DA69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6DED85F-A944-8DA5-24C0-4271B76807A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AFCE4D4-B732-E3EC-7A09-1EBBAA349F28}"/>
              </a:ext>
            </a:extLst>
          </p:cNvPr>
          <p:cNvSpPr/>
          <p:nvPr/>
        </p:nvSpPr>
        <p:spPr>
          <a:xfrm>
            <a:off x="6559932" y="501827"/>
            <a:ext cx="4499153" cy="568732"/>
          </a:xfrm>
          <a:prstGeom prst="roundRect">
            <a:avLst/>
          </a:prstGeom>
          <a:solidFill>
            <a:srgbClr val="5B45FF"/>
          </a:solidFill>
          <a:ln>
            <a:solidFill>
              <a:srgbClr val="5B45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РЫНОК и КОНКУРЕНТЫ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C26DB09-7A0B-6B7D-5930-EE02C0DDACB3}"/>
              </a:ext>
            </a:extLst>
          </p:cNvPr>
          <p:cNvSpPr txBox="1"/>
          <p:nvPr/>
        </p:nvSpPr>
        <p:spPr bwMode="auto">
          <a:xfrm>
            <a:off x="655288" y="1456982"/>
            <a:ext cx="7436170" cy="153887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TAM (Total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Addressable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Market) — это общий объем рынка, который включает всех людей в мире, использующих косметические средства для домашних питомцев.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SAM (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Serviceable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Addressable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 Market) — это доступный объем рынка, который включает людей в России, использующих косметические средства для домашних питомцев.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SOM (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Serviceable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Addressable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 Market) — это реально достижимый объем рынка, который включает людей в России, столкнувшихся с проблемой использования косметики синтетического происхождения.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D9B2CAE-377E-1441-8D10-478773A3F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840357"/>
              </p:ext>
            </p:extLst>
          </p:nvPr>
        </p:nvGraphicFramePr>
        <p:xfrm>
          <a:off x="631569" y="2920749"/>
          <a:ext cx="7909624" cy="393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406">
                  <a:extLst>
                    <a:ext uri="{9D8B030D-6E8A-4147-A177-3AD203B41FA5}">
                      <a16:colId xmlns:a16="http://schemas.microsoft.com/office/drawing/2014/main" val="2526321402"/>
                    </a:ext>
                  </a:extLst>
                </a:gridCol>
                <a:gridCol w="1977406">
                  <a:extLst>
                    <a:ext uri="{9D8B030D-6E8A-4147-A177-3AD203B41FA5}">
                      <a16:colId xmlns:a16="http://schemas.microsoft.com/office/drawing/2014/main" val="440180693"/>
                    </a:ext>
                  </a:extLst>
                </a:gridCol>
                <a:gridCol w="1977406">
                  <a:extLst>
                    <a:ext uri="{9D8B030D-6E8A-4147-A177-3AD203B41FA5}">
                      <a16:colId xmlns:a16="http://schemas.microsoft.com/office/drawing/2014/main" val="2034918024"/>
                    </a:ext>
                  </a:extLst>
                </a:gridCol>
                <a:gridCol w="1977406">
                  <a:extLst>
                    <a:ext uri="{9D8B030D-6E8A-4147-A177-3AD203B41FA5}">
                      <a16:colId xmlns:a16="http://schemas.microsoft.com/office/drawing/2014/main" val="456800732"/>
                    </a:ext>
                  </a:extLst>
                </a:gridCol>
              </a:tblGrid>
              <a:tr h="548852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SIENA</a:t>
                      </a:r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Silveria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 laboratory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Апиценна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54689"/>
                  </a:ext>
                </a:extLst>
              </a:tr>
              <a:tr h="5488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entury Gothic" panose="020B0502020202020204" pitchFamily="34" charset="0"/>
                        </a:rPr>
                        <a:t>Форма выпуска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entury Gothic" panose="020B0502020202020204" pitchFamily="34" charset="0"/>
                        </a:rPr>
                        <a:t>Спрей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4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entury Gothic" panose="020B0502020202020204" pitchFamily="34" charset="0"/>
                        </a:rPr>
                        <a:t>Спрей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entury Gothic" panose="020B0502020202020204" pitchFamily="34" charset="0"/>
                        </a:rPr>
                        <a:t>Спрей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00996"/>
                  </a:ext>
                </a:extLst>
              </a:tr>
              <a:tr h="16539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entury Gothic" panose="020B0502020202020204" pitchFamily="34" charset="0"/>
                        </a:rPr>
                        <a:t>Состав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Гидролат</a:t>
                      </a:r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 василька </a:t>
                      </a:r>
                      <a:r>
                        <a:rPr lang="ru-RU" sz="12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синего,гидролат</a:t>
                      </a:r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 крапивы двудомной, </a:t>
                      </a:r>
                      <a:r>
                        <a:rPr lang="ru-RU" sz="12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гидролат</a:t>
                      </a:r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 зверобоя продырявленного</a:t>
                      </a:r>
                    </a:p>
                    <a:p>
                      <a:pPr algn="ctr"/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Триамцинолона </a:t>
                      </a:r>
                      <a:r>
                        <a:rPr lang="ru-RU" sz="1200" b="0" i="0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ацетонид</a:t>
                      </a:r>
                      <a:r>
                        <a:rPr lang="ru-RU" sz="1200" b="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, хлорамфеникол, </a:t>
                      </a:r>
                      <a:r>
                        <a:rPr lang="ru-RU" sz="1200" b="0" i="0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метронидазол</a:t>
                      </a:r>
                      <a:r>
                        <a:rPr lang="ru-RU" sz="1200" b="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, лидокаина гидрохлорид, вспомогательные вещества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Вода дистиллированная, экстракты чистотела, череды, ромашки, крапивы, ионы серебра</a:t>
                      </a:r>
                    </a:p>
                    <a:p>
                      <a:pPr algn="ctr"/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4133"/>
                  </a:ext>
                </a:extLst>
              </a:tr>
              <a:tr h="54885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Источник получения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природный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синтетический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природный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93006"/>
                  </a:ext>
                </a:extLst>
              </a:tr>
              <a:tr h="5488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Стоимость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100мл – 300 руб.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30мл – 650 руб.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100мл – 500 руб.</a:t>
                      </a: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76907"/>
                  </a:ext>
                </a:extLst>
              </a:tr>
            </a:tbl>
          </a:graphicData>
        </a:graphic>
      </p:graphicFrame>
      <p:sp>
        <p:nvSpPr>
          <p:cNvPr id="20" name="Google Shape;522;p38">
            <a:extLst>
              <a:ext uri="{FF2B5EF4-FFF2-40B4-BE49-F238E27FC236}">
                <a16:creationId xmlns:a16="http://schemas.microsoft.com/office/drawing/2014/main" id="{506B62B0-7F43-05DF-9E2C-15431B211823}"/>
              </a:ext>
            </a:extLst>
          </p:cNvPr>
          <p:cNvSpPr/>
          <p:nvPr/>
        </p:nvSpPr>
        <p:spPr bwMode="auto">
          <a:xfrm>
            <a:off x="8953863" y="2423620"/>
            <a:ext cx="2868405" cy="4434380"/>
          </a:xfrm>
          <a:prstGeom prst="rect">
            <a:avLst/>
          </a:prstGeom>
          <a:solidFill>
            <a:srgbClr val="3FC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" name="Google Shape;523;p38">
            <a:extLst>
              <a:ext uri="{FF2B5EF4-FFF2-40B4-BE49-F238E27FC236}">
                <a16:creationId xmlns:a16="http://schemas.microsoft.com/office/drawing/2014/main" id="{7E1AE1AD-BDBA-5541-05A5-FC5F7E1CA82B}"/>
              </a:ext>
            </a:extLst>
          </p:cNvPr>
          <p:cNvSpPr/>
          <p:nvPr/>
        </p:nvSpPr>
        <p:spPr bwMode="auto">
          <a:xfrm>
            <a:off x="9366534" y="3568587"/>
            <a:ext cx="2043064" cy="3289413"/>
          </a:xfrm>
          <a:prstGeom prst="rect">
            <a:avLst/>
          </a:prstGeom>
          <a:solidFill>
            <a:srgbClr val="5B4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" name="Google Shape;524;p38">
            <a:extLst>
              <a:ext uri="{FF2B5EF4-FFF2-40B4-BE49-F238E27FC236}">
                <a16:creationId xmlns:a16="http://schemas.microsoft.com/office/drawing/2014/main" id="{8F310D89-001C-689D-966C-19501FCF9183}"/>
              </a:ext>
            </a:extLst>
          </p:cNvPr>
          <p:cNvSpPr/>
          <p:nvPr/>
        </p:nvSpPr>
        <p:spPr bwMode="auto">
          <a:xfrm>
            <a:off x="9794012" y="4963800"/>
            <a:ext cx="1318674" cy="1894200"/>
          </a:xfrm>
          <a:prstGeom prst="rect">
            <a:avLst/>
          </a:prstGeom>
          <a:solidFill>
            <a:srgbClr val="956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3" name="Google Shape;525;p38">
            <a:extLst>
              <a:ext uri="{FF2B5EF4-FFF2-40B4-BE49-F238E27FC236}">
                <a16:creationId xmlns:a16="http://schemas.microsoft.com/office/drawing/2014/main" id="{401CEEA9-82A6-A3C4-AE28-A5FCFE2E711F}"/>
              </a:ext>
            </a:extLst>
          </p:cNvPr>
          <p:cNvSpPr/>
          <p:nvPr/>
        </p:nvSpPr>
        <p:spPr bwMode="auto">
          <a:xfrm>
            <a:off x="9988015" y="2869069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TAM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30%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" name="Google Shape;526;p38">
            <a:extLst>
              <a:ext uri="{FF2B5EF4-FFF2-40B4-BE49-F238E27FC236}">
                <a16:creationId xmlns:a16="http://schemas.microsoft.com/office/drawing/2014/main" id="{414E1438-ED9B-08C5-5C74-2B63DB241FEC}"/>
              </a:ext>
            </a:extLst>
          </p:cNvPr>
          <p:cNvSpPr/>
          <p:nvPr/>
        </p:nvSpPr>
        <p:spPr bwMode="auto">
          <a:xfrm>
            <a:off x="10076408" y="4153012"/>
            <a:ext cx="771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16%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" name="Google Shape;527;p38">
            <a:extLst>
              <a:ext uri="{FF2B5EF4-FFF2-40B4-BE49-F238E27FC236}">
                <a16:creationId xmlns:a16="http://schemas.microsoft.com/office/drawing/2014/main" id="{C5C7BEDA-F84D-06B7-AD60-DDF970FB3E75}"/>
              </a:ext>
            </a:extLst>
          </p:cNvPr>
          <p:cNvSpPr/>
          <p:nvPr/>
        </p:nvSpPr>
        <p:spPr bwMode="auto">
          <a:xfrm>
            <a:off x="10062158" y="5334137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i="0" u="none" strike="noStrike" cap="none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dirty="0">
                <a:solidFill>
                  <a:schemeClr val="bg1"/>
                </a:solidFill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4%</a:t>
            </a:r>
            <a:endParaRPr sz="1600" i="0" u="none" strike="noStrike" cap="none" dirty="0">
              <a:solidFill>
                <a:schemeClr val="bg1"/>
              </a:solidFill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1397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56694AA-B923-419F-3513-91DB86297F93}"/>
              </a:ext>
            </a:extLst>
          </p:cNvPr>
          <p:cNvGrpSpPr/>
          <p:nvPr/>
        </p:nvGrpSpPr>
        <p:grpSpPr>
          <a:xfrm>
            <a:off x="663075" y="-36463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A3422C7-2E17-B3DA-AEE2-1F6EC1210E5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824211A-34CA-6231-6C86-2D9B9AFA0CB1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B115BD2-B155-D918-5D37-DC3964AB8190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5A86E262-CCF6-1404-A5A9-E1FD90CC32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0051426-83FF-DBFF-4BF1-CC42189B2FCE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5B18DD5A-6FC6-4F58-53E0-3B5B922A999B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3A8727FE-FDB5-1388-028C-D4AEFED47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9B2E1FA-21CE-6A06-AB85-91953C50C044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452EEC42-82BF-8E9B-8DDD-4825019E49A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5DA3E93F-2F71-B74E-88CC-7732D63D1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3AD8CA5-87F7-34EF-51BD-4D2DE3529DB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3D3AE29-E31B-68AC-7427-9EAFA6FFB170}"/>
              </a:ext>
            </a:extLst>
          </p:cNvPr>
          <p:cNvSpPr/>
          <p:nvPr/>
        </p:nvSpPr>
        <p:spPr>
          <a:xfrm>
            <a:off x="6199391" y="524305"/>
            <a:ext cx="4499153" cy="568732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КОММЕРЦИАЛИЗАЦИЯ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12E25A-B25E-4CAA-D2BB-F32D1DEF1937}"/>
              </a:ext>
            </a:extLst>
          </p:cNvPr>
          <p:cNvSpPr txBox="1"/>
          <p:nvPr/>
        </p:nvSpPr>
        <p:spPr>
          <a:xfrm>
            <a:off x="5048994" y="4701081"/>
            <a:ext cx="190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ПРЯМЫЕ ПРОДАЖИ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C7FA72ED-E564-3659-94F0-F6088F6C236A}"/>
              </a:ext>
            </a:extLst>
          </p:cNvPr>
          <p:cNvSpPr txBox="1"/>
          <p:nvPr/>
        </p:nvSpPr>
        <p:spPr bwMode="auto">
          <a:xfrm>
            <a:off x="5580321" y="1810564"/>
            <a:ext cx="384182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000" b="1" dirty="0" smtClean="0">
                <a:solidFill>
                  <a:srgbClr val="1B1B1B"/>
                </a:solidFill>
                <a:latin typeface="Century Gothic" panose="020B0502020202020204" pitchFamily="34" charset="0"/>
                <a:ea typeface="Jost"/>
                <a:cs typeface="Gilroy-Light"/>
              </a:rPr>
              <a:t>Программа продвижения: </a:t>
            </a:r>
            <a:endParaRPr lang="en-US" sz="20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68CCABA1-E53F-5B0E-64BA-9BBD06D1EF9B}"/>
              </a:ext>
            </a:extLst>
          </p:cNvPr>
          <p:cNvSpPr txBox="1"/>
          <p:nvPr/>
        </p:nvSpPr>
        <p:spPr bwMode="auto">
          <a:xfrm>
            <a:off x="5814848" y="2266749"/>
            <a:ext cx="3713828" cy="34051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Создание и реализация контент плана: 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C2658CAD-AC4B-2539-17D7-B462A1C81272}"/>
              </a:ext>
            </a:extLst>
          </p:cNvPr>
          <p:cNvSpPr txBox="1"/>
          <p:nvPr/>
        </p:nvSpPr>
        <p:spPr bwMode="auto">
          <a:xfrm>
            <a:off x="6732996" y="5144897"/>
            <a:ext cx="1789986" cy="817241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Расширение линейки для новых сегментов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9B1D0F9-2FCF-C41E-AC5A-1A7DCF575C28}"/>
              </a:ext>
            </a:extLst>
          </p:cNvPr>
          <p:cNvSpPr txBox="1"/>
          <p:nvPr/>
        </p:nvSpPr>
        <p:spPr bwMode="auto">
          <a:xfrm>
            <a:off x="6199391" y="2691165"/>
            <a:ext cx="3713828" cy="578877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ТГ канал,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Инстаграмм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, ВК,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Ютуб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Рутуб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инфлюенс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маркетинг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EC3300E7-AF96-5C0C-5993-4F123BCA5C74}"/>
              </a:ext>
            </a:extLst>
          </p:cNvPr>
          <p:cNvSpPr txBox="1"/>
          <p:nvPr/>
        </p:nvSpPr>
        <p:spPr bwMode="auto">
          <a:xfrm>
            <a:off x="6693620" y="3353773"/>
            <a:ext cx="3713828" cy="105560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Программа </a:t>
            </a:r>
            <a:r>
              <a:rPr lang="ru-RU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амбсадоров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среди сотрудников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ветклиник</a:t>
            </a:r>
            <a:endParaRPr lang="ru-RU" sz="1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Реферальная программа в профессиональном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комьюнити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BF30113F-3E28-5102-B154-AAF5030CBA16}"/>
              </a:ext>
            </a:extLst>
          </p:cNvPr>
          <p:cNvSpPr txBox="1"/>
          <p:nvPr/>
        </p:nvSpPr>
        <p:spPr bwMode="auto">
          <a:xfrm>
            <a:off x="4397386" y="5158198"/>
            <a:ext cx="2139671" cy="817241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Контрактное производство на начальном этапе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77436E90-6661-34D3-FBB2-7C3455BFCF42}"/>
              </a:ext>
            </a:extLst>
          </p:cNvPr>
          <p:cNvSpPr txBox="1"/>
          <p:nvPr/>
        </p:nvSpPr>
        <p:spPr bwMode="auto">
          <a:xfrm>
            <a:off x="8827789" y="4527485"/>
            <a:ext cx="2653036" cy="340514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SEO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оптимизация сайта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2FA2512C-3CB0-4A36-1653-031B57C34EEE}"/>
              </a:ext>
            </a:extLst>
          </p:cNvPr>
          <p:cNvSpPr txBox="1"/>
          <p:nvPr/>
        </p:nvSpPr>
        <p:spPr bwMode="auto">
          <a:xfrm>
            <a:off x="4137770" y="4761904"/>
            <a:ext cx="4058887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rgbClr val="1B1B1B"/>
                </a:solidFill>
                <a:latin typeface="Century Gothic" panose="020B0502020202020204" pitchFamily="34" charset="0"/>
                <a:ea typeface="Jost"/>
                <a:cs typeface="Gilroy-Light"/>
              </a:rPr>
              <a:t>Особенности коммерциализации</a:t>
            </a: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A2CE19C-118E-2FA8-AC99-FE82D1AF6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DEFCA14-ECC7-25A9-31CD-61AD7C665449}"/>
              </a:ext>
            </a:extLst>
          </p:cNvPr>
          <p:cNvSpPr txBox="1"/>
          <p:nvPr/>
        </p:nvSpPr>
        <p:spPr>
          <a:xfrm>
            <a:off x="663075" y="1839897"/>
            <a:ext cx="2406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Программа развития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Знак завершения 46">
            <a:extLst>
              <a:ext uri="{FF2B5EF4-FFF2-40B4-BE49-F238E27FC236}">
                <a16:creationId xmlns:a16="http://schemas.microsoft.com/office/drawing/2014/main" id="{713C9EE4-1AAA-1F27-2ED0-1CFA49C4D909}"/>
              </a:ext>
            </a:extLst>
          </p:cNvPr>
          <p:cNvSpPr/>
          <p:nvPr/>
        </p:nvSpPr>
        <p:spPr>
          <a:xfrm>
            <a:off x="495283" y="1858871"/>
            <a:ext cx="3811314" cy="3805259"/>
          </a:xfrm>
          <a:prstGeom prst="flowChartTerminator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327C77-9854-8520-EA26-4FC42144D381}"/>
              </a:ext>
            </a:extLst>
          </p:cNvPr>
          <p:cNvSpPr txBox="1"/>
          <p:nvPr/>
        </p:nvSpPr>
        <p:spPr>
          <a:xfrm>
            <a:off x="1301525" y="2158897"/>
            <a:ext cx="289435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Программа развития партнерской сети:</a:t>
            </a:r>
          </a:p>
          <a:p>
            <a:endParaRPr lang="ru-RU" sz="1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Формирование дистрибьюторской сети среди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Программа работы с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ритейлерами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PET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магазины)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Дистрибьюция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через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маркетплейсы</a:t>
            </a:r>
            <a:endParaRPr lang="ru-RU" sz="1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Создание сайта – интернет магазина</a:t>
            </a:r>
          </a:p>
          <a:p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Текст 2">
            <a:extLst>
              <a:ext uri="{FF2B5EF4-FFF2-40B4-BE49-F238E27FC236}">
                <a16:creationId xmlns:a16="http://schemas.microsoft.com/office/drawing/2014/main" id="{A4ED7C10-54EB-A1C9-B09C-B7EB74A16996}"/>
              </a:ext>
            </a:extLst>
          </p:cNvPr>
          <p:cNvSpPr txBox="1"/>
          <p:nvPr/>
        </p:nvSpPr>
        <p:spPr bwMode="auto">
          <a:xfrm>
            <a:off x="991747" y="2819748"/>
            <a:ext cx="4350303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200" i="1" dirty="0">
              <a:solidFill>
                <a:srgbClr val="1B1B1B"/>
              </a:solidFill>
              <a:latin typeface="Jost"/>
              <a:ea typeface="Jost"/>
            </a:endParaRPr>
          </a:p>
        </p:txBody>
      </p:sp>
      <p:sp>
        <p:nvSpPr>
          <p:cNvPr id="51" name="Текст 2">
            <a:extLst>
              <a:ext uri="{FF2B5EF4-FFF2-40B4-BE49-F238E27FC236}">
                <a16:creationId xmlns:a16="http://schemas.microsoft.com/office/drawing/2014/main" id="{3FC39824-E7F9-2C06-BA0A-EB2F3170C8EA}"/>
              </a:ext>
            </a:extLst>
          </p:cNvPr>
          <p:cNvSpPr txBox="1"/>
          <p:nvPr/>
        </p:nvSpPr>
        <p:spPr bwMode="auto">
          <a:xfrm>
            <a:off x="10568251" y="1736239"/>
            <a:ext cx="485584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5DC91E70-596F-B223-864C-76B6281F1FED}"/>
              </a:ext>
            </a:extLst>
          </p:cNvPr>
          <p:cNvSpPr txBox="1"/>
          <p:nvPr/>
        </p:nvSpPr>
        <p:spPr bwMode="auto">
          <a:xfrm>
            <a:off x="6898574" y="5964102"/>
            <a:ext cx="485584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id="{C2658CAD-AC4B-2539-17D7-B462A1C81272}"/>
              </a:ext>
            </a:extLst>
          </p:cNvPr>
          <p:cNvSpPr txBox="1"/>
          <p:nvPr/>
        </p:nvSpPr>
        <p:spPr bwMode="auto">
          <a:xfrm>
            <a:off x="8617462" y="5144896"/>
            <a:ext cx="2406576" cy="817241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Регулярное (раз в квартал) стимулирование сбыта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31315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375CC22C-32C9-FFD2-5E1E-C3015DEFF59D}"/>
              </a:ext>
            </a:extLst>
          </p:cNvPr>
          <p:cNvSpPr/>
          <p:nvPr/>
        </p:nvSpPr>
        <p:spPr>
          <a:xfrm>
            <a:off x="3483190" y="3876895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58F69D00-6508-ED5A-109D-A24A4C8A0336}"/>
              </a:ext>
            </a:extLst>
          </p:cNvPr>
          <p:cNvSpPr/>
          <p:nvPr/>
        </p:nvSpPr>
        <p:spPr>
          <a:xfrm>
            <a:off x="890650" y="5739550"/>
            <a:ext cx="4765964" cy="10078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782947D-F22D-6BD1-DEBA-D1121531A20B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79BC2D9-ED77-9F82-A6BC-182EF11AABE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0A9DE528-E76A-37BD-5753-6D788125326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397D13A3-68E6-BD6E-A78C-F5363E5FC2E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F445D8-707B-ACBD-D4BB-3ACA5BD311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8B03E7C-E840-DC11-57A1-5A062B119E18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B4E06EAF-66F7-8E69-8C2E-6333A7DEA93A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9B271CE3-3BF4-C918-A922-BCDF1361BA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571CA58-0D41-E3AB-E079-BBFDD1CA388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5141147D-1E46-80D4-CE28-F9E88F748383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E875BA89-258A-BAA2-5489-130633E98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436957-703E-E823-2400-81B9749C62C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AAB84A00-ABC7-29D0-92B6-DC4F1077233E}"/>
              </a:ext>
            </a:extLst>
          </p:cNvPr>
          <p:cNvSpPr/>
          <p:nvPr/>
        </p:nvSpPr>
        <p:spPr>
          <a:xfrm>
            <a:off x="6162448" y="503689"/>
            <a:ext cx="4499153" cy="568732"/>
          </a:xfrm>
          <a:prstGeom prst="roundRect">
            <a:avLst/>
          </a:prstGeom>
          <a:solidFill>
            <a:srgbClr val="3FC1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СМЕТА</a:t>
            </a:r>
          </a:p>
        </p:txBody>
      </p:sp>
      <p:graphicFrame>
        <p:nvGraphicFramePr>
          <p:cNvPr id="18" name="Google Shape;312;p14">
            <a:extLst>
              <a:ext uri="{FF2B5EF4-FFF2-40B4-BE49-F238E27FC236}">
                <a16:creationId xmlns:a16="http://schemas.microsoft.com/office/drawing/2014/main" id="{BC60AA7D-25DB-7FAF-5AD6-F7825BDF5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371509"/>
              </p:ext>
            </p:extLst>
          </p:nvPr>
        </p:nvGraphicFramePr>
        <p:xfrm>
          <a:off x="6333508" y="1488247"/>
          <a:ext cx="5276850" cy="5046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8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7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Статьи расходов</a:t>
                      </a:r>
                      <a:endParaRPr lang="ru-RU" sz="1400" dirty="0">
                        <a:solidFill>
                          <a:schemeClr val="bg1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Сумма (тыс. 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Капитальные затраты (оборудование)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300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latin typeface="Jost SemiBold" pitchFamily="2" charset="-52"/>
                          <a:ea typeface="Jost SemiBold" pitchFamily="2" charset="-52"/>
                        </a:rPr>
                        <a:t>Затраты на </a:t>
                      </a:r>
                      <a:r>
                        <a:rPr lang="ru-RU" sz="1400" b="1">
                          <a:latin typeface="Jost SemiBold" pitchFamily="2" charset="-52"/>
                          <a:ea typeface="Jost SemiBold" pitchFamily="2" charset="-52"/>
                        </a:rPr>
                        <a:t>расходные материалы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latin typeface="Jost SemiBold" pitchFamily="2" charset="-52"/>
                          <a:ea typeface="Jost SemiBold" pitchFamily="2" charset="-52"/>
                        </a:rPr>
                        <a:t>100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13953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Фонд оплаты труда, в том числе: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689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Заработная плата Директора</a:t>
                      </a:r>
                      <a:endParaRPr lang="ru-RU"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150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Отчисления работодателя</a:t>
                      </a:r>
                      <a:endParaRPr lang="ru-RU"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39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latin typeface="Jost" pitchFamily="2" charset="-52"/>
                          <a:ea typeface="Jost" pitchFamily="2" charset="-52"/>
                        </a:rPr>
                        <a:t>- Оплата труда сотрудников</a:t>
                      </a:r>
                      <a:endParaRPr sz="1400" b="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latin typeface="Jost" pitchFamily="2" charset="-52"/>
                          <a:ea typeface="Jost" pitchFamily="2" charset="-52"/>
                        </a:rPr>
                        <a:t>500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Прочие расходы, в том числе: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112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- Расходы на услуги (работы) третьих лиц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Jost" pitchFamily="2" charset="-52"/>
                          <a:ea typeface="Jost" pitchFamily="2" charset="-52"/>
                        </a:rPr>
                        <a:t>50</a:t>
                      </a:r>
                      <a:endParaRPr lang="ru-RU"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- Бухгалтерское обслуживание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latin typeface="Jost" pitchFamily="2" charset="-52"/>
                          <a:ea typeface="Jost" pitchFamily="2" charset="-52"/>
                        </a:rPr>
                        <a:t>50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- Услуги по аренде юридического адреса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latin typeface="Jost" pitchFamily="2" charset="-52"/>
                          <a:ea typeface="Jost" pitchFamily="2" charset="-52"/>
                        </a:rPr>
                        <a:t> 12</a:t>
                      </a:r>
                      <a:endParaRPr sz="1400" dirty="0">
                        <a:latin typeface="Jost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Непредвиденные расходы:</a:t>
                      </a:r>
                      <a:endParaRPr lang="ru-RU" sz="1400" b="1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100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Jost SemiBold" pitchFamily="2" charset="-52"/>
                          <a:ea typeface="Jost SemiBold" pitchFamily="2" charset="-52"/>
                        </a:rPr>
                        <a:t>Итого (за счет средств Фонда):</a:t>
                      </a:r>
                      <a:endParaRPr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latin typeface="Jost SemiBold" pitchFamily="2" charset="-52"/>
                          <a:ea typeface="Jost SemiBold" pitchFamily="2" charset="-52"/>
                        </a:rPr>
                        <a:t>1301</a:t>
                      </a:r>
                      <a:endParaRPr lang="ru-RU" sz="1400" dirty="0"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" name="Текст 2">
            <a:extLst>
              <a:ext uri="{FF2B5EF4-FFF2-40B4-BE49-F238E27FC236}">
                <a16:creationId xmlns:a16="http://schemas.microsoft.com/office/drawing/2014/main" id="{217D0EF3-18DF-5504-2ED0-10A4FB1E2C81}"/>
              </a:ext>
            </a:extLst>
          </p:cNvPr>
          <p:cNvSpPr txBox="1"/>
          <p:nvPr/>
        </p:nvSpPr>
        <p:spPr bwMode="auto">
          <a:xfrm>
            <a:off x="3680054" y="3894578"/>
            <a:ext cx="2138652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Оборудование</a:t>
            </a: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424E182D-4672-E9DB-2D39-4C570323DFCD}"/>
              </a:ext>
            </a:extLst>
          </p:cNvPr>
          <p:cNvSpPr txBox="1"/>
          <p:nvPr/>
        </p:nvSpPr>
        <p:spPr bwMode="auto">
          <a:xfrm>
            <a:off x="2164593" y="5738558"/>
            <a:ext cx="2152148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Прочие расходы</a:t>
            </a: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E3432B97-591E-1BF0-4735-1F50248D29B8}"/>
              </a:ext>
            </a:extLst>
          </p:cNvPr>
          <p:cNvSpPr txBox="1"/>
          <p:nvPr/>
        </p:nvSpPr>
        <p:spPr bwMode="auto">
          <a:xfrm>
            <a:off x="3627160" y="4147169"/>
            <a:ext cx="2324084" cy="156965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200" dirty="0">
                <a:solidFill>
                  <a:srgbClr val="1B1B1B"/>
                </a:solidFill>
                <a:latin typeface="Jost"/>
                <a:ea typeface="Jost"/>
              </a:rPr>
              <a:t>Расходные материалы представляют собой компоненты для сборки </a:t>
            </a:r>
            <a:r>
              <a:rPr lang="en-US" sz="1200" dirty="0">
                <a:solidFill>
                  <a:srgbClr val="1B1B1B"/>
                </a:solidFill>
                <a:latin typeface="Jost"/>
                <a:ea typeface="Jost"/>
              </a:rPr>
              <a:t>MVP </a:t>
            </a:r>
            <a:r>
              <a:rPr lang="ru-RU" sz="1200" dirty="0">
                <a:solidFill>
                  <a:srgbClr val="1B1B1B"/>
                </a:solidFill>
                <a:latin typeface="Jost"/>
                <a:ea typeface="Jost"/>
              </a:rPr>
              <a:t>……. , капитальные затраты – необходимые приборы и инструменты для разработки, сборки и тестирования </a:t>
            </a:r>
            <a:r>
              <a:rPr lang="en-US" sz="1200" dirty="0">
                <a:solidFill>
                  <a:srgbClr val="1B1B1B"/>
                </a:solidFill>
                <a:latin typeface="Jost"/>
                <a:ea typeface="Jost"/>
              </a:rPr>
              <a:t>MVP.</a:t>
            </a: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3134B439-F81D-7167-DB29-2BD5D5F7A254}"/>
              </a:ext>
            </a:extLst>
          </p:cNvPr>
          <p:cNvSpPr/>
          <p:nvPr/>
        </p:nvSpPr>
        <p:spPr>
          <a:xfrm>
            <a:off x="488903" y="3876895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3849374B-13A5-CD54-F8C5-98B6900A429A}"/>
              </a:ext>
            </a:extLst>
          </p:cNvPr>
          <p:cNvSpPr txBox="1"/>
          <p:nvPr/>
        </p:nvSpPr>
        <p:spPr bwMode="auto">
          <a:xfrm>
            <a:off x="942364" y="4444993"/>
            <a:ext cx="201459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200" dirty="0">
                <a:solidFill>
                  <a:srgbClr val="1B1B1B"/>
                </a:solidFill>
                <a:latin typeface="Jost"/>
                <a:ea typeface="Jost"/>
              </a:rPr>
              <a:t>Какие специалисты необходимы на первых этапах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C51D48D3-38E4-BCB5-4EC0-2E3CFEDD2BB6}"/>
              </a:ext>
            </a:extLst>
          </p:cNvPr>
          <p:cNvSpPr txBox="1"/>
          <p:nvPr/>
        </p:nvSpPr>
        <p:spPr bwMode="auto">
          <a:xfrm>
            <a:off x="729686" y="3876895"/>
            <a:ext cx="2014593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Jost"/>
                <a:ea typeface="Jost"/>
                <a:cs typeface="Gilroy-Light"/>
              </a:rPr>
              <a:t>Команда</a:t>
            </a:r>
            <a:endParaRPr lang="en-US" sz="1400" b="1" dirty="0">
              <a:solidFill>
                <a:srgbClr val="1B1B1B"/>
              </a:solidFill>
              <a:latin typeface="Jost"/>
              <a:ea typeface="Jost"/>
              <a:cs typeface="Gilroy-Light"/>
            </a:endParaRPr>
          </a:p>
        </p:txBody>
      </p:sp>
    </p:spTree>
    <p:extLst>
      <p:ext uri="{BB962C8B-B14F-4D97-AF65-F5344CB8AC3E}">
        <p14:creationId xmlns:p14="http://schemas.microsoft.com/office/powerpoint/2010/main" val="1977583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E3A1914-CA38-CE88-EAE8-E3A0E607216F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F85C3376-4DA8-E9C0-BC50-B82F7E23C92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11E42F1C-0DA5-8C9C-CD02-3460D2E323D6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4ED8AFD-1AD0-0CBD-FD34-B3DA38D49883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9F7BF1A-36D5-4D0B-E152-A10BF6B3F8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5E94920-35AC-B968-422A-C2B4D6DC669C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47E6405-FFAF-3C82-96EB-FCDD283ED22D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1652BAB4-7AEB-E895-42F7-098A8E977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9715BEA6-A083-3D4A-1844-CD480915AE7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90AD6D7-0524-6868-BBE8-BC2798F23EBF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4211670E-DA3A-12DA-B28E-D156DB852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24FB480-2358-9779-9DD5-9AB97F63A62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8A54E70-725A-873B-9479-F0264098D0B1}"/>
              </a:ext>
            </a:extLst>
          </p:cNvPr>
          <p:cNvSpPr/>
          <p:nvPr/>
        </p:nvSpPr>
        <p:spPr>
          <a:xfrm>
            <a:off x="6162448" y="503689"/>
            <a:ext cx="4499153" cy="568732"/>
          </a:xfrm>
          <a:prstGeom prst="roundRect">
            <a:avLst/>
          </a:prstGeom>
          <a:solidFill>
            <a:srgbClr val="3FC1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ФИНАНСОВАЯ МОДЕЛЬ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33ED6A24-0A15-D041-AB88-61EE49DDB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275374"/>
              </p:ext>
            </p:extLst>
          </p:nvPr>
        </p:nvGraphicFramePr>
        <p:xfrm>
          <a:off x="3830887" y="1817189"/>
          <a:ext cx="806819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401">
                  <a:extLst>
                    <a:ext uri="{9D8B030D-6E8A-4147-A177-3AD203B41FA5}">
                      <a16:colId xmlns:a16="http://schemas.microsoft.com/office/drawing/2014/main" val="3647138931"/>
                    </a:ext>
                  </a:extLst>
                </a:gridCol>
                <a:gridCol w="1520042">
                  <a:extLst>
                    <a:ext uri="{9D8B030D-6E8A-4147-A177-3AD203B41FA5}">
                      <a16:colId xmlns:a16="http://schemas.microsoft.com/office/drawing/2014/main" val="1212102583"/>
                    </a:ext>
                  </a:extLst>
                </a:gridCol>
                <a:gridCol w="1615044">
                  <a:extLst>
                    <a:ext uri="{9D8B030D-6E8A-4147-A177-3AD203B41FA5}">
                      <a16:colId xmlns:a16="http://schemas.microsoft.com/office/drawing/2014/main" val="2439748131"/>
                    </a:ext>
                  </a:extLst>
                </a:gridCol>
                <a:gridCol w="1365663">
                  <a:extLst>
                    <a:ext uri="{9D8B030D-6E8A-4147-A177-3AD203B41FA5}">
                      <a16:colId xmlns:a16="http://schemas.microsoft.com/office/drawing/2014/main" val="566114844"/>
                    </a:ext>
                  </a:extLst>
                </a:gridCol>
                <a:gridCol w="1425040">
                  <a:extLst>
                    <a:ext uri="{9D8B030D-6E8A-4147-A177-3AD203B41FA5}">
                      <a16:colId xmlns:a16="http://schemas.microsoft.com/office/drawing/2014/main" val="336580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22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Конверсия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76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Средний чек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продаж в месяц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996906"/>
                  </a:ext>
                </a:extLst>
              </a:tr>
            </a:tbl>
          </a:graphicData>
        </a:graphic>
      </p:graphicFrame>
      <p:sp>
        <p:nvSpPr>
          <p:cNvPr id="18" name="Текст 2">
            <a:extLst>
              <a:ext uri="{FF2B5EF4-FFF2-40B4-BE49-F238E27FC236}">
                <a16:creationId xmlns:a16="http://schemas.microsoft.com/office/drawing/2014/main" id="{5053CED1-DD7B-1750-2E43-BB8B7B41F684}"/>
              </a:ext>
            </a:extLst>
          </p:cNvPr>
          <p:cNvSpPr txBox="1"/>
          <p:nvPr/>
        </p:nvSpPr>
        <p:spPr bwMode="auto">
          <a:xfrm>
            <a:off x="770134" y="4224885"/>
            <a:ext cx="5545157" cy="22467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Сколько пользователей в месяц планируется привлекать?</a:t>
            </a: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Какой средний чек будет делать один пользователь? Почему?</a:t>
            </a: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Сколько продаж будет делаться ежемесячно?</a:t>
            </a: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Необходимо простроить финансовую модель выхода в точку безубыточности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4863143-61E8-C2CB-08F9-9FEAC85272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7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C1871C5-169E-CFD2-3AB1-2BDB2DB98ACE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DB929D9-6D41-3DCB-CE4D-938FC0B372C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0915D6A-D136-CD5E-E44F-536620C6ED2F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4CF23194-6E97-A4AA-2EDE-BD1A3E32750B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B45815-6D03-9EAB-B053-990690B249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0630DBB-A096-1247-3AB7-204DECAC4330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2169CA82-AC5A-1E33-EAA6-FB251B0DED05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A3F6D2C9-A0AE-7B1A-80CF-9AA85FD8F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E7FEEB9-627D-EE92-0EBD-43890779455A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FACFA54-B242-9603-827F-394A838872F2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5571CD2-D7C1-1B02-E221-3957CF1CA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463C58B-AC35-5D17-0510-433D438C5D12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07FAC5E6-054D-B8E1-1C29-1C7C7E16825D}"/>
              </a:ext>
            </a:extLst>
          </p:cNvPr>
          <p:cNvSpPr/>
          <p:nvPr/>
        </p:nvSpPr>
        <p:spPr>
          <a:xfrm>
            <a:off x="6162448" y="646492"/>
            <a:ext cx="4499153" cy="568732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ИТОГИ АКСЕЛЕРАТОРА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31591F0F-EB45-E177-743A-B19E99EA9069}"/>
              </a:ext>
            </a:extLst>
          </p:cNvPr>
          <p:cNvSpPr txBox="1"/>
          <p:nvPr/>
        </p:nvSpPr>
        <p:spPr bwMode="auto">
          <a:xfrm>
            <a:off x="252809" y="1882458"/>
            <a:ext cx="5545157" cy="310853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3FC1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В данном блоке необходимо описать все основные работы, которые велись по проекту:</a:t>
            </a:r>
          </a:p>
          <a:p>
            <a:pPr>
              <a:buClr>
                <a:srgbClr val="3FC1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Какие модификации проходила проектная идея? С какой начинали и к чему пришли?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Какие модификации проходило техническое решение проекта? С чего начинали и к чему пришли?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Велась ли работа с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трекером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? Сколько встреч прошли?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3FC1FF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Кратко рассказать о тактах работы: исследование ЦА, разработка бизнес-модели, исследование рынка, расчет экономики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762F12-DF72-146B-7408-380856A190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28BF2136-7221-3542-F5D9-31FB965F63A3}"/>
              </a:ext>
            </a:extLst>
          </p:cNvPr>
          <p:cNvSpPr txBox="1"/>
          <p:nvPr/>
        </p:nvSpPr>
        <p:spPr bwMode="auto">
          <a:xfrm>
            <a:off x="6394034" y="2736505"/>
            <a:ext cx="5545157" cy="13849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3FC1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Также необходимо описать какая помощь нужна проекту после акселерационной программы. Например: разработка прототипа с консультациями специалистов индустриального партнера, инвестиции для разработки прототипа, инвестиции для выхода на рынок, какой-то экспертный ресурс, дополнительные специалисты и т.д.</a:t>
            </a:r>
          </a:p>
        </p:txBody>
      </p:sp>
    </p:spTree>
    <p:extLst>
      <p:ext uri="{BB962C8B-B14F-4D97-AF65-F5344CB8AC3E}">
        <p14:creationId xmlns:p14="http://schemas.microsoft.com/office/powerpoint/2010/main" val="386974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DE094-C35E-F493-5F8B-9BFC5E295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EBB31EA-D898-2F1E-4D27-85EF84453E76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36A1A34-2720-CD99-3914-AD0E190C07B2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28EE5DD-2D75-1680-2DA3-BE08B55C4915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CA453D56-E364-3E9C-D612-A47404099D95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B8DDF3FF-1869-DD88-F0C5-1416249C20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4DF95C50-34F6-37BE-EE03-207BD9AF593A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8F047A37-629E-828F-5D71-82974B1D0EB4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3512BBA0-6738-B167-7AD8-DDC00E4E9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AEF19678-0FAE-4532-F138-B3D638DE16FD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F226DB6-B0D7-CBCD-C217-C891E3163718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BB719590-62DB-C8A5-A6A9-F00780EAA3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1AE066C-6910-105D-4EC2-53369A207D23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8832E89-B02A-4887-6346-ECA0994DE49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922" b="7298"/>
          <a:stretch/>
        </p:blipFill>
        <p:spPr>
          <a:xfrm>
            <a:off x="6973280" y="-50470"/>
            <a:ext cx="6976408" cy="6958940"/>
          </a:xfrm>
          <a:prstGeom prst="trapezoid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756455-8F35-E3D3-7D25-E6C3929AB9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80" y="245879"/>
            <a:ext cx="1061060" cy="10610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72A84C-9099-BBF3-0DBA-2F3195F4A4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45" y="134559"/>
            <a:ext cx="1601261" cy="1283700"/>
          </a:xfrm>
          <a:prstGeom prst="rect">
            <a:avLst/>
          </a:prstGeom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0CDCB1F6-AD4D-BEBE-00AE-F6EE12B0BBD8}"/>
              </a:ext>
            </a:extLst>
          </p:cNvPr>
          <p:cNvSpPr/>
          <p:nvPr/>
        </p:nvSpPr>
        <p:spPr>
          <a:xfrm>
            <a:off x="724627" y="2998347"/>
            <a:ext cx="5182836" cy="10204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D1EE8B8-5D1E-7911-9876-D40062594166}"/>
              </a:ext>
            </a:extLst>
          </p:cNvPr>
          <p:cNvSpPr/>
          <p:nvPr/>
        </p:nvSpPr>
        <p:spPr>
          <a:xfrm>
            <a:off x="688789" y="4282080"/>
            <a:ext cx="5288854" cy="19718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A7E2AA-71FA-9CBE-626C-47B7624E6F3B}"/>
              </a:ext>
            </a:extLst>
          </p:cNvPr>
          <p:cNvSpPr txBox="1"/>
          <p:nvPr/>
        </p:nvSpPr>
        <p:spPr>
          <a:xfrm>
            <a:off x="921746" y="3291303"/>
            <a:ext cx="4938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entury Gothic" panose="020B0502020202020204" pitchFamily="34" charset="0"/>
              </a:rPr>
              <a:t>Свешникова Инна Александровна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E3E8505-8E98-18F4-52C6-26CE9B9B1673}"/>
              </a:ext>
            </a:extLst>
          </p:cNvPr>
          <p:cNvSpPr/>
          <p:nvPr/>
        </p:nvSpPr>
        <p:spPr>
          <a:xfrm>
            <a:off x="921746" y="4491792"/>
            <a:ext cx="1547692" cy="15476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A5A3865-CC6D-FC0D-92C3-482B8A493A1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1161" t="8140" r="1161" b="11824"/>
          <a:stretch/>
        </p:blipFill>
        <p:spPr>
          <a:xfrm>
            <a:off x="921746" y="4391683"/>
            <a:ext cx="1705941" cy="1705941"/>
          </a:xfrm>
          <a:prstGeom prst="flowChartConnector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842434B-D23C-BA58-C5D1-ABA3DC89F3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4152" b="25342"/>
          <a:stretch/>
        </p:blipFill>
        <p:spPr>
          <a:xfrm>
            <a:off x="3068661" y="4311721"/>
            <a:ext cx="2293329" cy="104033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217CEC-387D-B074-81FA-52F9FE720EB8}"/>
              </a:ext>
            </a:extLst>
          </p:cNvPr>
          <p:cNvSpPr/>
          <p:nvPr/>
        </p:nvSpPr>
        <p:spPr>
          <a:xfrm>
            <a:off x="509322" y="1822574"/>
            <a:ext cx="69764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rPr>
              <a:t>Спасибо за внимание!</a:t>
            </a:r>
            <a:endParaRPr lang="ru-RU" sz="4400" cap="none" spc="0" dirty="0">
              <a:ln w="0"/>
              <a:gradFill flip="none" rotWithShape="1">
                <a:gsLst>
                  <a:gs pos="0">
                    <a:srgbClr val="521DFD"/>
                  </a:gs>
                  <a:gs pos="100000">
                    <a:srgbClr val="5778FD"/>
                  </a:gs>
                </a:gsLst>
                <a:lin ang="270000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9E880-F9C8-F571-18EC-85D9EB90A30E}"/>
              </a:ext>
            </a:extLst>
          </p:cNvPr>
          <p:cNvSpPr txBox="1"/>
          <p:nvPr/>
        </p:nvSpPr>
        <p:spPr>
          <a:xfrm>
            <a:off x="3159777" y="5510872"/>
            <a:ext cx="241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 (928) 610 – 94 – 59 </a:t>
            </a:r>
          </a:p>
        </p:txBody>
      </p:sp>
    </p:spTree>
    <p:extLst>
      <p:ext uri="{BB962C8B-B14F-4D97-AF65-F5344CB8AC3E}">
        <p14:creationId xmlns:p14="http://schemas.microsoft.com/office/powerpoint/2010/main" val="820650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4670</TotalTime>
  <Words>788</Words>
  <Application>Microsoft Office PowerPoint</Application>
  <PresentationFormat>Широкоэкранный</PresentationFormat>
  <Paragraphs>197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Gilroy</vt:lpstr>
      <vt:lpstr>Gilroy-Bold</vt:lpstr>
      <vt:lpstr>Gilroy-ExtraBold</vt:lpstr>
      <vt:lpstr>Gilroy-Light</vt:lpstr>
      <vt:lpstr>Gilroy-Regular</vt:lpstr>
      <vt:lpstr>Jost</vt:lpstr>
      <vt:lpstr>Jost Medium</vt:lpstr>
      <vt:lpstr>Jost SemiBold</vt:lpstr>
      <vt:lpstr>Raleway SemiBold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BIO-TEX</cp:lastModifiedBy>
  <cp:revision>19</cp:revision>
  <dcterms:created xsi:type="dcterms:W3CDTF">2024-11-25T08:23:48Z</dcterms:created>
  <dcterms:modified xsi:type="dcterms:W3CDTF">2024-12-05T10:18:42Z</dcterms:modified>
</cp:coreProperties>
</file>