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88" r:id="rId5"/>
    <p:sldId id="290" r:id="rId6"/>
    <p:sldId id="289" r:id="rId7"/>
    <p:sldId id="308" r:id="rId8"/>
    <p:sldId id="291" r:id="rId9"/>
    <p:sldId id="292" r:id="rId10"/>
    <p:sldId id="293" r:id="rId11"/>
    <p:sldId id="294" r:id="rId12"/>
    <p:sldId id="303" r:id="rId13"/>
    <p:sldId id="311" r:id="rId14"/>
    <p:sldId id="296" r:id="rId15"/>
    <p:sldId id="309" r:id="rId16"/>
    <p:sldId id="310" r:id="rId17"/>
    <p:sldId id="321" r:id="rId18"/>
    <p:sldId id="322" r:id="rId19"/>
    <p:sldId id="329" r:id="rId20"/>
    <p:sldId id="324" r:id="rId21"/>
    <p:sldId id="316" r:id="rId22"/>
    <p:sldId id="317" r:id="rId23"/>
    <p:sldId id="315" r:id="rId24"/>
    <p:sldId id="323" r:id="rId25"/>
    <p:sldId id="318" r:id="rId26"/>
    <p:sldId id="319" r:id="rId27"/>
    <p:sldId id="304" r:id="rId28"/>
    <p:sldId id="305" r:id="rId29"/>
    <p:sldId id="312" r:id="rId30"/>
    <p:sldId id="325" r:id="rId31"/>
    <p:sldId id="313" r:id="rId32"/>
    <p:sldId id="314" r:id="rId33"/>
    <p:sldId id="326" r:id="rId34"/>
    <p:sldId id="327" r:id="rId35"/>
    <p:sldId id="306" r:id="rId36"/>
    <p:sldId id="330" r:id="rId37"/>
    <p:sldId id="272" r:id="rId38"/>
    <p:sldId id="268" r:id="rId3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56"/>
    <a:srgbClr val="5C322E"/>
    <a:srgbClr val="E6CECC"/>
    <a:srgbClr val="4D2E6C"/>
    <a:srgbClr val="E5E1F3"/>
    <a:srgbClr val="CBCBDF"/>
    <a:srgbClr val="292961"/>
    <a:srgbClr val="22206A"/>
    <a:srgbClr val="4A43A7"/>
    <a:srgbClr val="D7C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1" autoAdjust="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85332F6-84D5-43CF-B5CE-301BBE7CB9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B049E7-4E52-4F78-B7E3-9EEEB887E5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F9756C1-BF48-42B1-901F-CF6E0830421E}" type="datetime1">
              <a:rPr lang="ru-RU" smtClean="0"/>
              <a:t>15.12.2022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DD62C5-62E7-4FCF-A26E-C100A22EE5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9C5A79-BC51-4C21-A236-759CEAE5D8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3333638-148D-48F3-93EA-686F1AB9F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86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6T20:26:03.1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131 12926 24575,'-13'-187'0,"0"3"0,12 107 0,18-155 0,-8 155 0,-4 0 0,-7-106 0,0 59 0,2-677 0,-1 768 0,-10-53 0,-2-16 0,1-6 0,-1-3 0,10 46 0,-11-66 0,5 54 0,4-1 0,7-103 0,0 59 0,-2-682 0,2 761 0,9-53 0,2-21 0,-11 97 0,1 1 0,1-1 0,12-36 0,-9 35 0,-1 0 0,-1 0 0,3-24 0,-5-271 0,-6 162 0,3 63 0,-15-111 0,-12 9 0,23 158 0,-1-37 0,4 40 0,-9-56 0,1 24 0,3-1 0,2 1 0,6-69 0,0 39 0,-4 77 0,1 1 0,-2 0 0,0 0 0,-1 0 0,-9-21 0,7 18 0,0 0 0,1 0 0,-2-24 0,3-252 0,7 153 0,-2 102 0,2 0 0,8-41 0,-6 37 0,-1 0 0,-4-51 0,-1 54 0,2-1 0,10-67 0,-5 70 0,1-65 0,-5 66 0,10-69 0,-4 51 0,-2 0 0,-4-105 0,-2 127 0,1 18 0,1 0 0,0 0 0,2 0 0,0 0 0,8-21 0,-6 18 0,0 0 0,-1-1 0,2-24 0,-3-275 0,-7 163 0,1-9 0,5-178 0,9 243 0,-6 61 0,1-42 0,-5-739 0,-4 398 0,2-378 0,1 783 0,1 0 0,1 0 0,0 0 0,1 0 0,8-17 0,-6 14 0,0 0 0,-1-1 0,3-21 0,-5-275 0,-5 163 0,2-907-1365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611A6-6664-426A-B3B6-CAC8C8AF292C}" type="datetime1">
              <a:rPr lang="ru-RU" smtClean="0"/>
              <a:pPr/>
              <a:t>15.12.2022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6C4120E-D8D4-4AFA-B0E2-7989D1701D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389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9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40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63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117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50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389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711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478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314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009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431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892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97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464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146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08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63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958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291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342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8668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642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154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1645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1340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63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5652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262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3693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0396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7168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3430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4640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7060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6C4120E-D8D4-4AFA-B0E2-7989D1701DEB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2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accent6"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18D1035F-A14F-4F81-AC61-2AF512D7F8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67715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05B43-D8B3-4B3A-93E9-5A84CF7F3D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36042" y="1550988"/>
            <a:ext cx="3284832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50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F2A661-E12F-4DA4-89DE-F2048B1B43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36042" y="4057095"/>
            <a:ext cx="3284832" cy="1553129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8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64D5FB-99FD-4266-B81F-46B0376436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4175" y="4241283"/>
            <a:ext cx="10537825" cy="2616717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45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Презентация</a:t>
            </a:r>
          </a:p>
        </p:txBody>
      </p:sp>
    </p:spTree>
    <p:extLst>
      <p:ext uri="{BB962C8B-B14F-4D97-AF65-F5344CB8AC3E}">
        <p14:creationId xmlns:p14="http://schemas.microsoft.com/office/powerpoint/2010/main" val="337734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 нас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id="{E265C839-12C3-47EF-9941-39B43796B3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1215" y="0"/>
            <a:ext cx="683078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E6AB2BC9-972D-4B30-981B-BAD528A7F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002437"/>
            <a:ext cx="12186555" cy="2855564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Информация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F2E92-C9AF-47A3-84EF-181F642A4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4F2C06-CE94-4D97-A7F5-08D8D7BF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10CA9D-6428-41AF-B478-FB553C04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214FDE4-5230-4BC7-8C8A-024BF947CD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1" y="901598"/>
            <a:ext cx="3684814" cy="336548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5062B64-8BE7-421C-8F8F-F0CEEB1C5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1454764"/>
            <a:ext cx="3684814" cy="2801597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1A8088E-EE7F-4006-9745-8926E1ABB691}"/>
              </a:ext>
            </a:extLst>
          </p:cNvPr>
          <p:cNvCxnSpPr>
            <a:cxnSpLocks/>
          </p:cNvCxnSpPr>
          <p:nvPr userDrawn="1"/>
        </p:nvCxnSpPr>
        <p:spPr>
          <a:xfrm>
            <a:off x="587189" y="0"/>
            <a:ext cx="0" cy="3865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9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E3D34C3A-6235-4BB3-A283-CAE0A33D37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0386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Щелкните, чтобы добавить фотографию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9EDE6B-5E65-4F08-A24A-A9EC9067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674259-E892-4133-9796-2A1A30CF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62A321-B440-475F-8F1F-B5B3B697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D1A311C-7C5B-4A6A-9430-1FDF9E65E2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6050" y="2149803"/>
            <a:ext cx="2383973" cy="158314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Текст слайда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9294BC1C-A5F3-4428-A88F-0029F652A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76050" y="1783378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 dirty="0"/>
              <a:t>Подзаголовок слайда</a:t>
            </a:r>
          </a:p>
        </p:txBody>
      </p:sp>
      <p:sp>
        <p:nvSpPr>
          <p:cNvPr id="11" name="Текст 30">
            <a:extLst>
              <a:ext uri="{FF2B5EF4-FFF2-40B4-BE49-F238E27FC236}">
                <a16:creationId xmlns:a16="http://schemas.microsoft.com/office/drawing/2014/main" id="{E1A93ECB-2477-4750-92EB-808431F558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4192" y="2149803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1B981D60-5094-418F-8053-F9AC3EE2F6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4192" y="178337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D4577FD4-018C-4FC5-8B3C-5F10F8D1D7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6050" y="4414557"/>
            <a:ext cx="2383973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F7BB952E-0716-4503-B1A2-C64348D4C6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6050" y="4048132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 dirty="0"/>
              <a:t>Подзаголовок слайда</a:t>
            </a:r>
          </a:p>
        </p:txBody>
      </p:sp>
      <p:sp>
        <p:nvSpPr>
          <p:cNvPr id="15" name="Текст 30">
            <a:extLst>
              <a:ext uri="{FF2B5EF4-FFF2-40B4-BE49-F238E27FC236}">
                <a16:creationId xmlns:a16="http://schemas.microsoft.com/office/drawing/2014/main" id="{31F6468A-E1B5-499E-BE6D-B6B35AB5C0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34192" y="4414557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7A73001-AEEA-4FA6-BD1D-2FB7F79AB2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34192" y="4048132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F7D1EE2B-BA7E-4102-A1AB-D36A04A327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6051" y="893523"/>
            <a:ext cx="5094517" cy="296198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8" name="Текст 30">
            <a:extLst>
              <a:ext uri="{FF2B5EF4-FFF2-40B4-BE49-F238E27FC236}">
                <a16:creationId xmlns:a16="http://schemas.microsoft.com/office/drawing/2014/main" id="{84447B14-E16C-4164-8093-80762E5341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92333" y="2149803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0ADD1433-3072-4EBB-9720-0F0DB8DE2A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92333" y="178337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85726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4">
            <a:extLst>
              <a:ext uri="{FF2B5EF4-FFF2-40B4-BE49-F238E27FC236}">
                <a16:creationId xmlns:a16="http://schemas.microsoft.com/office/drawing/2014/main" id="{0BEAA80F-F328-4E79-9BF7-351D45B7B7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29788" y="1449390"/>
            <a:ext cx="15294428" cy="30765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Решение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A1422C-C630-4C48-A1BD-5097502AC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AF124C-643E-4BA6-9FF7-DFF06D9A9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4ACCC8-5EF3-4F6A-B7EC-5208088FB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AD665EC-5C19-4FBE-8A06-0D1AA7483E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60714" y="1863161"/>
            <a:ext cx="9993085" cy="892630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89BE564-7E4F-4A70-9321-1F1BB911BA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7573" y="3751002"/>
            <a:ext cx="2383973" cy="158314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1821488E-83E5-4683-8C32-9E4E97E57C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573" y="3384577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14EE872B-A4DD-4519-AFD8-36F6339BAB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94316" y="3751002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1577DCED-2EF9-4095-B443-E1D09F96DE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4316" y="3384577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0638478C-F9BC-4D44-96AB-486806CC9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1057" y="3751002"/>
            <a:ext cx="2383973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7CA913FF-6AA8-4452-95D6-DAE89F1071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1057" y="3384577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:a16="http://schemas.microsoft.com/office/drawing/2014/main" id="{513D6F39-D316-4BC6-872C-70B2AEABF2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7800" y="3751002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id="{812D9D34-44F4-4272-B889-6A16352E6C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67800" y="3384577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5292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7">
            <a:extLst>
              <a:ext uri="{FF2B5EF4-FFF2-40B4-BE49-F238E27FC236}">
                <a16:creationId xmlns:a16="http://schemas.microsoft.com/office/drawing/2014/main" id="{FE652442-8170-498C-A898-AF94B2DD11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62439" y="0"/>
            <a:ext cx="5328822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70AEB0-C94B-4451-9167-6BD905C0F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2ADD39-75F0-48ED-9F83-730186394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46418F-6895-486C-A333-AE3A509B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AFEC7295-AA7A-4373-AFCC-01672D7926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2154063"/>
            <a:ext cx="2383973" cy="1452926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6" name="Текст 15">
            <a:extLst>
              <a:ext uri="{FF2B5EF4-FFF2-40B4-BE49-F238E27FC236}">
                <a16:creationId xmlns:a16="http://schemas.microsoft.com/office/drawing/2014/main" id="{598ED1F4-A00A-4498-9EE6-005CF2D8F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787638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0" name="Текст 30">
            <a:extLst>
              <a:ext uri="{FF2B5EF4-FFF2-40B4-BE49-F238E27FC236}">
                <a16:creationId xmlns:a16="http://schemas.microsoft.com/office/drawing/2014/main" id="{CF8F506C-096D-434B-8C0A-B784CA4AC7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8746" y="2154063"/>
            <a:ext cx="2383972" cy="1422437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1DC47ED6-4130-40E7-8FC9-D611942AC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8746" y="178763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30">
            <a:extLst>
              <a:ext uri="{FF2B5EF4-FFF2-40B4-BE49-F238E27FC236}">
                <a16:creationId xmlns:a16="http://schemas.microsoft.com/office/drawing/2014/main" id="{ED4BD005-97C0-42DC-8C08-6B9F4DB001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415035"/>
            <a:ext cx="2383973" cy="133262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96E60615-9B40-4EAF-87C7-81C56B101A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048610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30">
            <a:extLst>
              <a:ext uri="{FF2B5EF4-FFF2-40B4-BE49-F238E27FC236}">
                <a16:creationId xmlns:a16="http://schemas.microsoft.com/office/drawing/2014/main" id="{A88908D1-7E92-448F-A890-1C2E229F6C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48746" y="4415035"/>
            <a:ext cx="2383972" cy="133262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1BD5AD54-7BC4-4C94-BE3A-18B3144A2B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48746" y="4048610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3673029-D2A1-4074-ACCA-13D6DE34D6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1" y="893045"/>
            <a:ext cx="5094517" cy="296676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8926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еимущества продукта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id="{20E9FD2F-C591-4424-9786-FC0584ED99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3429000"/>
            <a:ext cx="12196282" cy="342900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53A582BA-E159-4C50-B38C-77C5DBB401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-2355262"/>
            <a:ext cx="11353799" cy="5551580"/>
          </a:xfrm>
          <a:prstGeom prst="rect">
            <a:avLst/>
          </a:prstGeom>
        </p:spPr>
        <p:txBody>
          <a:bodyPr rtlCol="0" anchor="ctr"/>
          <a:lstStyle>
            <a:lvl1pPr marL="0" indent="0" algn="r">
              <a:lnSpc>
                <a:spcPct val="100000"/>
              </a:lnSpc>
              <a:spcBef>
                <a:spcPts val="150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Преимущества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03B677-4EE8-4758-B5E7-E0E64796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48A148-5926-44EC-857E-A52EE5AB8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0ACD214-48A4-4D6C-9016-FDB6AD88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655EB74-3BFE-4C75-92A7-86B8A0870A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27508"/>
            <a:ext cx="10515600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EBA1834-F4E8-4C34-9017-E3D85F613D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1453589"/>
            <a:ext cx="10515600" cy="151821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1341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7">
            <a:extLst>
              <a:ext uri="{FF2B5EF4-FFF2-40B4-BE49-F238E27FC236}">
                <a16:creationId xmlns:a16="http://schemas.microsoft.com/office/drawing/2014/main" id="{F9C9AE60-466C-4BDA-9E87-7701D81CFE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4DF025DF-FE0B-4046-8687-417DFBEB31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3250937" y="1278117"/>
            <a:ext cx="19788513" cy="251460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Компания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54DB932-57BE-437E-B336-17F289AFD7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3218" y="2685143"/>
            <a:ext cx="9685563" cy="1487714"/>
          </a:xfrm>
          <a:prstGeom prst="rect">
            <a:avLst/>
          </a:prstGeom>
        </p:spPr>
        <p:txBody>
          <a:bodyPr rtlCol="0" anchor="ctr"/>
          <a:lstStyle>
            <a:lvl1pPr algn="ctr">
              <a:defRPr sz="50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78231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8F9D74B8-165B-49A6-ACBB-8B7950289D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id="{00B316D0-6EE1-4FB2-A993-B0CD4CFE5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1325217" y="3977202"/>
            <a:ext cx="16229934" cy="2852057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Бизнес-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10495B-28B8-4389-8E1C-F335846C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1E258A-A128-4BAF-B8C3-723C6382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369002-18F2-427F-A791-0E26DD2F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23AD8AD8-9C40-44FB-8FF8-815C534582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199" y="2067161"/>
            <a:ext cx="4386945" cy="1006199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1411AFC0-5C52-4C0E-AD29-3DFFD3039C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766051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2010AEB-C0FD-48C8-A1FA-1BD96B6A54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22217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8B45D3B9-84F4-4A17-9D4D-8CBE603A1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3199611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7A1B57C-13D8-4BB6-9D45-D83EB1BD66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3512803"/>
            <a:ext cx="4386758" cy="1006475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2301C86B-1946-426F-9494-C64455A7E6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976" y="4643683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3BD347B5-FD69-4D61-BBDA-09FB8EF51B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7977" y="4956875"/>
            <a:ext cx="4386758" cy="1006475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Текст слайда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CBD29BE-7E3F-457E-808D-E151E479D755}"/>
              </a:ext>
            </a:extLst>
          </p:cNvPr>
          <p:cNvCxnSpPr>
            <a:cxnSpLocks/>
          </p:cNvCxnSpPr>
          <p:nvPr userDrawn="1"/>
        </p:nvCxnSpPr>
        <p:spPr>
          <a:xfrm>
            <a:off x="590349" y="923365"/>
            <a:ext cx="0" cy="593463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0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к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4">
            <a:extLst>
              <a:ext uri="{FF2B5EF4-FFF2-40B4-BE49-F238E27FC236}">
                <a16:creationId xmlns:a16="http://schemas.microsoft.com/office/drawing/2014/main" id="{4721D2A8-92CC-4A4D-9252-1D5E72D999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0" y="0"/>
            <a:ext cx="13879773" cy="2514600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Рынок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D09877-9D5E-4728-9E1B-F801C727C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35AAD1-49C3-459F-8752-6773813A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DC1F07-5ADF-4FA1-890D-55E05685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E430114-0FFE-44D3-9D11-77F649F9B1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5483" y="1941509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4A448A10-6C5A-42B4-AFD7-DF6DD58F07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223" y="4076963"/>
            <a:ext cx="2834640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6D1B0E05-9C40-4BB7-B07F-D8FD6B11F6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73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FF94E508-0A60-413A-9DE0-DE8BDEC1F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28372" y="4076963"/>
            <a:ext cx="2833338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3A34A8A7-647E-4685-A99B-1177931A13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5219" y="4076963"/>
            <a:ext cx="2833339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CECDC73-A31B-4C94-AE4B-BDC32D94F1EA}"/>
              </a:ext>
            </a:extLst>
          </p:cNvPr>
          <p:cNvCxnSpPr>
            <a:cxnSpLocks/>
          </p:cNvCxnSpPr>
          <p:nvPr userDrawn="1"/>
        </p:nvCxnSpPr>
        <p:spPr>
          <a:xfrm>
            <a:off x="860223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0">
            <a:extLst>
              <a:ext uri="{FF2B5EF4-FFF2-40B4-BE49-F238E27FC236}">
                <a16:creationId xmlns:a16="http://schemas.microsoft.com/office/drawing/2014/main" id="{DD83A920-6634-4731-94D5-4186C82C6A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37619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16592B16-F73C-4572-ACB3-FBB03EE7EE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04467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E8685373-D021-44D0-B9F5-DD46F7C2EACA}"/>
              </a:ext>
            </a:extLst>
          </p:cNvPr>
          <p:cNvCxnSpPr>
            <a:cxnSpLocks/>
          </p:cNvCxnSpPr>
          <p:nvPr userDrawn="1"/>
        </p:nvCxnSpPr>
        <p:spPr>
          <a:xfrm>
            <a:off x="8593917" y="3939883"/>
            <a:ext cx="274111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6020995-72BD-4944-B899-E6DA4064D131}"/>
              </a:ext>
            </a:extLst>
          </p:cNvPr>
          <p:cNvCxnSpPr>
            <a:cxnSpLocks/>
          </p:cNvCxnSpPr>
          <p:nvPr userDrawn="1"/>
        </p:nvCxnSpPr>
        <p:spPr>
          <a:xfrm>
            <a:off x="4727069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0C8E87B-2B7F-4A86-8EE0-6B1F9CDB72CD}"/>
              </a:ext>
            </a:extLst>
          </p:cNvPr>
          <p:cNvCxnSpPr>
            <a:cxnSpLocks/>
          </p:cNvCxnSpPr>
          <p:nvPr userDrawn="1"/>
        </p:nvCxnSpPr>
        <p:spPr>
          <a:xfrm>
            <a:off x="8593917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00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659927B5-CD76-4CF2-9218-21B4ABE3C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DE09AE-94B2-4BFF-BDCE-0B4930D6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7DB683-0E38-45C3-A062-8642CC4C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3A9F833-D729-4A7C-AE1F-BAAF1214BA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D914E175-8C78-40BB-9962-8A85F2F0E4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13F63585-E36E-41A6-95F2-CD2BE2D655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10FF23F7-3892-471E-AFA1-0D8BE8F43F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24D6B59F-6577-4B1E-B7F8-134B42084E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39A963ED-FD03-4AAC-B023-59B209A5EB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23ED9778-7DC1-4EFA-92B5-2B9F0740F5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89604" y="724868"/>
            <a:ext cx="6212793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F1777D6D-27DD-4DA3-8C4C-B8F9BA9B189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90331" y="2383034"/>
            <a:ext cx="1837944" cy="1837944"/>
          </a:xfrm>
          <a:prstGeom prst="ellipse">
            <a:avLst/>
          </a:prstGeom>
          <a:solidFill>
            <a:schemeClr val="accent6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3 млрд долл. США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B99795F1-D282-42EE-BFEC-2F47E8BE5D3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78559" y="2383034"/>
            <a:ext cx="1837944" cy="183794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2 млрд долл. США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E7EDCD32-FC44-473D-A0D4-F71DAF57286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66788" y="2383034"/>
            <a:ext cx="1837944" cy="1837944"/>
          </a:xfrm>
          <a:prstGeom prst="ellipse">
            <a:avLst/>
          </a:prstGeo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1 млрд долл. США</a:t>
            </a:r>
          </a:p>
        </p:txBody>
      </p:sp>
    </p:spTree>
    <p:extLst>
      <p:ext uri="{BB962C8B-B14F-4D97-AF65-F5344CB8AC3E}">
        <p14:creationId xmlns:p14="http://schemas.microsoft.com/office/powerpoint/2010/main" val="86504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>
            <a:extLst>
              <a:ext uri="{FF2B5EF4-FFF2-40B4-BE49-F238E27FC236}">
                <a16:creationId xmlns:a16="http://schemas.microsoft.com/office/drawing/2014/main" id="{9332B195-6B28-453B-8483-E18845F54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0"/>
            <a:ext cx="12196282" cy="244291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70B36DB2-10C9-40E1-A939-F9F3E99AA9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-316523" y="104279"/>
            <a:ext cx="12508523" cy="2679238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40000"/>
              </a:lnSpc>
              <a:spcBef>
                <a:spcPts val="0"/>
              </a:spcBef>
              <a:buNone/>
              <a:defRPr sz="50000" baseline="0">
                <a:solidFill>
                  <a:schemeClr val="bg1">
                    <a:alpha val="20000"/>
                  </a:schemeClr>
                </a:solidFill>
                <a:latin typeface="Kunstler Script" panose="030304020206070D0D06" pitchFamily="66" charset="0"/>
              </a:defRPr>
            </a:lvl1pPr>
          </a:lstStyle>
          <a:p>
            <a:pPr rtl="0"/>
            <a:r>
              <a:rPr lang="ru-RU" noProof="0"/>
              <a:t>Конкуренты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034CA5-4FBD-4728-A5D5-B55A51F3E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B12970-8175-4B63-9ABC-FF21E5FB0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E5FFB0-6DFB-4547-AB5E-A22910F4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5B0B7-1296-4FBF-8D28-A0D2821763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9728" y="2679238"/>
            <a:ext cx="4386945" cy="545148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1958F62-D93E-4433-9FC8-4CFA9792BD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728" y="4085594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cap="none" spc="1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23D482AA-5393-4260-A25C-77242CC398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706090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400" cap="all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7434F13-1C2F-416A-A9F8-479D11410B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4085594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cap="none" spc="1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FC8B7634-CFB8-480E-9065-D580A18013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706090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400" cap="all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9971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, верс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82433EF2-C2C4-4062-9D92-0FB277293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63FBE5-A165-4D71-A770-FE4E13B1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B91C94-93DA-4850-9EE8-968DAF89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C9C019F9-A0CC-42FD-9A58-9A76FBC647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6499" y="1425477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2F0A1D53-A949-49E7-820F-D18CEC7EA7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6499" y="5294320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FC5403F6-AE51-438F-AF93-56FA7D2A56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0311" y="3354359"/>
            <a:ext cx="1380681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0494832D-1AEB-4A7B-8BC3-8AC645057F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3347" y="2194947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9DED817B-58D3-4713-A66F-2E4CF578D5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79839" y="4307664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1FE5CBC-B2B8-45FE-986C-504C397B9E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42362" y="4439394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CE71774F-D73F-4B7F-9152-95EC3F36DD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98712" y="4008089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154305F-5D9B-4B4A-9F2B-6FBECE7371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3692" y="3354359"/>
            <a:ext cx="1209143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C5FED44-231C-4E53-B41C-81293135ACB1}"/>
              </a:ext>
            </a:extLst>
          </p:cNvPr>
          <p:cNvCxnSpPr>
            <a:cxnSpLocks/>
          </p:cNvCxnSpPr>
          <p:nvPr userDrawn="1"/>
        </p:nvCxnSpPr>
        <p:spPr>
          <a:xfrm>
            <a:off x="4756662" y="3600372"/>
            <a:ext cx="468364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2105B5D-04B2-4415-A88E-6BE695BAD6D0}"/>
              </a:ext>
            </a:extLst>
          </p:cNvPr>
          <p:cNvCxnSpPr>
            <a:cxnSpLocks/>
          </p:cNvCxnSpPr>
          <p:nvPr userDrawn="1"/>
        </p:nvCxnSpPr>
        <p:spPr>
          <a:xfrm flipV="1">
            <a:off x="7089982" y="1917502"/>
            <a:ext cx="4678" cy="337681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14">
            <a:extLst>
              <a:ext uri="{FF2B5EF4-FFF2-40B4-BE49-F238E27FC236}">
                <a16:creationId xmlns:a16="http://schemas.microsoft.com/office/drawing/2014/main" id="{8F362A87-DBB9-4FFD-9F42-9D6D5AD35E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52879" y="1954712"/>
            <a:ext cx="1706965" cy="104857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B6713B5A-6FE2-4827-A18D-2F81B40F0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59355" y="4708093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2B665ABC-CB0A-4595-8165-3205CED4D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040" y="722218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69476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тегия развит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5F09839D-FDC1-4EDF-9E51-F73351AB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0B182A-200F-405E-B287-2F7A7F92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E8CEAE-624C-4615-8252-893F3A04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8AE4140-1E60-4ABF-8C5B-6AA249168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89603" y="727515"/>
            <a:ext cx="6212793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62056E9-39CD-4DAA-AF46-D107C16807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80446" y="4192395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39F4B0E4-0A8E-4F79-B6E9-9015E62C2CA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09724" y="4192396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7128A45A-DF71-4640-A1BF-8F1866D09CE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3400" y="4192395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D63BCEA8-1DF2-474C-A867-36E22D2F611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89603" y="1124727"/>
            <a:ext cx="6212793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6F23D9F0-2D86-4938-96EE-A32A42E6DBF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06278" y="2482446"/>
            <a:ext cx="1581912" cy="1581912"/>
          </a:xfrm>
          <a:prstGeom prst="ellipse">
            <a:avLst/>
          </a:prstGeom>
          <a:solidFill>
            <a:schemeClr val="accent6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54C8C8A-D882-4AB4-BD1F-8D2E1EF0A8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26320" y="2482446"/>
            <a:ext cx="1581912" cy="1581912"/>
          </a:xfrm>
          <a:prstGeom prst="ellipse">
            <a:avLst/>
          </a:prstGeo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48F571DC-88C7-42E3-8699-F9C41BE828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69996" y="2482446"/>
            <a:ext cx="1581912" cy="1581912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</p:spTree>
    <p:extLst>
      <p:ext uri="{BB962C8B-B14F-4D97-AF65-F5344CB8AC3E}">
        <p14:creationId xmlns:p14="http://schemas.microsoft.com/office/powerpoint/2010/main" val="48522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пулярность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41F48AB2-7C16-4B56-A53A-93B714BC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BB994E-24A9-40A8-93EB-5515D89EE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DF8D0D-83A0-4570-97D9-255518FC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9591A4D-603C-42D9-AA8F-07BD22871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939" y="725448"/>
            <a:ext cx="5870122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FB9A868-1432-40BF-A3DF-CB2F9542988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74141" y="2326023"/>
            <a:ext cx="4998576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6772DEF8-21EE-47DD-AE5F-1EC03FDCF7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326023"/>
            <a:ext cx="5007023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BC31E94F-1411-4EA2-8AB2-A76E9A57837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0940" y="1113029"/>
            <a:ext cx="5870121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AF0062E6-1EBE-4CBF-B0D1-4737DBF54008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06949" y="2925763"/>
            <a:ext cx="5010912" cy="265176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0" name="Объект 14">
            <a:extLst>
              <a:ext uri="{FF2B5EF4-FFF2-40B4-BE49-F238E27FC236}">
                <a16:creationId xmlns:a16="http://schemas.microsoft.com/office/drawing/2014/main" id="{0E683F27-7485-420D-A15D-93A48B8CFD2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261805" y="2874716"/>
            <a:ext cx="5010912" cy="265176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5375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ухлетний план действ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89F6C305-4C96-4875-9AEF-C88E3E62D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FFF3E7-19BF-4E1B-86A9-BB3CBD897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CD6203-1BDD-481A-8B5A-0CE7676C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6458F71-90A6-4816-BD12-E5F24297EB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040" y="724868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C65C6C0E-E988-4670-AC4F-46DF25AB1A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D08F3328-96B5-4F00-9D88-C2B1CFB100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AF2A90E7-217C-439F-A3C7-41589A223F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0365" y="3027930"/>
            <a:ext cx="615309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8553117D-AEE8-4CDA-9B76-4465B03947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D768892F-3B07-49B8-B76F-DA245223D2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5C805EDD-6FC0-466B-B5E2-AA7150A858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9D2E9DFD-B289-41E0-A706-0DF99250C3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29CFE769-E334-4852-98D4-D2686E7A17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77978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656E6239-48C4-41A4-9AA4-44A85F3A09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677AF2E7-6E1A-4486-9E9C-831E8AA4E31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54CB8F8F-95F4-4C90-B6B0-E05E3FD3906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46420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D4D4CBEB-ED3F-458B-89D4-BF7B87EEA7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7D178BD8-37BB-4369-9089-458E4AFC02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EB35E26F-6E4D-49E5-8B52-C3DFC5DAED9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57091E21-E4FD-4EFC-A957-BC31C0E5E0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30365" y="4871997"/>
            <a:ext cx="615309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id="{93BD433F-C233-4D3A-A836-157F6D8E787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4">
            <a:extLst>
              <a:ext uri="{FF2B5EF4-FFF2-40B4-BE49-F238E27FC236}">
                <a16:creationId xmlns:a16="http://schemas.microsoft.com/office/drawing/2014/main" id="{A047DD8B-C64B-4EEF-A394-1EF5D78C919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4">
            <a:extLst>
              <a:ext uri="{FF2B5EF4-FFF2-40B4-BE49-F238E27FC236}">
                <a16:creationId xmlns:a16="http://schemas.microsoft.com/office/drawing/2014/main" id="{9F7A3216-3089-45BC-B307-8D5B15FE5D0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4">
            <a:extLst>
              <a:ext uri="{FF2B5EF4-FFF2-40B4-BE49-F238E27FC236}">
                <a16:creationId xmlns:a16="http://schemas.microsoft.com/office/drawing/2014/main" id="{C4C055EF-54DF-4BA1-A25C-B1010981E7C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4">
            <a:extLst>
              <a:ext uri="{FF2B5EF4-FFF2-40B4-BE49-F238E27FC236}">
                <a16:creationId xmlns:a16="http://schemas.microsoft.com/office/drawing/2014/main" id="{46C13F5D-6794-400F-906D-2D40EEEC34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177978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5" name="Текст 14">
            <a:extLst>
              <a:ext uri="{FF2B5EF4-FFF2-40B4-BE49-F238E27FC236}">
                <a16:creationId xmlns:a16="http://schemas.microsoft.com/office/drawing/2014/main" id="{45714E98-02E2-48DF-9367-87F55E4FB6A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9C13007C-3478-4694-B3D7-8AE2F4C80DE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id="{0F8E2313-703C-4CF3-9F33-F2FA123ED3B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6420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11BB185B-EE3A-4221-9885-0A23F6BB9B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1" name="Текст 14">
            <a:extLst>
              <a:ext uri="{FF2B5EF4-FFF2-40B4-BE49-F238E27FC236}">
                <a16:creationId xmlns:a16="http://schemas.microsoft.com/office/drawing/2014/main" id="{ABA1EBA0-06C6-4473-9072-0B46D901EEE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61846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2" name="Текст 14">
            <a:extLst>
              <a:ext uri="{FF2B5EF4-FFF2-40B4-BE49-F238E27FC236}">
                <a16:creationId xmlns:a16="http://schemas.microsoft.com/office/drawing/2014/main" id="{E3E7422E-C8DE-4304-BC2C-D7A9200338B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49901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3" name="Текст 14">
            <a:extLst>
              <a:ext uri="{FF2B5EF4-FFF2-40B4-BE49-F238E27FC236}">
                <a16:creationId xmlns:a16="http://schemas.microsoft.com/office/drawing/2014/main" id="{E5B67A4A-03EA-4C59-B052-C3AC8624919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4" name="Текст 14">
            <a:extLst>
              <a:ext uri="{FF2B5EF4-FFF2-40B4-BE49-F238E27FC236}">
                <a16:creationId xmlns:a16="http://schemas.microsoft.com/office/drawing/2014/main" id="{386D9727-6EAF-44BD-B5BB-FF9FB2E38F2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5" name="Текст 14">
            <a:extLst>
              <a:ext uri="{FF2B5EF4-FFF2-40B4-BE49-F238E27FC236}">
                <a16:creationId xmlns:a16="http://schemas.microsoft.com/office/drawing/2014/main" id="{8ED3541C-CC4E-4C36-9758-9D66DDE2BA3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6" name="Текст 14">
            <a:extLst>
              <a:ext uri="{FF2B5EF4-FFF2-40B4-BE49-F238E27FC236}">
                <a16:creationId xmlns:a16="http://schemas.microsoft.com/office/drawing/2014/main" id="{5C4B9123-0034-44EB-AE51-BE0E95C36F9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F6EBC080-B92D-4FC1-91BB-CBB73125903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58" name="Текст 14">
            <a:extLst>
              <a:ext uri="{FF2B5EF4-FFF2-40B4-BE49-F238E27FC236}">
                <a16:creationId xmlns:a16="http://schemas.microsoft.com/office/drawing/2014/main" id="{45A0B38A-6949-43DC-8059-9B50415B16B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3842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овые показатели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>
            <a:extLst>
              <a:ext uri="{FF2B5EF4-FFF2-40B4-BE49-F238E27FC236}">
                <a16:creationId xmlns:a16="http://schemas.microsoft.com/office/drawing/2014/main" id="{216878F0-817D-4F26-8B43-746016119A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4661647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B4271A-ED63-46FF-9282-ECA9140C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F05D42-821E-4E1A-ACD8-5D4B39CF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2A47555-EEE6-41B1-9AA5-E70CA2B6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8D863BC-52D6-4182-94E2-EA35621A8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60889" y="729426"/>
            <a:ext cx="5903262" cy="635397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F792BF5-C216-472F-93C8-9E12D88E6BB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0988" y="1625600"/>
            <a:ext cx="5903912" cy="4429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4057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от 4 человек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4">
            <a:extLst>
              <a:ext uri="{FF2B5EF4-FFF2-40B4-BE49-F238E27FC236}">
                <a16:creationId xmlns:a16="http://schemas.microsoft.com/office/drawing/2014/main" id="{71C49FEB-B8EF-4D85-AF1E-FF1A08DED4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" y="1"/>
            <a:ext cx="12192000" cy="2514600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35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Коллектив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51E4D1-453A-486C-AC10-C42024603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D6862B-8836-4F15-B05B-24B5EFFD7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F95F47-BBF4-4271-B6F5-E9C3507A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06E153E-70D2-4FA6-AE08-1FF5408973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1655011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id="{DC04EBE4-2F20-469F-8A53-9BEC2E3782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44345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B4BA6AEB-B1AF-4446-A7B4-97B679BC930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04655" y="4463647"/>
            <a:ext cx="2330873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3462D3F-0728-4C38-B170-389153ED5A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4655" y="4779469"/>
            <a:ext cx="2330873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id="{3E3EC61F-D3A5-4658-8BA3-A91338AF2FA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33091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id="{CDB9F756-6446-412A-9650-AAB15FCA362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621836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382166CD-0B9A-4F3F-9C64-C140FABE85C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10582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40DF12CD-BCB4-467F-B7E3-499EC97EFE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93400" y="4463647"/>
            <a:ext cx="2330874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5A467C8A-05E4-4C98-85BA-9199B1C1E1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3400" y="4779469"/>
            <a:ext cx="2330874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9058072E-F9B0-4371-960E-E67B496E30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82145" y="4463647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0A657816-CBF3-4FE7-86AD-21BF42DD15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145" y="477946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886C1499-EEAF-4BF5-99C2-BE435BED3F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70891" y="4463647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58984A54-7368-4F62-B02D-6A06236600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70891" y="477946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396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от 8 человек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86F087D-92DE-4035-8192-586AF5C8F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9928F3-1B10-463F-9157-B6A079A79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6BA99F-4B60-460A-B00E-4D0B0DDD5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Рисунок 9">
            <a:extLst>
              <a:ext uri="{FF2B5EF4-FFF2-40B4-BE49-F238E27FC236}">
                <a16:creationId xmlns:a16="http://schemas.microsoft.com/office/drawing/2014/main" id="{5A869ECF-2DFC-48EE-97D9-84DCD25E547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979488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156C8A56-CD27-4C90-94A0-6C6EE02744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85529" y="3495484"/>
            <a:ext cx="2085792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22104C50-BDDE-4917-8F64-30BB543A73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59819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16490CE7-7241-4A9F-9A19-0D1533BA52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59818" y="3495484"/>
            <a:ext cx="2085793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02C7036D-56D2-4D6E-8F25-344484C61A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4108" y="3269684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420E5CE0-16E9-48C3-AEAE-C29C2448D7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4107" y="3495484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32463BC-AC80-43A6-8BB3-50F5A28E80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608394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4CF5287C-0936-4244-B1EE-226996FEC9A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08391" y="3495484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80E59778-6A5E-4CAE-8EB2-BBEBB43F6D4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85530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47" name="Текст 14">
            <a:extLst>
              <a:ext uri="{FF2B5EF4-FFF2-40B4-BE49-F238E27FC236}">
                <a16:creationId xmlns:a16="http://schemas.microsoft.com/office/drawing/2014/main" id="{393D72E6-E684-4731-B139-4BA8111999D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5442" y="5546241"/>
            <a:ext cx="2085792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48" name="Текст 14">
            <a:extLst>
              <a:ext uri="{FF2B5EF4-FFF2-40B4-BE49-F238E27FC236}">
                <a16:creationId xmlns:a16="http://schemas.microsoft.com/office/drawing/2014/main" id="{17AF8A36-96BD-4383-BD10-0AF6C3CAA21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859819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49" name="Текст 14">
            <a:extLst>
              <a:ext uri="{FF2B5EF4-FFF2-40B4-BE49-F238E27FC236}">
                <a16:creationId xmlns:a16="http://schemas.microsoft.com/office/drawing/2014/main" id="{F26B5D3A-6C13-4204-9756-1BCA5AE8D12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859730" y="5546241"/>
            <a:ext cx="2085793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0" name="Текст 14">
            <a:extLst>
              <a:ext uri="{FF2B5EF4-FFF2-40B4-BE49-F238E27FC236}">
                <a16:creationId xmlns:a16="http://schemas.microsoft.com/office/drawing/2014/main" id="{80D112F0-B8AB-4FA9-B732-BE08CD1234D5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234108" y="5320441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51" name="Текст 14">
            <a:extLst>
              <a:ext uri="{FF2B5EF4-FFF2-40B4-BE49-F238E27FC236}">
                <a16:creationId xmlns:a16="http://schemas.microsoft.com/office/drawing/2014/main" id="{4784D9A7-36A5-4F3B-AA7B-CB5E2D65594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34063" y="5546241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2" name="Текст 14">
            <a:extLst>
              <a:ext uri="{FF2B5EF4-FFF2-40B4-BE49-F238E27FC236}">
                <a16:creationId xmlns:a16="http://schemas.microsoft.com/office/drawing/2014/main" id="{D7A99E46-923F-4364-BF2F-FBB534A1064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08394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53" name="Текст 14">
            <a:extLst>
              <a:ext uri="{FF2B5EF4-FFF2-40B4-BE49-F238E27FC236}">
                <a16:creationId xmlns:a16="http://schemas.microsoft.com/office/drawing/2014/main" id="{506EFF4D-3C39-4F6E-A14E-EFF1C741CCC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608391" y="5546241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0C5A43DB-AE3F-48FC-B6D4-8879D4CDADB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485530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33" name="Рисунок 9">
            <a:extLst>
              <a:ext uri="{FF2B5EF4-FFF2-40B4-BE49-F238E27FC236}">
                <a16:creationId xmlns:a16="http://schemas.microsoft.com/office/drawing/2014/main" id="{BF616705-4A53-4806-B16C-BA39A5A02D23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353776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9" name="Рисунок 9">
            <a:extLst>
              <a:ext uri="{FF2B5EF4-FFF2-40B4-BE49-F238E27FC236}">
                <a16:creationId xmlns:a16="http://schemas.microsoft.com/office/drawing/2014/main" id="{12C5AB77-7FB0-4FE2-A742-FA3672277633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6728064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0" name="Рисунок 9">
            <a:extLst>
              <a:ext uri="{FF2B5EF4-FFF2-40B4-BE49-F238E27FC236}">
                <a16:creationId xmlns:a16="http://schemas.microsoft.com/office/drawing/2014/main" id="{8A37ED26-A40F-40E4-9FB0-0F305BCB23F4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9102352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1" name="Рисунок 9">
            <a:extLst>
              <a:ext uri="{FF2B5EF4-FFF2-40B4-BE49-F238E27FC236}">
                <a16:creationId xmlns:a16="http://schemas.microsoft.com/office/drawing/2014/main" id="{B6231166-8699-4C7F-8542-01C947970C37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1979488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2" name="Рисунок 9">
            <a:extLst>
              <a:ext uri="{FF2B5EF4-FFF2-40B4-BE49-F238E27FC236}">
                <a16:creationId xmlns:a16="http://schemas.microsoft.com/office/drawing/2014/main" id="{C8BBF1DC-9382-4EDC-8A43-26FBDBA89C72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4353776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3" name="Рисунок 9">
            <a:extLst>
              <a:ext uri="{FF2B5EF4-FFF2-40B4-BE49-F238E27FC236}">
                <a16:creationId xmlns:a16="http://schemas.microsoft.com/office/drawing/2014/main" id="{E1600B1D-A51F-4CD2-B131-483A6088B903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6728064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4" name="Рисунок 9">
            <a:extLst>
              <a:ext uri="{FF2B5EF4-FFF2-40B4-BE49-F238E27FC236}">
                <a16:creationId xmlns:a16="http://schemas.microsoft.com/office/drawing/2014/main" id="{C6C004ED-2B06-4144-9164-96A4CDC0539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9102352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4002D7BD-981B-493B-A5A0-DA83B65931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724868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6974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E636A6C4-760E-4DFC-9166-0346E320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A830E9-38B9-41B2-9047-8F9003630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5897FB-ACEE-45BF-9704-D517B9B9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F61A60D-EA13-4C4C-9816-85480A2E2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724868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C424B8B-6301-4675-9015-050DF1DF91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511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44297A50-8392-4EB9-9BF6-451C4B9977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11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01B3A901-BBC6-44D9-9C97-6CFD76C17C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4039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C60306D6-8D77-403B-B3D3-93E771A63E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4039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156D61BA-EB24-4A41-8CAD-DF8D3ACF23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7567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7D92CD70-81FF-405A-B419-FCACE6F2F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7567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1F7A98D9-A50A-41D8-BD51-327D4B647F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1094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CD4953C5-A270-4C37-B878-3D3E51E01A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1094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B419FAA5-674D-4D1B-B6F0-7F6B786D9D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85758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4301E9A5-7F5A-49AF-A4F3-EA73CC5590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2814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44658DCD-8753-4536-A41F-2975ECE9D0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36341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708ADA9-A84B-4176-A4A4-3BEEB2F71F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69286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2757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9FD50E8B-97D3-485C-9645-AACC303DDF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-1"/>
            <a:ext cx="12196282" cy="291737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44211F90-6E18-443B-BDFF-5A72A79502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006735"/>
            <a:ext cx="12192000" cy="2851264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(сумма)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B2CC2F-A541-4A4B-985A-73901B9F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1D1C2B-CD69-4515-87A0-866E32DCE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F4DBC1-4594-4961-A9D3-27E0113B3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15AE508-339B-4118-9121-4A160D09F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122721"/>
            <a:ext cx="2895600" cy="1111250"/>
          </a:xfrm>
          <a:prstGeom prst="rect">
            <a:avLst/>
          </a:prstGeom>
        </p:spPr>
        <p:txBody>
          <a:bodyPr rtlCol="0" anchor="ctr"/>
          <a:lstStyle>
            <a:lvl1pPr algn="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3A3F931-4B84-489F-8B0A-7FEF462532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2514" y="3833158"/>
            <a:ext cx="7021287" cy="1690377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29199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61D6F08F-239E-4E92-B5E7-36638ED465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7715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8D0F4F-65EB-4DC2-B7AD-AD23E6DB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F9EC8-F9C6-4CE1-91F5-A956792C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3156857" cy="365125"/>
          </a:xfrm>
        </p:spPr>
        <p:txBody>
          <a:bodyPr rtlCol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721C21-E285-4AF2-9E8D-243F4CBC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C201BA1-98C5-4728-9204-5B3A2F7B03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87939" y="1638359"/>
            <a:ext cx="3058885" cy="1111250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75C106A2-F65A-4519-B7A6-CB7477C684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7939" y="3135086"/>
            <a:ext cx="3058885" cy="238845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E7A08CD-CF6C-4ABF-B086-481F36611730}"/>
              </a:ext>
            </a:extLst>
          </p:cNvPr>
          <p:cNvCxnSpPr>
            <a:cxnSpLocks/>
          </p:cNvCxnSpPr>
          <p:nvPr userDrawn="1"/>
        </p:nvCxnSpPr>
        <p:spPr>
          <a:xfrm>
            <a:off x="8130026" y="0"/>
            <a:ext cx="0" cy="4572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Текст 4">
            <a:extLst>
              <a:ext uri="{FF2B5EF4-FFF2-40B4-BE49-F238E27FC236}">
                <a16:creationId xmlns:a16="http://schemas.microsoft.com/office/drawing/2014/main" id="{E4AB2649-B78D-4A9D-9F1D-F447A521EE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735" y="4698088"/>
            <a:ext cx="11996058" cy="2059185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37000"/>
              </a:lnSpc>
              <a:spcBef>
                <a:spcPts val="0"/>
              </a:spcBef>
              <a:buNone/>
              <a:defRPr sz="50000" i="1" baseline="0">
                <a:solidFill>
                  <a:schemeClr val="accent6">
                    <a:lumMod val="10000"/>
                    <a:lumOff val="90000"/>
                    <a:alpha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Чем</a:t>
            </a:r>
          </a:p>
        </p:txBody>
      </p:sp>
    </p:spTree>
    <p:extLst>
      <p:ext uri="{BB962C8B-B14F-4D97-AF65-F5344CB8AC3E}">
        <p14:creationId xmlns:p14="http://schemas.microsoft.com/office/powerpoint/2010/main" val="238296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81A4C966-5542-475A-B224-2E541D9AE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 dirty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F1E08C-E5A1-412C-88D3-C6BF9430D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 dirty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6BAFCC-DBDE-4891-B3DD-4B3754E7D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8795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59" r:id="rId12"/>
    <p:sldLayoutId id="2147483666" r:id="rId13"/>
    <p:sldLayoutId id="2147483667" r:id="rId14"/>
    <p:sldLayoutId id="2147483668" r:id="rId15"/>
    <p:sldLayoutId id="2147483669" r:id="rId16"/>
    <p:sldLayoutId id="2147483663" r:id="rId17"/>
    <p:sldLayoutId id="2147483665" r:id="rId18"/>
    <p:sldLayoutId id="2147483664" r:id="rId19"/>
    <p:sldLayoutId id="2147483661" r:id="rId20"/>
    <p:sldLayoutId id="2147483662" r:id="rId21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fe.ru/products/shkaf-dlya-razdevalok-praktik-ls-01-40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hyperlink" Target="mailto:vkaspshakova@gmail.com" TargetMode="External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0.png"/><Relationship Id="rId5" Type="http://schemas.openxmlformats.org/officeDocument/2006/relationships/customXml" Target="../ink/ink1.xml"/><Relationship Id="rId4" Type="http://schemas.openxmlformats.org/officeDocument/2006/relationships/image" Target="../media/image6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2F9531F-4827-2946-F35B-6E13D973AA42}"/>
              </a:ext>
            </a:extLst>
          </p:cNvPr>
          <p:cNvSpPr/>
          <p:nvPr/>
        </p:nvSpPr>
        <p:spPr>
          <a:xfrm>
            <a:off x="7819242" y="5195664"/>
            <a:ext cx="2250621" cy="360045"/>
          </a:xfrm>
          <a:prstGeom prst="rect">
            <a:avLst/>
          </a:prstGeom>
          <a:solidFill>
            <a:srgbClr val="CBCBDF"/>
          </a:solidFill>
          <a:ln>
            <a:solidFill>
              <a:srgbClr val="CB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oogle Shape;67;p1">
            <a:extLst>
              <a:ext uri="{FF2B5EF4-FFF2-40B4-BE49-F238E27FC236}">
                <a16:creationId xmlns:a16="http://schemas.microsoft.com/office/drawing/2014/main" id="{A44D34F8-2B74-1284-42E9-07971ACFDC42}"/>
              </a:ext>
            </a:extLst>
          </p:cNvPr>
          <p:cNvSpPr/>
          <p:nvPr/>
        </p:nvSpPr>
        <p:spPr>
          <a:xfrm>
            <a:off x="11155052" y="231336"/>
            <a:ext cx="879105" cy="879105"/>
          </a:xfrm>
          <a:prstGeom prst="ellipse">
            <a:avLst/>
          </a:prstGeom>
          <a:solidFill>
            <a:srgbClr val="CBCBDF"/>
          </a:solidFill>
          <a:ln w="25400" cap="flat" cmpd="sng">
            <a:solidFill>
              <a:srgbClr val="CBCB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34056CF-DEDB-4079-BF11-FA4761D09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6774" y="1572615"/>
            <a:ext cx="4131128" cy="1258331"/>
          </a:xfrm>
        </p:spPr>
        <p:txBody>
          <a:bodyPr rtlCol="0"/>
          <a:lstStyle/>
          <a:p>
            <a:pPr rtl="0"/>
            <a:r>
              <a:rPr lang="ru-RU" sz="3200" b="0" dirty="0"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lang="en-US" sz="3200" b="0" dirty="0" err="1">
                <a:latin typeface="Century Gothic"/>
                <a:ea typeface="Century Gothic"/>
                <a:cs typeface="Century Gothic"/>
                <a:sym typeface="Century Gothic"/>
              </a:rPr>
              <a:t>fe</a:t>
            </a:r>
            <a:r>
              <a:rPr lang="ru-RU" sz="3200" b="0" dirty="0" err="1">
                <a:latin typeface="Century Gothic"/>
                <a:ea typeface="Century Gothic"/>
                <a:cs typeface="Century Gothic"/>
                <a:sym typeface="Century Gothic"/>
              </a:rPr>
              <a:t>duNet</a:t>
            </a:r>
            <a:r>
              <a:rPr lang="ru-RU" sz="3200" b="0" dirty="0">
                <a:latin typeface="Century Gothic"/>
                <a:ea typeface="Century Gothic"/>
                <a:cs typeface="Century Gothic"/>
                <a:sym typeface="Century Gothic"/>
              </a:rPr>
              <a:t> 6.0 з1 IТ-офис</a:t>
            </a:r>
            <a:endParaRPr lang="ru-RU" sz="3200" dirty="0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D79862A8-72F8-4043-A021-816AC74E8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6774" y="3636587"/>
            <a:ext cx="3984171" cy="1724868"/>
          </a:xfrm>
        </p:spPr>
        <p:txBody>
          <a:bodyPr rtlCol="0"/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Организация пространства офисного помещения </a:t>
            </a:r>
            <a:r>
              <a:rPr lang="ru-RU" sz="1600" dirty="0" err="1">
                <a:latin typeface="Century Gothic"/>
                <a:ea typeface="Century Gothic"/>
                <a:cs typeface="Century Gothic"/>
                <a:sym typeface="Century Gothic"/>
              </a:rPr>
              <a:t>open</a:t>
            </a: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1600" dirty="0" err="1">
                <a:latin typeface="Century Gothic"/>
                <a:ea typeface="Century Gothic"/>
                <a:cs typeface="Century Gothic"/>
                <a:sym typeface="Century Gothic"/>
              </a:rPr>
              <a:t>space</a:t>
            </a:r>
            <a:endParaRPr lang="ru-RU" sz="16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ru-RU" sz="16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Заказчик: НИЛ АП, ООО</a:t>
            </a:r>
            <a:endParaRPr lang="ru-RU" sz="16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ru-RU" sz="16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" name="Google Shape;73;p1">
            <a:extLst>
              <a:ext uri="{FF2B5EF4-FFF2-40B4-BE49-F238E27FC236}">
                <a16:creationId xmlns:a16="http://schemas.microsoft.com/office/drawing/2014/main" id="{D4E00649-30BD-60D2-A388-0C8952C36C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5052" y="246576"/>
            <a:ext cx="863695" cy="801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2;p1">
            <a:extLst>
              <a:ext uri="{FF2B5EF4-FFF2-40B4-BE49-F238E27FC236}">
                <a16:creationId xmlns:a16="http://schemas.microsoft.com/office/drawing/2014/main" id="{67CC3036-D9E5-C6C6-3A60-46CE16070F3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19242" y="5209611"/>
            <a:ext cx="2215539" cy="3036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одзаголовок 7">
            <a:extLst>
              <a:ext uri="{FF2B5EF4-FFF2-40B4-BE49-F238E27FC236}">
                <a16:creationId xmlns:a16="http://schemas.microsoft.com/office/drawing/2014/main" id="{DCD1A4A0-F9BC-DE3D-13DF-2DF3991B3A48}"/>
              </a:ext>
            </a:extLst>
          </p:cNvPr>
          <p:cNvSpPr txBox="1">
            <a:spLocks/>
          </p:cNvSpPr>
          <p:nvPr/>
        </p:nvSpPr>
        <p:spPr>
          <a:xfrm>
            <a:off x="8585105" y="567794"/>
            <a:ext cx="2304505" cy="480229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solidFill>
                  <a:schemeClr val="bg1"/>
                </a:solidFill>
                <a:latin typeface="Century Gothic"/>
                <a:sym typeface="Century Gothic"/>
              </a:rPr>
              <a:t>Команда «</a:t>
            </a:r>
            <a:r>
              <a:rPr lang="en-US" sz="1600" dirty="0">
                <a:solidFill>
                  <a:schemeClr val="bg1"/>
                </a:solidFill>
                <a:latin typeface="Century Gothic"/>
                <a:sym typeface="Century Gothic"/>
              </a:rPr>
              <a:t>VNEON</a:t>
            </a:r>
            <a:r>
              <a:rPr lang="ru-RU" sz="1600" dirty="0">
                <a:solidFill>
                  <a:schemeClr val="bg1"/>
                </a:solidFill>
                <a:latin typeface="Century Gothic"/>
                <a:sym typeface="Century Gothic"/>
              </a:rPr>
              <a:t>»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93552C-00B5-F2F1-1B5F-8AF39F86AF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160" t="13015" r="20918" b="42117"/>
          <a:stretch/>
        </p:blipFill>
        <p:spPr>
          <a:xfrm>
            <a:off x="7388465" y="144415"/>
            <a:ext cx="1390650" cy="1058936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848827CE-E2AC-0AF7-D119-AA36FF71DDA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03" r="30940"/>
          <a:stretch/>
        </p:blipFill>
        <p:spPr>
          <a:xfrm>
            <a:off x="0" y="0"/>
            <a:ext cx="7468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7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8230" y="522514"/>
            <a:ext cx="5354841" cy="492851"/>
          </a:xfrm>
        </p:spPr>
        <p:txBody>
          <a:bodyPr rtlCol="0"/>
          <a:lstStyle/>
          <a:p>
            <a:pPr rtl="0"/>
            <a:r>
              <a:rPr lang="ru-RU" sz="3000" dirty="0">
                <a:latin typeface="Century Gothic" panose="020B0502020202020204" pitchFamily="34" charset="0"/>
              </a:rPr>
              <a:t>Проблема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4C47F3D7-2E0A-4565-95F1-798A78C80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2026" y="1321512"/>
            <a:ext cx="7003414" cy="2209264"/>
          </a:xfrm>
        </p:spPr>
        <p:txBody>
          <a:bodyPr rtlCol="0"/>
          <a:lstStyle/>
          <a:p>
            <a:pPr marL="127000" lvl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Компания решила обратиться к молодым талантам за помощью в организации современного интерьера, потому что приобрела новое помещение для расширения предприятия. Офис разрабатывается для сотрудников IT-компании.</a:t>
            </a:r>
          </a:p>
        </p:txBody>
      </p:sp>
      <p:pic>
        <p:nvPicPr>
          <p:cNvPr id="7" name="Google Shape;93;g169771d47cd_0_8">
            <a:extLst>
              <a:ext uri="{FF2B5EF4-FFF2-40B4-BE49-F238E27FC236}">
                <a16:creationId xmlns:a16="http://schemas.microsoft.com/office/drawing/2014/main" id="{5E69C767-8A97-2D56-5749-123CEE4BB8F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02" y="112971"/>
            <a:ext cx="4285672" cy="3214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2;g169771d47cd_0_8">
            <a:extLst>
              <a:ext uri="{FF2B5EF4-FFF2-40B4-BE49-F238E27FC236}">
                <a16:creationId xmlns:a16="http://schemas.microsoft.com/office/drawing/2014/main" id="{903BD6F8-588D-CD5A-4337-7C4AA8078E1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301" y="3530775"/>
            <a:ext cx="4290425" cy="321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Изображение выглядит как внутренний, пол, потолок, несколько&#10;&#10;Автоматически созданное описание">
            <a:extLst>
              <a:ext uri="{FF2B5EF4-FFF2-40B4-BE49-F238E27FC236}">
                <a16:creationId xmlns:a16="http://schemas.microsoft.com/office/drawing/2014/main" id="{407F8878-DD5E-1DB3-5131-5F779E45D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6658" y="3530776"/>
            <a:ext cx="3217818" cy="3217818"/>
          </a:xfrm>
          <a:prstGeom prst="rect">
            <a:avLst/>
          </a:prstGeom>
        </p:spPr>
      </p:pic>
      <p:pic>
        <p:nvPicPr>
          <p:cNvPr id="35" name="Рисунок 34" descr="Изображение выглядит как пол, внутренний, здание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27445EFF-A353-CAB6-074E-36D03765C8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3408" y="3530776"/>
            <a:ext cx="3217818" cy="32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9B7C68D5-425C-4465-842E-6EC3B305D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458803"/>
            <a:ext cx="4223656" cy="1117600"/>
          </a:xfrm>
        </p:spPr>
        <p:txBody>
          <a:bodyPr rtlCol="0"/>
          <a:lstStyle/>
          <a:p>
            <a:pPr rtl="0"/>
            <a:r>
              <a:rPr lang="ru-RU" sz="3000" dirty="0">
                <a:latin typeface="Century Gothic" panose="020B0502020202020204" pitchFamily="34" charset="0"/>
              </a:rPr>
              <a:t>Заказчик и пользователи</a:t>
            </a:r>
          </a:p>
        </p:txBody>
      </p:sp>
      <p:sp>
        <p:nvSpPr>
          <p:cNvPr id="18" name="Подзаголовок 17">
            <a:extLst>
              <a:ext uri="{FF2B5EF4-FFF2-40B4-BE49-F238E27FC236}">
                <a16:creationId xmlns:a16="http://schemas.microsoft.com/office/drawing/2014/main" id="{37F7ED61-C894-4A41-AC49-EFA304B05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2295273"/>
            <a:ext cx="3684814" cy="2801597"/>
          </a:xfrm>
        </p:spPr>
        <p:txBody>
          <a:bodyPr rtlCol="0"/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Научно-исследовательская лаборатория автоматизации проектирования «</a:t>
            </a:r>
            <a:r>
              <a:rPr lang="ru-RU" sz="1600" b="0" i="0" u="none" strike="noStrike" cap="none" dirty="0" err="1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RealL</a:t>
            </a:r>
            <a:r>
              <a:rPr lang="ru-RU" sz="1600" dirty="0" err="1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</a:t>
            </a: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Специализируется на разработке и изготовлении оборудования и систем промышленной автоматизации.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Пользователи: сотрудники офиса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3</a:t>
            </a:fld>
            <a:endParaRPr lang="ru-RU"/>
          </a:p>
        </p:txBody>
      </p:sp>
      <p:pic>
        <p:nvPicPr>
          <p:cNvPr id="20" name="Рисунок 19" descr="Изображение выглядит как человек, внутренний, потолок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E28F41B9-377D-DF2B-47D7-1BA9CF68AD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5600" r="15600"/>
          <a:stretch>
            <a:fillRect/>
          </a:stretch>
        </p:blipFill>
        <p:spPr/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E6B9C5-7FEB-F129-65ED-0D26D6167A6B}"/>
              </a:ext>
            </a:extLst>
          </p:cNvPr>
          <p:cNvSpPr/>
          <p:nvPr/>
        </p:nvSpPr>
        <p:spPr>
          <a:xfrm>
            <a:off x="910443" y="5126311"/>
            <a:ext cx="2250621" cy="360045"/>
          </a:xfrm>
          <a:prstGeom prst="rect">
            <a:avLst/>
          </a:prstGeom>
          <a:solidFill>
            <a:srgbClr val="CBCBDF"/>
          </a:solidFill>
          <a:ln>
            <a:solidFill>
              <a:srgbClr val="CB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Google Shape;72;p1">
            <a:extLst>
              <a:ext uri="{FF2B5EF4-FFF2-40B4-BE49-F238E27FC236}">
                <a16:creationId xmlns:a16="http://schemas.microsoft.com/office/drawing/2014/main" id="{3D956065-D4F2-129F-C732-7F77429C04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0443" y="5140258"/>
            <a:ext cx="2215539" cy="303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390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2DB7C2-988C-9649-9CC8-42482C0C9267}"/>
              </a:ext>
            </a:extLst>
          </p:cNvPr>
          <p:cNvSpPr/>
          <p:nvPr/>
        </p:nvSpPr>
        <p:spPr>
          <a:xfrm>
            <a:off x="295564" y="0"/>
            <a:ext cx="1006763" cy="2235200"/>
          </a:xfrm>
          <a:prstGeom prst="rect">
            <a:avLst/>
          </a:prstGeom>
          <a:solidFill>
            <a:srgbClr val="343456"/>
          </a:solidFill>
          <a:ln>
            <a:solidFill>
              <a:srgbClr val="343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9B7C68D5-425C-4465-842E-6EC3B305D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710" y="634293"/>
            <a:ext cx="5597235" cy="1117600"/>
          </a:xfrm>
        </p:spPr>
        <p:txBody>
          <a:bodyPr rtlCol="0"/>
          <a:lstStyle/>
          <a:p>
            <a:pPr rtl="0"/>
            <a:r>
              <a:rPr lang="ru-RU" sz="2800" dirty="0">
                <a:latin typeface="Century Gothic" panose="020B0502020202020204" pitchFamily="34" charset="0"/>
              </a:rPr>
              <a:t>Целевая аудитория: сотрудники компании</a:t>
            </a:r>
          </a:p>
        </p:txBody>
      </p:sp>
      <p:sp>
        <p:nvSpPr>
          <p:cNvPr id="18" name="Подзаголовок 17">
            <a:extLst>
              <a:ext uri="{FF2B5EF4-FFF2-40B4-BE49-F238E27FC236}">
                <a16:creationId xmlns:a16="http://schemas.microsoft.com/office/drawing/2014/main" id="{37F7ED61-C894-4A41-AC49-EFA304B05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256" y="2161346"/>
            <a:ext cx="5320145" cy="3794506"/>
          </a:xfrm>
        </p:spPr>
        <p:txBody>
          <a:bodyPr rtlCol="0"/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Профессиональная деятельность:</a:t>
            </a:r>
            <a:b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менеджеры</a:t>
            </a:r>
            <a:b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маркетологи</a:t>
            </a:r>
            <a:b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схемотехники</a:t>
            </a:r>
            <a:b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конструкторы</a:t>
            </a:r>
            <a:b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разработчики</a:t>
            </a:r>
            <a:b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b="0" i="0" u="none" strike="noStrike" cap="none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программисты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Офис несколько удален от городской инфраструктуры, поэтому сотрудники зачастую обедают в столовой на работе.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Активность: сидячая работа, следовательно востребован спорт-зал. Также необходима комфортная зона отдыха.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endParaRPr lang="ru-RU" sz="1600" dirty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4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AA20EB-347F-2090-79C1-2D0D93E97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68" r="3468"/>
          <a:stretch/>
        </p:blipFill>
        <p:spPr>
          <a:xfrm>
            <a:off x="6271491" y="0"/>
            <a:ext cx="5920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1">
            <a:extLst>
              <a:ext uri="{FF2B5EF4-FFF2-40B4-BE49-F238E27FC236}">
                <a16:creationId xmlns:a16="http://schemas.microsoft.com/office/drawing/2014/main" id="{55719757-528E-45B6-B6AF-D44DC6956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685" y="2835710"/>
            <a:ext cx="6923316" cy="1402442"/>
          </a:xfrm>
        </p:spPr>
        <p:txBody>
          <a:bodyPr rtlCol="0"/>
          <a:lstStyle/>
          <a:p>
            <a:pPr algn="l" rtl="0"/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связи с большими габаритами помещения и положительной оценкой его состояния было принято решение не менять пол и потолок, что значительно экономит затраты.</a:t>
            </a:r>
            <a:b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lang="ru-RU" sz="1600" dirty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" name="Рисунок 34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8A905C08-0881-2574-907E-F895CB179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893" y="4911464"/>
            <a:ext cx="2017415" cy="112273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76455EA-7DBF-A832-CBEB-9EB387331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1482" y="4911464"/>
            <a:ext cx="1013833" cy="1013833"/>
          </a:xfrm>
          <a:prstGeom prst="rect">
            <a:avLst/>
          </a:prstGeom>
        </p:spPr>
      </p:pic>
      <p:sp>
        <p:nvSpPr>
          <p:cNvPr id="38" name="Заголовок 10">
            <a:extLst>
              <a:ext uri="{FF2B5EF4-FFF2-40B4-BE49-F238E27FC236}">
                <a16:creationId xmlns:a16="http://schemas.microsoft.com/office/drawing/2014/main" id="{0D9A301C-6382-29A1-B49A-71D11D27F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684" y="1346576"/>
            <a:ext cx="11495316" cy="503922"/>
          </a:xfrm>
        </p:spPr>
        <p:txBody>
          <a:bodyPr rtlCol="0"/>
          <a:lstStyle/>
          <a:p>
            <a:pPr algn="l" rtl="0"/>
            <a:r>
              <a:rPr lang="ru-RU" sz="3000" dirty="0">
                <a:latin typeface="Century Gothic" panose="020B0502020202020204" pitchFamily="34" charset="0"/>
              </a:rPr>
              <a:t>Ограничения и пожелания заказчика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A776481-EC48-F81B-AF93-190446924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1225" y="2913857"/>
            <a:ext cx="1520750" cy="1013833"/>
          </a:xfrm>
          <a:prstGeom prst="rect">
            <a:avLst/>
          </a:prstGeom>
        </p:spPr>
      </p:pic>
      <p:sp>
        <p:nvSpPr>
          <p:cNvPr id="45" name="Подзаголовок 21">
            <a:extLst>
              <a:ext uri="{FF2B5EF4-FFF2-40B4-BE49-F238E27FC236}">
                <a16:creationId xmlns:a16="http://schemas.microsoft.com/office/drawing/2014/main" id="{849A9BD9-6A27-6EC8-9909-818421A968D1}"/>
              </a:ext>
            </a:extLst>
          </p:cNvPr>
          <p:cNvSpPr txBox="1">
            <a:spLocks/>
          </p:cNvSpPr>
          <p:nvPr/>
        </p:nvSpPr>
        <p:spPr>
          <a:xfrm>
            <a:off x="685217" y="4970084"/>
            <a:ext cx="6923316" cy="1122736"/>
          </a:xfrm>
          <a:prstGeom prst="rect">
            <a:avLst/>
          </a:prstGeom>
        </p:spPr>
        <p:txBody>
          <a:bodyPr rtlCol="0"/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Обмен данными происходил в онлайн и оффлайн форматах, с посещением объекта с целью обмеров и оценки масштаба работ.</a:t>
            </a:r>
            <a:b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16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дзаголовок 22">
            <a:extLst>
              <a:ext uri="{FF2B5EF4-FFF2-40B4-BE49-F238E27FC236}">
                <a16:creationId xmlns:a16="http://schemas.microsoft.com/office/drawing/2014/main" id="{C907DFB3-F9A2-4EFE-B9BC-63862DC81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20" y="2753503"/>
            <a:ext cx="4795157" cy="1594977"/>
          </a:xfrm>
        </p:spPr>
        <p:txBody>
          <a:bodyPr rtlCol="0"/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4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Разработать дизайн-проект интерьера рабочего пространства IT-компании, создав, офис Open Space, учитывая специфику помещений, правила проектирования и пожелания заказчика о просторной и комфортной среде.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Заголовок 10">
            <a:extLst>
              <a:ext uri="{FF2B5EF4-FFF2-40B4-BE49-F238E27FC236}">
                <a16:creationId xmlns:a16="http://schemas.microsoft.com/office/drawing/2014/main" id="{64CA89C0-CAE4-3E6E-6EB9-D061CBBE9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" y="1229359"/>
            <a:ext cx="4631871" cy="543890"/>
          </a:xfrm>
        </p:spPr>
        <p:txBody>
          <a:bodyPr rtlCol="0"/>
          <a:lstStyle/>
          <a:p>
            <a:pPr algn="l" rtl="0"/>
            <a:r>
              <a:rPr lang="ru-RU" sz="3000" dirty="0">
                <a:latin typeface="Century Gothic" panose="020B0502020202020204" pitchFamily="34" charset="0"/>
              </a:rPr>
              <a:t>ЗАДАЧА</a:t>
            </a:r>
          </a:p>
        </p:txBody>
      </p:sp>
      <p:sp>
        <p:nvSpPr>
          <p:cNvPr id="37" name="Подзаголовок 22">
            <a:extLst>
              <a:ext uri="{FF2B5EF4-FFF2-40B4-BE49-F238E27FC236}">
                <a16:creationId xmlns:a16="http://schemas.microsoft.com/office/drawing/2014/main" id="{3022122C-59DC-5A46-7E61-C7148816E2ED}"/>
              </a:ext>
            </a:extLst>
          </p:cNvPr>
          <p:cNvSpPr txBox="1">
            <a:spLocks/>
          </p:cNvSpPr>
          <p:nvPr/>
        </p:nvSpPr>
        <p:spPr>
          <a:xfrm>
            <a:off x="502920" y="4348480"/>
            <a:ext cx="4795157" cy="1280161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lt2"/>
              </a:buClr>
              <a:buSzPts val="1600"/>
              <a:buFont typeface="Poppins Light"/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Результат: предельно доступный, современный дизайн-проект офисного помещения  типа Open </a:t>
            </a:r>
            <a:r>
              <a:rPr lang="ru-RU" dirty="0" err="1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space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Изображение выглядит как внутренний, пол, ванная, туалет&#10;&#10;Автоматически созданное описание">
            <a:extLst>
              <a:ext uri="{FF2B5EF4-FFF2-40B4-BE49-F238E27FC236}">
                <a16:creationId xmlns:a16="http://schemas.microsoft.com/office/drawing/2014/main" id="{EA357F56-534D-9743-DBDD-B1B5367E48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917" r="2583"/>
          <a:stretch/>
        </p:blipFill>
        <p:spPr>
          <a:xfrm>
            <a:off x="5547360" y="0"/>
            <a:ext cx="6644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5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FB511D9F-5321-4CAD-95C0-76E67D5E7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1192" y="1194868"/>
            <a:ext cx="4536440" cy="639955"/>
          </a:xfrm>
        </p:spPr>
        <p:txBody>
          <a:bodyPr rtlCol="0"/>
          <a:lstStyle/>
          <a:p>
            <a:pPr algn="l" rtl="0"/>
            <a:r>
              <a:rPr lang="ru-RU" sz="3000" dirty="0">
                <a:latin typeface="Century Gothic" panose="020B0502020202020204" pitchFamily="34" charset="0"/>
              </a:rPr>
              <a:t>РЕШЕНИЕ</a:t>
            </a:r>
          </a:p>
        </p:txBody>
      </p:sp>
      <p:sp>
        <p:nvSpPr>
          <p:cNvPr id="13" name="Подзаголовок 12">
            <a:extLst>
              <a:ext uri="{FF2B5EF4-FFF2-40B4-BE49-F238E27FC236}">
                <a16:creationId xmlns:a16="http://schemas.microsoft.com/office/drawing/2014/main" id="{90F45D4F-EB5A-4603-854A-26619144B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6643" y="2581918"/>
            <a:ext cx="5379720" cy="3210775"/>
          </a:xfrm>
        </p:spPr>
        <p:txBody>
          <a:bodyPr rtlCol="0"/>
          <a:lstStyle/>
          <a:p>
            <a:pPr marL="1270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Комплексный дизайн-проект, включающий: 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план обмера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план монтажа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план расстановки мебели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план освещения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план электрики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план эвакуации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смету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- 3D-визуализация интерьера</a:t>
            </a:r>
            <a:endParaRPr lang="ru-RU" sz="160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1FEC157-03BA-717B-D1B9-9FCBC0615B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05"/>
          <a:stretch/>
        </p:blipFill>
        <p:spPr>
          <a:xfrm>
            <a:off x="0" y="0"/>
            <a:ext cx="5306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0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666548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Century Gothic" panose="020B0502020202020204" pitchFamily="34" charset="0"/>
              </a:rPr>
              <a:t>ИССЛЕДОВАНИЕ АНАЛОГОВ</a:t>
            </a:r>
          </a:p>
        </p:txBody>
      </p:sp>
      <p:pic>
        <p:nvPicPr>
          <p:cNvPr id="11" name="Google Shape;126;g1698c32547b_0_5">
            <a:extLst>
              <a:ext uri="{FF2B5EF4-FFF2-40B4-BE49-F238E27FC236}">
                <a16:creationId xmlns:a16="http://schemas.microsoft.com/office/drawing/2014/main" id="{113FFFC1-AE5A-3D7D-E75B-9FE1FD5D9D4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1687774"/>
            <a:ext cx="11785600" cy="4420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616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2">
            <a:extLst>
              <a:ext uri="{FF2B5EF4-FFF2-40B4-BE49-F238E27FC236}">
                <a16:creationId xmlns:a16="http://schemas.microsoft.com/office/drawing/2014/main" id="{7A29960C-DFF4-7EB4-B3DA-BD6B844EE437}"/>
              </a:ext>
            </a:extLst>
          </p:cNvPr>
          <p:cNvSpPr txBox="1">
            <a:spLocks/>
          </p:cNvSpPr>
          <p:nvPr/>
        </p:nvSpPr>
        <p:spPr>
          <a:xfrm>
            <a:off x="7064476" y="903589"/>
            <a:ext cx="5379720" cy="838308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Потолок не окрашен, использована штукатурка. Стены под покраску в белый. Использована мебель под светлое дерево.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12">
            <a:extLst>
              <a:ext uri="{FF2B5EF4-FFF2-40B4-BE49-F238E27FC236}">
                <a16:creationId xmlns:a16="http://schemas.microsoft.com/office/drawing/2014/main" id="{01D9BAA4-D089-E26C-9D5F-1243BF48321F}"/>
              </a:ext>
            </a:extLst>
          </p:cNvPr>
          <p:cNvSpPr txBox="1">
            <a:spLocks/>
          </p:cNvSpPr>
          <p:nvPr/>
        </p:nvSpPr>
        <p:spPr>
          <a:xfrm>
            <a:off x="351852" y="3096690"/>
            <a:ext cx="5379720" cy="838308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Стены и потолок окрашены в темные тона. Использована темная мебель в сочетании с деревом.</a:t>
            </a:r>
          </a:p>
        </p:txBody>
      </p:sp>
      <p:sp>
        <p:nvSpPr>
          <p:cNvPr id="4" name="Подзаголовок 12">
            <a:extLst>
              <a:ext uri="{FF2B5EF4-FFF2-40B4-BE49-F238E27FC236}">
                <a16:creationId xmlns:a16="http://schemas.microsoft.com/office/drawing/2014/main" id="{5FE46C59-198B-38FC-1C38-E18CE485D25C}"/>
              </a:ext>
            </a:extLst>
          </p:cNvPr>
          <p:cNvSpPr txBox="1">
            <a:spLocks/>
          </p:cNvSpPr>
          <p:nvPr/>
        </p:nvSpPr>
        <p:spPr>
          <a:xfrm>
            <a:off x="7060965" y="5323791"/>
            <a:ext cx="5379720" cy="838308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Светлые стены. Окрашивание отдельных коммуникаций, мебели или зон.</a:t>
            </a:r>
          </a:p>
        </p:txBody>
      </p:sp>
      <p:pic>
        <p:nvPicPr>
          <p:cNvPr id="9" name="Рисунок 8" descr="Изображение выглядит как текст, окно, внутренний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60E8AAE7-C2DD-7CA1-1499-FFAB92ED7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508"/>
            <a:ext cx="6688416" cy="223678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внутренний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ED5739F2-6BD5-90B8-1664-52E133F41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003" y="2420894"/>
            <a:ext cx="6714093" cy="2119066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другой, тот же, несколько&#10;&#10;Автоматически созданное описание">
            <a:extLst>
              <a:ext uri="{FF2B5EF4-FFF2-40B4-BE49-F238E27FC236}">
                <a16:creationId xmlns:a16="http://schemas.microsoft.com/office/drawing/2014/main" id="{381AFEC3-ED86-B8FF-5210-48B45F7BD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36" y="4711399"/>
            <a:ext cx="6688416" cy="206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0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2">
            <a:extLst>
              <a:ext uri="{FF2B5EF4-FFF2-40B4-BE49-F238E27FC236}">
                <a16:creationId xmlns:a16="http://schemas.microsoft.com/office/drawing/2014/main" id="{7A29960C-DFF4-7EB4-B3DA-BD6B844EE437}"/>
              </a:ext>
            </a:extLst>
          </p:cNvPr>
          <p:cNvSpPr txBox="1">
            <a:spLocks/>
          </p:cNvSpPr>
          <p:nvPr/>
        </p:nvSpPr>
        <p:spPr>
          <a:xfrm>
            <a:off x="208279" y="2021188"/>
            <a:ext cx="4668520" cy="3945501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600"/>
              </a:spcBef>
              <a:buClr>
                <a:schemeClr val="lt2"/>
              </a:buClr>
              <a:buSzPts val="1600"/>
              <a:buNone/>
            </a:pPr>
            <a:r>
              <a:rPr lang="ru-RU" sz="160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Преимущество данных аналогов в том, что в планировке в основном используются только стеклянные перегородки, что визуально увеличивает пространство. Также в представленных помещениях зачастую не обшитый потолок с открытыми коммуникациями, что позволит не терять высоту помещения. В качестве решения освещения – идеальным вариантом будут подвесные светильники.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ED5977-35A4-2FBA-6BF0-54343B921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673" y="83126"/>
            <a:ext cx="6805475" cy="666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6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7">
            <a:extLst>
              <a:ext uri="{FF2B5EF4-FFF2-40B4-BE49-F238E27FC236}">
                <a16:creationId xmlns:a16="http://schemas.microsoft.com/office/drawing/2014/main" id="{3F7C4AEA-31D6-76FF-78A9-816B1E9E4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9636" y="849428"/>
            <a:ext cx="3367160" cy="639955"/>
          </a:xfrm>
        </p:spPr>
        <p:txBody>
          <a:bodyPr rtlCol="0"/>
          <a:lstStyle/>
          <a:p>
            <a:pPr algn="l" rtl="0"/>
            <a:r>
              <a:rPr lang="ru-RU" sz="3000" dirty="0">
                <a:latin typeface="Century Gothic" panose="020B0502020202020204" pitchFamily="34" charset="0"/>
              </a:rPr>
              <a:t>риски</a:t>
            </a:r>
          </a:p>
        </p:txBody>
      </p:sp>
      <p:sp>
        <p:nvSpPr>
          <p:cNvPr id="30" name="Подзаголовок 12">
            <a:extLst>
              <a:ext uri="{FF2B5EF4-FFF2-40B4-BE49-F238E27FC236}">
                <a16:creationId xmlns:a16="http://schemas.microsoft.com/office/drawing/2014/main" id="{A311D965-357F-A691-9672-AFFF0E052B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4051" y="2086031"/>
            <a:ext cx="5379720" cy="531661"/>
          </a:xfrm>
        </p:spPr>
        <p:txBody>
          <a:bodyPr rtlCol="0"/>
          <a:lstStyle/>
          <a:p>
            <a:pPr marL="1270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1. Высокая стоимость материалов/мебели, либо их отсутствие</a:t>
            </a:r>
          </a:p>
        </p:txBody>
      </p:sp>
      <p:sp>
        <p:nvSpPr>
          <p:cNvPr id="33" name="Подзаголовок 12">
            <a:extLst>
              <a:ext uri="{FF2B5EF4-FFF2-40B4-BE49-F238E27FC236}">
                <a16:creationId xmlns:a16="http://schemas.microsoft.com/office/drawing/2014/main" id="{298B790A-232F-14D6-0394-4A756EFC3EC8}"/>
              </a:ext>
            </a:extLst>
          </p:cNvPr>
          <p:cNvSpPr txBox="1">
            <a:spLocks/>
          </p:cNvSpPr>
          <p:nvPr/>
        </p:nvSpPr>
        <p:spPr>
          <a:xfrm>
            <a:off x="1774051" y="3309372"/>
            <a:ext cx="5379720" cy="407221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>
              <a:lnSpc>
                <a:spcPct val="100000"/>
              </a:lnSpc>
              <a:spcBef>
                <a:spcPts val="600"/>
              </a:spcBef>
              <a:buSzPts val="1600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2. Обвал помещения</a:t>
            </a:r>
          </a:p>
        </p:txBody>
      </p:sp>
      <p:sp>
        <p:nvSpPr>
          <p:cNvPr id="34" name="Подзаголовок 12">
            <a:extLst>
              <a:ext uri="{FF2B5EF4-FFF2-40B4-BE49-F238E27FC236}">
                <a16:creationId xmlns:a16="http://schemas.microsoft.com/office/drawing/2014/main" id="{4D0BB38E-9D68-2731-BB97-7151F4E0292E}"/>
              </a:ext>
            </a:extLst>
          </p:cNvPr>
          <p:cNvSpPr txBox="1">
            <a:spLocks/>
          </p:cNvSpPr>
          <p:nvPr/>
        </p:nvSpPr>
        <p:spPr>
          <a:xfrm>
            <a:off x="1774051" y="4227136"/>
            <a:ext cx="5379720" cy="841329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>
              <a:lnSpc>
                <a:spcPct val="100000"/>
              </a:lnSpc>
              <a:spcBef>
                <a:spcPts val="600"/>
              </a:spcBef>
              <a:buSzPts val="1600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3. Отказ заказчика от проекта в связи с желанием расширить производство</a:t>
            </a:r>
          </a:p>
        </p:txBody>
      </p:sp>
      <p:sp>
        <p:nvSpPr>
          <p:cNvPr id="35" name="Подзаголовок 12">
            <a:extLst>
              <a:ext uri="{FF2B5EF4-FFF2-40B4-BE49-F238E27FC236}">
                <a16:creationId xmlns:a16="http://schemas.microsoft.com/office/drawing/2014/main" id="{B4316E32-52E4-3D5C-156B-F349C914E6D8}"/>
              </a:ext>
            </a:extLst>
          </p:cNvPr>
          <p:cNvSpPr txBox="1">
            <a:spLocks/>
          </p:cNvSpPr>
          <p:nvPr/>
        </p:nvSpPr>
        <p:spPr>
          <a:xfrm>
            <a:off x="1774051" y="5386482"/>
            <a:ext cx="5379720" cy="1192312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>
              <a:lnSpc>
                <a:spcPct val="100000"/>
              </a:lnSpc>
              <a:spcBef>
                <a:spcPts val="600"/>
              </a:spcBef>
              <a:buSzPts val="1600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4. Изготовление мебели на заказ, что приведет к увеличению стоимости проекта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4F1578E-6FDF-8894-D400-2C7775152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580" y="2730192"/>
            <a:ext cx="6573420" cy="4127808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891BF76-143F-44D5-6528-E595D3A65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92" y="1888863"/>
            <a:ext cx="874386" cy="84133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9C3C4DC6-EDC6-5DAF-C31B-4AD0B56A7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39" y="2986799"/>
            <a:ext cx="988291" cy="884401"/>
          </a:xfrm>
          <a:prstGeom prst="rect">
            <a:avLst/>
          </a:prstGeom>
        </p:spPr>
      </p:pic>
      <p:pic>
        <p:nvPicPr>
          <p:cNvPr id="58" name="Рисунок 57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C8633854-3D38-92D1-D294-4CD779F2E3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310" y="4082362"/>
            <a:ext cx="1456147" cy="841329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ED00888-C17D-3C1E-B7DA-B501EB86D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310" y="5200233"/>
            <a:ext cx="1526462" cy="84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9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25786EC-E2B7-72CF-C7AE-2AFC86A99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691" y="-147782"/>
            <a:ext cx="2074144" cy="11511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B778EB-BCEB-175B-0450-8CB6846C4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8050"/>
            <a:ext cx="12192000" cy="594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6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7B90B2-4E5D-E0F3-C585-706344989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928" y="-79435"/>
            <a:ext cx="2074143" cy="11227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6AB4D8-10D1-3283-518F-694D6BD13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7656"/>
            <a:ext cx="12192000" cy="594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4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159441CA-7824-61C7-4672-2EB1162E7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91404"/>
            <a:ext cx="12191999" cy="639955"/>
          </a:xfrm>
        </p:spPr>
        <p:txBody>
          <a:bodyPr rtlCol="0"/>
          <a:lstStyle/>
          <a:p>
            <a:pPr rtl="0"/>
            <a:r>
              <a:rPr lang="ru-RU" sz="3000" dirty="0">
                <a:latin typeface="Century Gothic" panose="020B0502020202020204" pitchFamily="34" charset="0"/>
              </a:rPr>
              <a:t>Иерархическая структура работ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BE304B-B53C-BE71-DBE7-199A8F351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83577"/>
            <a:ext cx="12192000" cy="525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159441CA-7824-61C7-4672-2EB1162E7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93004"/>
            <a:ext cx="12191999" cy="639955"/>
          </a:xfrm>
        </p:spPr>
        <p:txBody>
          <a:bodyPr rtlCol="0"/>
          <a:lstStyle/>
          <a:p>
            <a:pPr rtl="0"/>
            <a:r>
              <a:rPr lang="ru-RU" sz="3000" dirty="0">
                <a:latin typeface="Century Gothic" panose="020B0502020202020204" pitchFamily="34" charset="0"/>
              </a:rPr>
              <a:t>Диаграмма </a:t>
            </a:r>
            <a:r>
              <a:rPr lang="ru-RU" sz="3000" dirty="0" err="1">
                <a:latin typeface="Century Gothic" panose="020B0502020202020204" pitchFamily="34" charset="0"/>
              </a:rPr>
              <a:t>ганта</a:t>
            </a:r>
            <a:endParaRPr lang="ru-RU" sz="3000" dirty="0">
              <a:latin typeface="Century Gothic" panose="020B0502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035A3B-F55D-0537-71A0-61859DD900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34" t="4003" r="1853" b="1289"/>
          <a:stretch/>
        </p:blipFill>
        <p:spPr>
          <a:xfrm>
            <a:off x="6169891" y="2192019"/>
            <a:ext cx="5538240" cy="4030981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69435E4-6F6F-5DFF-66EA-B7349F8AED55}"/>
              </a:ext>
            </a:extLst>
          </p:cNvPr>
          <p:cNvGrpSpPr/>
          <p:nvPr/>
        </p:nvGrpSpPr>
        <p:grpSpPr>
          <a:xfrm>
            <a:off x="314960" y="2082800"/>
            <a:ext cx="5485476" cy="4140200"/>
            <a:chOff x="314960" y="2082800"/>
            <a:chExt cx="5485476" cy="41402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4FDDBBB-AC19-35E8-D075-914AE6152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4" t="1663" r="52536" b="1062"/>
            <a:stretch/>
          </p:blipFill>
          <p:spPr>
            <a:xfrm>
              <a:off x="314960" y="2082800"/>
              <a:ext cx="5485476" cy="4140200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42BEAD0-9FE8-AE32-DEFD-9C366BE8E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732" t="11719" r="55425" b="84477"/>
            <a:stretch/>
          </p:blipFill>
          <p:spPr>
            <a:xfrm>
              <a:off x="5181600" y="5393055"/>
              <a:ext cx="331470" cy="16192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3DC8D33-AD4D-EADC-A4C0-91B88157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732" t="11719" r="55425" b="84477"/>
            <a:stretch/>
          </p:blipFill>
          <p:spPr>
            <a:xfrm>
              <a:off x="5181600" y="5614035"/>
              <a:ext cx="331470" cy="16192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BE02C2B-B023-6020-5F07-370478AB4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732" t="11719" r="55425" b="84477"/>
            <a:stretch/>
          </p:blipFill>
          <p:spPr>
            <a:xfrm>
              <a:off x="5181600" y="5835015"/>
              <a:ext cx="331470" cy="1619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614D9A5-2218-4936-EDC3-94B6E067D4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732" t="11719" r="55425" b="84477"/>
            <a:stretch/>
          </p:blipFill>
          <p:spPr>
            <a:xfrm>
              <a:off x="5181600" y="6042896"/>
              <a:ext cx="331470" cy="161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227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159441CA-7824-61C7-4672-2EB1162E7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5004"/>
            <a:ext cx="12191999" cy="639955"/>
          </a:xfrm>
        </p:spPr>
        <p:txBody>
          <a:bodyPr rtlCol="0"/>
          <a:lstStyle/>
          <a:p>
            <a:pPr rtl="0"/>
            <a:r>
              <a:rPr lang="en-US" sz="3000" dirty="0" err="1">
                <a:latin typeface="Century Gothic" panose="020B0502020202020204" pitchFamily="34" charset="0"/>
              </a:rPr>
              <a:t>Hadi</a:t>
            </a:r>
            <a:r>
              <a:rPr lang="ru-RU" sz="3000" dirty="0">
                <a:latin typeface="Century Gothic" panose="020B0502020202020204" pitchFamily="34" charset="0"/>
              </a:rPr>
              <a:t> - проверка гипотез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1179CA-134F-C5A5-D33E-BBF238296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821" y="1045032"/>
            <a:ext cx="9560358" cy="563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0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внутренний, пол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299C274D-68F5-8707-2F2C-B07CF0E0F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6732"/>
            <a:ext cx="12191999" cy="6284536"/>
          </a:xfrm>
          <a:prstGeom prst="rect">
            <a:avLst/>
          </a:prstGeom>
        </p:spPr>
      </p:pic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47D9DDC1-A9DC-8A19-652A-776DF1E172BB}"/>
              </a:ext>
            </a:extLst>
          </p:cNvPr>
          <p:cNvSpPr txBox="1">
            <a:spLocks/>
          </p:cNvSpPr>
          <p:nvPr/>
        </p:nvSpPr>
        <p:spPr>
          <a:xfrm>
            <a:off x="0" y="683492"/>
            <a:ext cx="4784436" cy="63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  <a:r>
              <a:rPr lang="en-US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-визуализация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363351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A2D3F4-8211-AB3E-FC70-45B5BD256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092" y="0"/>
            <a:ext cx="9351816" cy="6858000"/>
          </a:xfrm>
          <a:prstGeom prst="rect">
            <a:avLst/>
          </a:prstGeom>
        </p:spPr>
      </p:pic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C5BBA53A-E7D9-D626-CA95-C76609942B9E}"/>
              </a:ext>
            </a:extLst>
          </p:cNvPr>
          <p:cNvSpPr txBox="1">
            <a:spLocks/>
          </p:cNvSpPr>
          <p:nvPr/>
        </p:nvSpPr>
        <p:spPr>
          <a:xfrm>
            <a:off x="0" y="307572"/>
            <a:ext cx="4784436" cy="63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  <a:r>
              <a:rPr lang="en-US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-визуализация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376124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нутренний, пол, комната, мебель&#10;&#10;Автоматически созданное описание">
            <a:extLst>
              <a:ext uri="{FF2B5EF4-FFF2-40B4-BE49-F238E27FC236}">
                <a16:creationId xmlns:a16="http://schemas.microsoft.com/office/drawing/2014/main" id="{6883899C-5BB0-FC12-A667-839A6032E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153" y="0"/>
            <a:ext cx="9349693" cy="6858000"/>
          </a:xfrm>
          <a:prstGeom prst="rect">
            <a:avLst/>
          </a:prstGeom>
        </p:spPr>
      </p:pic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9544873B-9592-3448-7E7E-FBB2EC4AF4EB}"/>
              </a:ext>
            </a:extLst>
          </p:cNvPr>
          <p:cNvSpPr txBox="1">
            <a:spLocks/>
          </p:cNvSpPr>
          <p:nvPr/>
        </p:nvSpPr>
        <p:spPr>
          <a:xfrm>
            <a:off x="0" y="683492"/>
            <a:ext cx="4784436" cy="63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  <a:r>
              <a:rPr lang="en-US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-визуализация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67462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утренний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F72A6713-F47A-75C4-2A31-9598DE3A8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091" y="0"/>
            <a:ext cx="9351818" cy="6858000"/>
          </a:xfrm>
          <a:prstGeom prst="rect">
            <a:avLst/>
          </a:prstGeom>
        </p:spPr>
      </p:pic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5CC963E2-76B2-727E-63D4-B4D7824045B0}"/>
              </a:ext>
            </a:extLst>
          </p:cNvPr>
          <p:cNvSpPr txBox="1">
            <a:spLocks/>
          </p:cNvSpPr>
          <p:nvPr/>
        </p:nvSpPr>
        <p:spPr>
          <a:xfrm>
            <a:off x="0" y="683492"/>
            <a:ext cx="4784436" cy="63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  <a:r>
              <a:rPr lang="en-US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-визуализация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414399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здание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96356A41-CA48-DEAB-9ABE-CDC649578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A4B01AE-9CDD-DA8C-E14D-874BE216DA67}"/>
              </a:ext>
            </a:extLst>
          </p:cNvPr>
          <p:cNvSpPr txBox="1">
            <a:spLocks/>
          </p:cNvSpPr>
          <p:nvPr/>
        </p:nvSpPr>
        <p:spPr>
          <a:xfrm>
            <a:off x="0" y="683492"/>
            <a:ext cx="4784436" cy="63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  <a:r>
              <a:rPr lang="en-US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-визуализация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140672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пол, внутренний, комната, мебель&#10;&#10;Автоматически созданное описание">
            <a:extLst>
              <a:ext uri="{FF2B5EF4-FFF2-40B4-BE49-F238E27FC236}">
                <a16:creationId xmlns:a16="http://schemas.microsoft.com/office/drawing/2014/main" id="{B285DF72-60C3-7098-78E8-D717BD451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090" y="0"/>
            <a:ext cx="9351819" cy="6858000"/>
          </a:xfrm>
          <a:prstGeom prst="rect">
            <a:avLst/>
          </a:prstGeom>
        </p:spPr>
      </p:pic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CFAFD4EF-707C-30F6-443E-B5A5B4268037}"/>
              </a:ext>
            </a:extLst>
          </p:cNvPr>
          <p:cNvSpPr txBox="1">
            <a:spLocks/>
          </p:cNvSpPr>
          <p:nvPr/>
        </p:nvSpPr>
        <p:spPr>
          <a:xfrm>
            <a:off x="0" y="449812"/>
            <a:ext cx="4784436" cy="63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  <a:r>
              <a:rPr lang="en-US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-визуализация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136813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нутренний, потолок, пол, кухня&#10;&#10;Автоматически созданное описание">
            <a:extLst>
              <a:ext uri="{FF2B5EF4-FFF2-40B4-BE49-F238E27FC236}">
                <a16:creationId xmlns:a16="http://schemas.microsoft.com/office/drawing/2014/main" id="{B49D7912-AF7F-3B22-EFB9-8900094A2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14" y="0"/>
            <a:ext cx="10289572" cy="6858000"/>
          </a:xfrm>
          <a:prstGeom prst="rect">
            <a:avLst/>
          </a:prstGeom>
        </p:spPr>
      </p:pic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D057D694-69DD-2410-5C46-DA3217D663F1}"/>
              </a:ext>
            </a:extLst>
          </p:cNvPr>
          <p:cNvSpPr txBox="1">
            <a:spLocks/>
          </p:cNvSpPr>
          <p:nvPr/>
        </p:nvSpPr>
        <p:spPr>
          <a:xfrm>
            <a:off x="0" y="683492"/>
            <a:ext cx="4784436" cy="63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  <a:r>
              <a:rPr lang="en-US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-визуализация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1681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666548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План обмера помещения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718DA0-DAC3-AC53-3AE6-660FED295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76" y="1528176"/>
            <a:ext cx="11825247" cy="438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351D1B0-EFF0-D7D9-5B89-B4E6C2E0AE99}"/>
              </a:ext>
            </a:extLst>
          </p:cNvPr>
          <p:cNvSpPr/>
          <p:nvPr/>
        </p:nvSpPr>
        <p:spPr>
          <a:xfrm>
            <a:off x="0" y="0"/>
            <a:ext cx="12192000" cy="1200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332508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Варианты планировок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2498F23-ED77-C4DA-BA86-CC9D07CF690C}"/>
              </a:ext>
            </a:extLst>
          </p:cNvPr>
          <p:cNvGrpSpPr/>
          <p:nvPr/>
        </p:nvGrpSpPr>
        <p:grpSpPr>
          <a:xfrm>
            <a:off x="152399" y="1200175"/>
            <a:ext cx="11707091" cy="4647004"/>
            <a:chOff x="152400" y="996975"/>
            <a:chExt cx="8769350" cy="3480899"/>
          </a:xfrm>
        </p:grpSpPr>
        <p:pic>
          <p:nvPicPr>
            <p:cNvPr id="10" name="Google Shape;151;g1933931c213_0_25">
              <a:extLst>
                <a:ext uri="{FF2B5EF4-FFF2-40B4-BE49-F238E27FC236}">
                  <a16:creationId xmlns:a16="http://schemas.microsoft.com/office/drawing/2014/main" id="{DB68903A-ABAD-EC12-29CF-A5D98BDCB81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t="23654" b="14647"/>
            <a:stretch/>
          </p:blipFill>
          <p:spPr>
            <a:xfrm>
              <a:off x="152400" y="996975"/>
              <a:ext cx="4521850" cy="1971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52;g1933931c213_0_25">
              <a:extLst>
                <a:ext uri="{FF2B5EF4-FFF2-40B4-BE49-F238E27FC236}">
                  <a16:creationId xmlns:a16="http://schemas.microsoft.com/office/drawing/2014/main" id="{A7E330A1-45A5-B64C-45B6-66CF980E6C5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25218" b="25420"/>
            <a:stretch/>
          </p:blipFill>
          <p:spPr>
            <a:xfrm>
              <a:off x="4546300" y="1135200"/>
              <a:ext cx="4375450" cy="1526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53;g1933931c213_0_25">
              <a:extLst>
                <a:ext uri="{FF2B5EF4-FFF2-40B4-BE49-F238E27FC236}">
                  <a16:creationId xmlns:a16="http://schemas.microsoft.com/office/drawing/2014/main" id="{43CFFD0B-099C-6F81-4C6C-D70326EB304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t="23998" b="23383"/>
            <a:stretch/>
          </p:blipFill>
          <p:spPr>
            <a:xfrm>
              <a:off x="4572606" y="2869700"/>
              <a:ext cx="4322831" cy="16081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54;g1933931c213_0_25">
              <a:extLst>
                <a:ext uri="{FF2B5EF4-FFF2-40B4-BE49-F238E27FC236}">
                  <a16:creationId xmlns:a16="http://schemas.microsoft.com/office/drawing/2014/main" id="{5445D0CD-940B-65F8-B991-85FBD02DE2F1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03468" y="2801725"/>
              <a:ext cx="4303045" cy="15695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3A7B82-05BC-8A16-65EA-DB7EB122597E}"/>
              </a:ext>
            </a:extLst>
          </p:cNvPr>
          <p:cNvSpPr/>
          <p:nvPr/>
        </p:nvSpPr>
        <p:spPr>
          <a:xfrm>
            <a:off x="0" y="5832561"/>
            <a:ext cx="12192000" cy="1025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3818C8-0989-C202-C2CD-4103E6DD78FB}"/>
              </a:ext>
            </a:extLst>
          </p:cNvPr>
          <p:cNvSpPr/>
          <p:nvPr/>
        </p:nvSpPr>
        <p:spPr>
          <a:xfrm>
            <a:off x="-3354" y="1200175"/>
            <a:ext cx="155753" cy="4647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68E9E-110E-5D47-F34F-CF3A508852F5}"/>
              </a:ext>
            </a:extLst>
          </p:cNvPr>
          <p:cNvSpPr/>
          <p:nvPr/>
        </p:nvSpPr>
        <p:spPr>
          <a:xfrm>
            <a:off x="11866123" y="1200175"/>
            <a:ext cx="325877" cy="4647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73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417166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Итоговое планировочное решение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A75129-EC44-AECC-DD91-41E488017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8" y="1167957"/>
            <a:ext cx="11776364" cy="36559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44E7AD-EEEC-BDB5-55AB-A53D3BA68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249" y="4819469"/>
            <a:ext cx="4092933" cy="174114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7D2267-93C8-62D5-8504-1229C8F2A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6928" y="4853822"/>
            <a:ext cx="4844321" cy="1706794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8EE69DA9-E26F-A90F-1A0A-49865E564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3734" y="4681798"/>
            <a:ext cx="1411829" cy="202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3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417166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План монтажа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BC4A43-E8B1-D32A-E735-7FDBA567E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142899"/>
            <a:ext cx="11643360" cy="36467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8BFD53-23F4-9F42-D371-DE7841DCE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184" y="4632960"/>
            <a:ext cx="4214584" cy="198424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516D0517-2E3B-732D-8BEF-A5C4906861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4948562"/>
            <a:ext cx="2283049" cy="149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3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474356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План расположения осветительных приборов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EFFB1D-99F6-CB9B-8B90-E72F2DF200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57"/>
          <a:stretch/>
        </p:blipFill>
        <p:spPr>
          <a:xfrm>
            <a:off x="0" y="1114311"/>
            <a:ext cx="12192000" cy="43720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B54A8-D7CD-D3B5-7000-1B15A24B3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007" y="5059680"/>
            <a:ext cx="1800734" cy="163576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1BF6866A-403E-005B-66A3-7402D63E7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20" y="5059680"/>
            <a:ext cx="1717167" cy="163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30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310948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План электрики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41FD5C-EB3B-B148-4BF9-AF8858249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8823"/>
            <a:ext cx="12192000" cy="43290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BBAEAC-3752-3FDE-DC65-938D44D0F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64" y="5147907"/>
            <a:ext cx="2397420" cy="164490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A8CE4692-0830-FC56-03A5-D7DA2A6E5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864" y="5527476"/>
            <a:ext cx="2095977" cy="102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34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5457EBB-7D10-0E49-F602-11F1B065D72B}"/>
              </a:ext>
            </a:extLst>
          </p:cNvPr>
          <p:cNvSpPr txBox="1">
            <a:spLocks/>
          </p:cNvSpPr>
          <p:nvPr/>
        </p:nvSpPr>
        <p:spPr>
          <a:xfrm>
            <a:off x="0" y="310948"/>
            <a:ext cx="12192000" cy="639955"/>
          </a:xfrm>
          <a:prstGeom prst="rect">
            <a:avLst/>
          </a:prstGeom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  <a:latin typeface="Century Gothic" panose="020B0502020202020204" pitchFamily="34" charset="0"/>
              </a:rPr>
              <a:t>План эвакуации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140BBF-B1AB-D504-6586-502320134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2997"/>
            <a:ext cx="12192000" cy="40115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EF0771-9592-8AD0-E98B-B43FF2DD9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27" y="4927600"/>
            <a:ext cx="1776001" cy="14942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573693-A7A4-1FE9-45BF-7CA9C6CD9D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016" y="4784522"/>
            <a:ext cx="5053584" cy="175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2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FB511D9F-5321-4CAD-95C0-76E67D5E7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8657"/>
            <a:ext cx="12191999" cy="639955"/>
          </a:xfrm>
        </p:spPr>
        <p:txBody>
          <a:bodyPr rtlCol="0"/>
          <a:lstStyle/>
          <a:p>
            <a:pPr rtl="0"/>
            <a:r>
              <a:rPr lang="ru-RU" sz="3000" dirty="0">
                <a:latin typeface="Century Gothic" panose="020B0502020202020204" pitchFamily="34" charset="0"/>
              </a:rPr>
              <a:t>Смета основной мебели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B639273-71D8-8779-458D-DDB1E4D0A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975898"/>
              </p:ext>
            </p:extLst>
          </p:nvPr>
        </p:nvGraphicFramePr>
        <p:xfrm>
          <a:off x="345440" y="1066800"/>
          <a:ext cx="11623041" cy="53718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7771">
                  <a:extLst>
                    <a:ext uri="{9D8B030D-6E8A-4147-A177-3AD203B41FA5}">
                      <a16:colId xmlns:a16="http://schemas.microsoft.com/office/drawing/2014/main" val="2049614877"/>
                    </a:ext>
                  </a:extLst>
                </a:gridCol>
                <a:gridCol w="4088890">
                  <a:extLst>
                    <a:ext uri="{9D8B030D-6E8A-4147-A177-3AD203B41FA5}">
                      <a16:colId xmlns:a16="http://schemas.microsoft.com/office/drawing/2014/main" val="750116622"/>
                    </a:ext>
                  </a:extLst>
                </a:gridCol>
                <a:gridCol w="1996478">
                  <a:extLst>
                    <a:ext uri="{9D8B030D-6E8A-4147-A177-3AD203B41FA5}">
                      <a16:colId xmlns:a16="http://schemas.microsoft.com/office/drawing/2014/main" val="3487197847"/>
                    </a:ext>
                  </a:extLst>
                </a:gridCol>
                <a:gridCol w="1893252">
                  <a:extLst>
                    <a:ext uri="{9D8B030D-6E8A-4147-A177-3AD203B41FA5}">
                      <a16:colId xmlns:a16="http://schemas.microsoft.com/office/drawing/2014/main" val="2154007741"/>
                    </a:ext>
                  </a:extLst>
                </a:gridCol>
                <a:gridCol w="3056650">
                  <a:extLst>
                    <a:ext uri="{9D8B030D-6E8A-4147-A177-3AD203B41FA5}">
                      <a16:colId xmlns:a16="http://schemas.microsoft.com/office/drawing/2014/main" val="2594713169"/>
                    </a:ext>
                  </a:extLst>
                </a:gridCol>
              </a:tblGrid>
              <a:tr h="408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№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Наименование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Цена за шт., руб.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Стоимость, руб.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066548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Шкаф для раздевалок ПРАКТИК Стандарт LS-01-40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6 849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684900 -42% (за опт.)</a:t>
                      </a:r>
                      <a:b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= 397 242 руб.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091529"/>
                  </a:ext>
                </a:extLst>
              </a:tr>
              <a:tr h="502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Стол эргономичный зета </a:t>
                      </a:r>
                      <a:b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(угловой 1500/1200/600)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22 320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357 120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032768"/>
                  </a:ext>
                </a:extLst>
              </a:tr>
              <a:tr h="507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Стол прямой формат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тр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дуб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уайт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-ривер песочно-бежевый</a:t>
                      </a:r>
                      <a:r>
                        <a:rPr lang="ru-RU" sz="1600" cap="all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600*1400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15 120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60 480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873323"/>
                  </a:ext>
                </a:extLst>
              </a:tr>
              <a:tr h="507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Стол прямой формат тр дуб уайт-ривер песочно-бежевый</a:t>
                      </a:r>
                      <a:r>
                        <a:rPr lang="ru-RU" sz="1600" cap="all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600*1200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14 490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130 410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779098"/>
                  </a:ext>
                </a:extLst>
              </a:tr>
              <a:tr h="507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Стол прямой формат тр дуб уайт-ривер песочно-бежевый</a:t>
                      </a:r>
                      <a:r>
                        <a:rPr lang="ru-RU" sz="1600" cap="all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800*2000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21 240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1 146 960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368412"/>
                  </a:ext>
                </a:extLst>
              </a:tr>
              <a:tr h="597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Кресло офисное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Chairman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750 (переговорная)</a:t>
                      </a: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14 126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127 134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088382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Бюрократ MC-611N/B/418B (Офисное)</a:t>
                      </a: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86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12 183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1 047 738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4582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Кресло КС-1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LT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(финансисты + директор)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4 864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72 960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702178"/>
                  </a:ext>
                </a:extLst>
              </a:tr>
              <a:tr h="4023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9. 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Стол для переговоров Terra Conference table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93 600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93 600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878708"/>
                  </a:ext>
                </a:extLst>
              </a:tr>
              <a:tr h="211728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Итого: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3 433 644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29" marR="38329" marT="0" marB="0">
                    <a:solidFill>
                      <a:srgbClr val="343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568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3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7">
            <a:extLst>
              <a:ext uri="{FF2B5EF4-FFF2-40B4-BE49-F238E27FC236}">
                <a16:creationId xmlns:a16="http://schemas.microsoft.com/office/drawing/2014/main" id="{3F7C4AEA-31D6-76FF-78A9-816B1E9E4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051" y="765987"/>
            <a:ext cx="4036621" cy="639955"/>
          </a:xfrm>
        </p:spPr>
        <p:txBody>
          <a:bodyPr rtlCol="0"/>
          <a:lstStyle/>
          <a:p>
            <a:pPr algn="l" rtl="0"/>
            <a:r>
              <a:rPr lang="ru-RU" sz="3000" dirty="0">
                <a:latin typeface="Century Gothic" panose="020B0502020202020204" pitchFamily="34" charset="0"/>
              </a:rPr>
              <a:t>Коммуникация</a:t>
            </a:r>
          </a:p>
        </p:txBody>
      </p:sp>
      <p:sp>
        <p:nvSpPr>
          <p:cNvPr id="30" name="Подзаголовок 12">
            <a:extLst>
              <a:ext uri="{FF2B5EF4-FFF2-40B4-BE49-F238E27FC236}">
                <a16:creationId xmlns:a16="http://schemas.microsoft.com/office/drawing/2014/main" id="{A311D965-357F-A691-9672-AFFF0E052B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052" y="1503506"/>
            <a:ext cx="7051204" cy="970721"/>
          </a:xfrm>
        </p:spPr>
        <p:txBody>
          <a:bodyPr rtlCol="0"/>
          <a:lstStyle/>
          <a:p>
            <a:pPr marL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С заказчиком общение происходит в Zoom и </a:t>
            </a:r>
            <a:r>
              <a:rPr lang="ru-RU" sz="1600" dirty="0" err="1">
                <a:latin typeface="Century Gothic"/>
                <a:ea typeface="Century Gothic"/>
                <a:cs typeface="Century Gothic"/>
                <a:sym typeface="Century Gothic"/>
              </a:rPr>
              <a:t>WhatsApp</a:t>
            </a: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 и там же демонстрировались промежуточные этапы.</a:t>
            </a:r>
          </a:p>
        </p:txBody>
      </p:sp>
      <p:sp>
        <p:nvSpPr>
          <p:cNvPr id="33" name="Подзаголовок 12">
            <a:extLst>
              <a:ext uri="{FF2B5EF4-FFF2-40B4-BE49-F238E27FC236}">
                <a16:creationId xmlns:a16="http://schemas.microsoft.com/office/drawing/2014/main" id="{298B790A-232F-14D6-0394-4A756EFC3EC8}"/>
              </a:ext>
            </a:extLst>
          </p:cNvPr>
          <p:cNvSpPr txBox="1">
            <a:spLocks/>
          </p:cNvSpPr>
          <p:nvPr/>
        </p:nvSpPr>
        <p:spPr>
          <a:xfrm>
            <a:off x="1243051" y="2275837"/>
            <a:ext cx="6915726" cy="706821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br>
              <a:rPr lang="en-US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Консультация с дизайнерской фирмой “ME STUDIO”.</a:t>
            </a:r>
          </a:p>
        </p:txBody>
      </p:sp>
      <p:pic>
        <p:nvPicPr>
          <p:cNvPr id="2" name="Рисунок 1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EDD392B-7649-11E0-398A-6FA67221F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870" y="1503506"/>
            <a:ext cx="2017415" cy="11227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AE16A8-F771-A92C-A56E-D80489112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900" y="1557956"/>
            <a:ext cx="1013833" cy="1013833"/>
          </a:xfrm>
          <a:prstGeom prst="rect">
            <a:avLst/>
          </a:prstGeom>
        </p:spPr>
      </p:pic>
      <p:sp>
        <p:nvSpPr>
          <p:cNvPr id="4" name="Заголовок 7">
            <a:extLst>
              <a:ext uri="{FF2B5EF4-FFF2-40B4-BE49-F238E27FC236}">
                <a16:creationId xmlns:a16="http://schemas.microsoft.com/office/drawing/2014/main" id="{3810D04D-CD9E-688D-B250-C1B945AE2C96}"/>
              </a:ext>
            </a:extLst>
          </p:cNvPr>
          <p:cNvSpPr txBox="1">
            <a:spLocks/>
          </p:cNvSpPr>
          <p:nvPr/>
        </p:nvSpPr>
        <p:spPr>
          <a:xfrm>
            <a:off x="1243051" y="3291013"/>
            <a:ext cx="4036621" cy="639955"/>
          </a:xfrm>
          <a:prstGeom prst="rect">
            <a:avLst/>
          </a:prstGeom>
        </p:spPr>
        <p:txBody>
          <a:bodyPr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Century Gothic" panose="020B0502020202020204" pitchFamily="34" charset="0"/>
              </a:rPr>
              <a:t>ЦЕННОСТЬ</a:t>
            </a:r>
          </a:p>
        </p:txBody>
      </p:sp>
      <p:sp>
        <p:nvSpPr>
          <p:cNvPr id="5" name="Подзаголовок 12">
            <a:extLst>
              <a:ext uri="{FF2B5EF4-FFF2-40B4-BE49-F238E27FC236}">
                <a16:creationId xmlns:a16="http://schemas.microsoft.com/office/drawing/2014/main" id="{1D25FEC9-EF8D-3BA0-AB56-C39555F82F5B}"/>
              </a:ext>
            </a:extLst>
          </p:cNvPr>
          <p:cNvSpPr txBox="1">
            <a:spLocks/>
          </p:cNvSpPr>
          <p:nvPr/>
        </p:nvSpPr>
        <p:spPr>
          <a:xfrm>
            <a:off x="1243050" y="4076928"/>
            <a:ext cx="10394767" cy="2545545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Что принесет заказчику наше решение: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Century Gothic"/>
              <a:buChar char="￮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Индивидуальный современный дизайн офиса.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Century Gothic"/>
              <a:buChar char="￮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Экономия расходов. Потолок и напольные покрытия изменяться не будут, что значительно снижает затраты. Мебель и осветительные приборы будут подобраны у  поставщиков под каждый отдел, что поможет сэкономить на изготовлении под заказ.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Century Gothic"/>
              <a:buChar char="￮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Офис ориентирован на сотрудников и их комфортное пребывание в нем, что увеличивает работоспособность.</a:t>
            </a:r>
          </a:p>
          <a:p>
            <a:pPr marL="0" lvl="0" indent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lang="ru-RU" sz="16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0275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7BEF7C2-9AB5-0778-E982-888BF1F3D5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5568236" y="1196412"/>
            <a:ext cx="7767088" cy="5927517"/>
          </a:xfrm>
          <a:prstGeom prst="rect">
            <a:avLst/>
          </a:prstGeom>
        </p:spPr>
      </p:pic>
      <p:sp>
        <p:nvSpPr>
          <p:cNvPr id="28" name="Заголовок 7">
            <a:extLst>
              <a:ext uri="{FF2B5EF4-FFF2-40B4-BE49-F238E27FC236}">
                <a16:creationId xmlns:a16="http://schemas.microsoft.com/office/drawing/2014/main" id="{3F7C4AEA-31D6-76FF-78A9-816B1E9E4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051" y="765987"/>
            <a:ext cx="7969315" cy="639955"/>
          </a:xfrm>
        </p:spPr>
        <p:txBody>
          <a:bodyPr rtlCol="0"/>
          <a:lstStyle/>
          <a:p>
            <a:pPr algn="l" rtl="0"/>
            <a:r>
              <a:rPr lang="ru-RU" sz="3000" dirty="0">
                <a:latin typeface="Century Gothic" panose="020B0502020202020204" pitchFamily="34" charset="0"/>
              </a:rPr>
              <a:t>Перспективы развития</a:t>
            </a:r>
          </a:p>
        </p:txBody>
      </p:sp>
      <p:sp>
        <p:nvSpPr>
          <p:cNvPr id="30" name="Подзаголовок 12">
            <a:extLst>
              <a:ext uri="{FF2B5EF4-FFF2-40B4-BE49-F238E27FC236}">
                <a16:creationId xmlns:a16="http://schemas.microsoft.com/office/drawing/2014/main" id="{A311D965-357F-A691-9672-AFFF0E052B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4034" y="1548231"/>
            <a:ext cx="9763931" cy="970721"/>
          </a:xfrm>
        </p:spPr>
        <p:txBody>
          <a:bodyPr rtlCol="0"/>
          <a:lstStyle/>
          <a:p>
            <a:pPr marL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Заказчик получил проект чертежей и визуализации и возьмёт их за основу для реализации проекта. Уже в начале следующего года начнется воплощение в жизнь нашей совместной идеи.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2D5C9-8E74-E97E-A7F1-588818AF9A99}"/>
              </a:ext>
            </a:extLst>
          </p:cNvPr>
          <p:cNvSpPr txBox="1"/>
          <p:nvPr/>
        </p:nvSpPr>
        <p:spPr>
          <a:xfrm>
            <a:off x="1243051" y="3785051"/>
            <a:ext cx="92892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Century Gothic" panose="020B0502020202020204" pitchFamily="34" charset="0"/>
              </a:rPr>
              <a:t>Наша команда планирует и дальше развиваться в этом направлении. Уже сейчас у нас есть несколько перспективных </a:t>
            </a:r>
            <a:r>
              <a:rPr lang="ru-RU" sz="1600" b="0" i="0" dirty="0" err="1">
                <a:solidFill>
                  <a:srgbClr val="E1E3E6"/>
                </a:solidFill>
                <a:effectLst/>
                <a:latin typeface="Century Gothic" panose="020B0502020202020204" pitchFamily="34" charset="0"/>
              </a:rPr>
              <a:t>целей.Одна</a:t>
            </a:r>
            <a:r>
              <a:rPr lang="ru-RU" sz="1600" b="0" i="0" dirty="0">
                <a:solidFill>
                  <a:srgbClr val="E1E3E6"/>
                </a:solidFill>
                <a:effectLst/>
                <a:latin typeface="Century Gothic" panose="020B0502020202020204" pitchFamily="34" charset="0"/>
              </a:rPr>
              <a:t> из </a:t>
            </a:r>
            <a:r>
              <a:rPr lang="ru-RU" sz="1600" b="0" i="0" dirty="0" err="1">
                <a:solidFill>
                  <a:srgbClr val="E1E3E6"/>
                </a:solidFill>
                <a:effectLst/>
                <a:latin typeface="Century Gothic" panose="020B0502020202020204" pitchFamily="34" charset="0"/>
              </a:rPr>
              <a:t>которых,открытие</a:t>
            </a:r>
            <a:r>
              <a:rPr lang="ru-RU" sz="1600" b="0" i="0" dirty="0">
                <a:solidFill>
                  <a:srgbClr val="E1E3E6"/>
                </a:solidFill>
                <a:effectLst/>
                <a:latin typeface="Century Gothic" panose="020B0502020202020204" pitchFamily="34" charset="0"/>
              </a:rPr>
              <a:t> своей дизайн-студии.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E9D7FF-72BA-9B19-0F1C-210D7C5E6C53}"/>
              </a:ext>
            </a:extLst>
          </p:cNvPr>
          <p:cNvSpPr txBox="1"/>
          <p:nvPr/>
        </p:nvSpPr>
        <p:spPr>
          <a:xfrm>
            <a:off x="1243051" y="2836176"/>
            <a:ext cx="8742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Проект отражает все пожелания и приоритеты заказчика и в дальнейшем поможет ему привлечь на работу молодых специалистов и оставаться на рынке всегда актуальным.</a:t>
            </a:r>
          </a:p>
        </p:txBody>
      </p:sp>
    </p:spTree>
    <p:extLst>
      <p:ext uri="{BB962C8B-B14F-4D97-AF65-F5344CB8AC3E}">
        <p14:creationId xmlns:p14="http://schemas.microsoft.com/office/powerpoint/2010/main" val="42953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93EF3B15-4BD3-4A0E-888F-84DF64F7E8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3903" y="227213"/>
            <a:ext cx="6324194" cy="639955"/>
          </a:xfrm>
        </p:spPr>
        <p:txBody>
          <a:bodyPr rtlCol="0"/>
          <a:lstStyle/>
          <a:p>
            <a:pPr rtl="0"/>
            <a:r>
              <a:rPr lang="ru-RU" sz="3000" dirty="0">
                <a:latin typeface="Century Gothic" panose="020B0502020202020204" pitchFamily="34" charset="0"/>
              </a:rPr>
              <a:t>КОМАНДА «</a:t>
            </a:r>
            <a:r>
              <a:rPr lang="en-US" sz="3000" dirty="0">
                <a:latin typeface="Century Gothic" panose="020B0502020202020204" pitchFamily="34" charset="0"/>
              </a:rPr>
              <a:t>VNEON</a:t>
            </a:r>
            <a:r>
              <a:rPr lang="ru-RU" sz="3000" dirty="0">
                <a:latin typeface="Century Gothic" panose="020B0502020202020204" pitchFamily="34" charset="0"/>
              </a:rPr>
              <a:t>»</a:t>
            </a:r>
          </a:p>
        </p:txBody>
      </p:sp>
      <p:sp>
        <p:nvSpPr>
          <p:cNvPr id="91" name="Текст 90" descr="Портретный снимок сотрудника">
            <a:extLst>
              <a:ext uri="{FF2B5EF4-FFF2-40B4-BE49-F238E27FC236}">
                <a16:creationId xmlns:a16="http://schemas.microsoft.com/office/drawing/2014/main" id="{0B88267A-BAFE-4487-9297-B482A235E4C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595061" y="3111398"/>
            <a:ext cx="2411982" cy="317602"/>
          </a:xfrm>
        </p:spPr>
        <p:txBody>
          <a:bodyPr rtlCol="0"/>
          <a:lstStyle/>
          <a:p>
            <a:pPr rtl="0"/>
            <a:r>
              <a:rPr lang="ru-RU" dirty="0"/>
              <a:t>Каспшакова виктория</a:t>
            </a:r>
          </a:p>
        </p:txBody>
      </p:sp>
      <p:sp>
        <p:nvSpPr>
          <p:cNvPr id="81" name="Текст 80" descr="Портретный снимок сотрудника">
            <a:extLst>
              <a:ext uri="{FF2B5EF4-FFF2-40B4-BE49-F238E27FC236}">
                <a16:creationId xmlns:a16="http://schemas.microsoft.com/office/drawing/2014/main" id="{B85651E0-CD6F-4DFD-9406-EC318874C4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773937" y="3345443"/>
            <a:ext cx="2085792" cy="365125"/>
          </a:xfrm>
        </p:spPr>
        <p:txBody>
          <a:bodyPr rtlCol="0"/>
          <a:lstStyle/>
          <a:p>
            <a:pPr rtl="0"/>
            <a:r>
              <a:rPr lang="ru-RU" dirty="0"/>
              <a:t>Лидер</a:t>
            </a:r>
          </a:p>
        </p:txBody>
      </p:sp>
      <p:sp>
        <p:nvSpPr>
          <p:cNvPr id="103" name="Текст 102" descr="Портретный снимок сотрудника">
            <a:extLst>
              <a:ext uri="{FF2B5EF4-FFF2-40B4-BE49-F238E27FC236}">
                <a16:creationId xmlns:a16="http://schemas.microsoft.com/office/drawing/2014/main" id="{859F66CD-4DD6-47B9-87C8-3A467B7E7CB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1774025" y="5806187"/>
            <a:ext cx="2085792" cy="274650"/>
          </a:xfrm>
        </p:spPr>
        <p:txBody>
          <a:bodyPr rtlCol="0"/>
          <a:lstStyle/>
          <a:p>
            <a:pPr rtl="0"/>
            <a:r>
              <a:rPr lang="ru-RU" dirty="0"/>
              <a:t>Головко </a:t>
            </a:r>
            <a:r>
              <a:rPr lang="ru-RU" dirty="0" err="1"/>
              <a:t>екатерина</a:t>
            </a:r>
            <a:endParaRPr lang="ru-RU" dirty="0"/>
          </a:p>
        </p:txBody>
      </p:sp>
      <p:sp>
        <p:nvSpPr>
          <p:cNvPr id="95" name="Текст 94" descr="Портретный снимок сотрудника">
            <a:extLst>
              <a:ext uri="{FF2B5EF4-FFF2-40B4-BE49-F238E27FC236}">
                <a16:creationId xmlns:a16="http://schemas.microsoft.com/office/drawing/2014/main" id="{00ADF2A5-D87B-4F11-B024-DDE4A0FD8D7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773937" y="6048072"/>
            <a:ext cx="2085792" cy="365125"/>
          </a:xfrm>
        </p:spPr>
        <p:txBody>
          <a:bodyPr rtlCol="0"/>
          <a:lstStyle/>
          <a:p>
            <a:pPr rtl="0"/>
            <a:r>
              <a:rPr lang="ru-RU" dirty="0"/>
              <a:t>Генератор идей, мыслитель</a:t>
            </a:r>
          </a:p>
        </p:txBody>
      </p:sp>
      <p:sp>
        <p:nvSpPr>
          <p:cNvPr id="82" name="Текст 81">
            <a:extLst>
              <a:ext uri="{FF2B5EF4-FFF2-40B4-BE49-F238E27FC236}">
                <a16:creationId xmlns:a16="http://schemas.microsoft.com/office/drawing/2014/main" id="{A0D27026-1B90-4A2B-860E-1B4CA9AA53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67242" y="3070983"/>
            <a:ext cx="2524249" cy="332385"/>
          </a:xfrm>
        </p:spPr>
        <p:txBody>
          <a:bodyPr rtlCol="0"/>
          <a:lstStyle/>
          <a:p>
            <a:pPr rtl="0"/>
            <a:r>
              <a:rPr lang="ru-RU" dirty="0"/>
              <a:t>Подгорная </a:t>
            </a:r>
            <a:r>
              <a:rPr lang="ru-RU" dirty="0" err="1"/>
              <a:t>анастасия</a:t>
            </a:r>
            <a:endParaRPr lang="ru-RU" dirty="0"/>
          </a:p>
        </p:txBody>
      </p:sp>
      <p:sp>
        <p:nvSpPr>
          <p:cNvPr id="83" name="Текст 82">
            <a:extLst>
              <a:ext uri="{FF2B5EF4-FFF2-40B4-BE49-F238E27FC236}">
                <a16:creationId xmlns:a16="http://schemas.microsoft.com/office/drawing/2014/main" id="{7A860577-52C5-4774-92D0-F268FC3A55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04310" y="3342709"/>
            <a:ext cx="2085793" cy="365125"/>
          </a:xfrm>
        </p:spPr>
        <p:txBody>
          <a:bodyPr rtlCol="0"/>
          <a:lstStyle/>
          <a:p>
            <a:pPr rtl="0"/>
            <a:r>
              <a:rPr lang="ru-RU" dirty="0"/>
              <a:t>Чертежник-работяга</a:t>
            </a:r>
          </a:p>
        </p:txBody>
      </p:sp>
      <p:sp>
        <p:nvSpPr>
          <p:cNvPr id="94" name="Текст 93">
            <a:extLst>
              <a:ext uri="{FF2B5EF4-FFF2-40B4-BE49-F238E27FC236}">
                <a16:creationId xmlns:a16="http://schemas.microsoft.com/office/drawing/2014/main" id="{38FAFF1D-49C8-4980-8507-3247F26971A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004310" y="5806187"/>
            <a:ext cx="2085792" cy="274650"/>
          </a:xfrm>
        </p:spPr>
        <p:txBody>
          <a:bodyPr rtlCol="0"/>
          <a:lstStyle/>
          <a:p>
            <a:pPr rtl="0"/>
            <a:r>
              <a:rPr lang="ru-RU" dirty="0" err="1"/>
              <a:t>Суслина</a:t>
            </a:r>
            <a:r>
              <a:rPr lang="ru-RU" dirty="0"/>
              <a:t> </a:t>
            </a:r>
            <a:r>
              <a:rPr lang="ru-RU" dirty="0" err="1"/>
              <a:t>олеся</a:t>
            </a:r>
            <a:endParaRPr lang="ru-RU" dirty="0"/>
          </a:p>
        </p:txBody>
      </p:sp>
      <p:sp>
        <p:nvSpPr>
          <p:cNvPr id="97" name="Текст 96">
            <a:extLst>
              <a:ext uri="{FF2B5EF4-FFF2-40B4-BE49-F238E27FC236}">
                <a16:creationId xmlns:a16="http://schemas.microsoft.com/office/drawing/2014/main" id="{97DF1128-FF5E-4AF2-B354-E41DA4B915A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004221" y="6048072"/>
            <a:ext cx="2085793" cy="365125"/>
          </a:xfrm>
        </p:spPr>
        <p:txBody>
          <a:bodyPr rtlCol="0"/>
          <a:lstStyle/>
          <a:p>
            <a:pPr rtl="0"/>
            <a:r>
              <a:rPr lang="ru-RU" dirty="0"/>
              <a:t>Критик, оценщик рисков</a:t>
            </a:r>
          </a:p>
        </p:txBody>
      </p:sp>
      <p:sp>
        <p:nvSpPr>
          <p:cNvPr id="84" name="Текст 83">
            <a:extLst>
              <a:ext uri="{FF2B5EF4-FFF2-40B4-BE49-F238E27FC236}">
                <a16:creationId xmlns:a16="http://schemas.microsoft.com/office/drawing/2014/main" id="{E2B272CD-6469-4E27-93B9-5C302616ED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995972" y="3082664"/>
            <a:ext cx="2524249" cy="346335"/>
          </a:xfrm>
        </p:spPr>
        <p:txBody>
          <a:bodyPr rtlCol="0"/>
          <a:lstStyle/>
          <a:p>
            <a:pPr rtl="0"/>
            <a:r>
              <a:rPr lang="ru-RU" dirty="0"/>
              <a:t>Чернобривец </a:t>
            </a:r>
            <a:r>
              <a:rPr lang="ru-RU" dirty="0" err="1"/>
              <a:t>анастасия</a:t>
            </a:r>
            <a:endParaRPr lang="ru-RU" dirty="0"/>
          </a:p>
        </p:txBody>
      </p:sp>
      <p:sp>
        <p:nvSpPr>
          <p:cNvPr id="85" name="Текст 84">
            <a:extLst>
              <a:ext uri="{FF2B5EF4-FFF2-40B4-BE49-F238E27FC236}">
                <a16:creationId xmlns:a16="http://schemas.microsoft.com/office/drawing/2014/main" id="{785799F5-7503-4965-9A7A-27203330C16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34685" y="3346459"/>
            <a:ext cx="2085791" cy="365125"/>
          </a:xfrm>
        </p:spPr>
        <p:txBody>
          <a:bodyPr rtlCol="0"/>
          <a:lstStyle/>
          <a:p>
            <a:pPr rtl="0"/>
            <a:r>
              <a:rPr lang="ru-RU" dirty="0"/>
              <a:t>Оптимист, исполнитель</a:t>
            </a:r>
          </a:p>
        </p:txBody>
      </p:sp>
      <p:sp>
        <p:nvSpPr>
          <p:cNvPr id="96" name="Текст 95">
            <a:extLst>
              <a:ext uri="{FF2B5EF4-FFF2-40B4-BE49-F238E27FC236}">
                <a16:creationId xmlns:a16="http://schemas.microsoft.com/office/drawing/2014/main" id="{A305CA8D-6513-48DA-B108-18C832FA535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085691" y="5784160"/>
            <a:ext cx="2332284" cy="296845"/>
          </a:xfrm>
        </p:spPr>
        <p:txBody>
          <a:bodyPr rtlCol="0"/>
          <a:lstStyle/>
          <a:p>
            <a:pPr rtl="0"/>
            <a:r>
              <a:rPr lang="ru-RU" dirty="0"/>
              <a:t>Калашникова </a:t>
            </a:r>
            <a:r>
              <a:rPr lang="ru-RU" dirty="0" err="1"/>
              <a:t>татьяна</a:t>
            </a:r>
            <a:endParaRPr lang="ru-RU" dirty="0"/>
          </a:p>
        </p:txBody>
      </p:sp>
      <p:sp>
        <p:nvSpPr>
          <p:cNvPr id="99" name="Текст 98">
            <a:extLst>
              <a:ext uri="{FF2B5EF4-FFF2-40B4-BE49-F238E27FC236}">
                <a16:creationId xmlns:a16="http://schemas.microsoft.com/office/drawing/2014/main" id="{5F308DB6-A233-4672-9DA8-944ED92E3B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260106" y="6048072"/>
            <a:ext cx="2085791" cy="365125"/>
          </a:xfrm>
        </p:spPr>
        <p:txBody>
          <a:bodyPr rtlCol="0"/>
          <a:lstStyle/>
          <a:p>
            <a:pPr rtl="0"/>
            <a:r>
              <a:rPr lang="ru-RU" dirty="0"/>
              <a:t>Наставник</a:t>
            </a:r>
          </a:p>
        </p:txBody>
      </p:sp>
      <p:pic>
        <p:nvPicPr>
          <p:cNvPr id="10" name="Рисунок 9" descr="Изображение выглядит как человек, зеркало&#10;&#10;Автоматически созданное описание">
            <a:extLst>
              <a:ext uri="{FF2B5EF4-FFF2-40B4-BE49-F238E27FC236}">
                <a16:creationId xmlns:a16="http://schemas.microsoft.com/office/drawing/2014/main" id="{4598C0DB-255C-8E9F-60AB-DAF590761ED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87" r="87"/>
          <a:stretch>
            <a:fillRect/>
          </a:stretch>
        </p:blipFill>
        <p:spPr>
          <a:xfrm>
            <a:off x="1871522" y="1142894"/>
            <a:ext cx="1867358" cy="1867356"/>
          </a:xfrm>
        </p:spPr>
      </p:pic>
      <p:pic>
        <p:nvPicPr>
          <p:cNvPr id="14" name="Рисунок 13" descr="Изображение выглядит как человек, обеденный стол&#10;&#10;Автоматически созданное описание">
            <a:extLst>
              <a:ext uri="{FF2B5EF4-FFF2-40B4-BE49-F238E27FC236}">
                <a16:creationId xmlns:a16="http://schemas.microsoft.com/office/drawing/2014/main" id="{62019296-9A59-9D5F-F074-31B013F99072}"/>
              </a:ext>
            </a:extLst>
          </p:cNvPr>
          <p:cNvPicPr>
            <a:picLocks noGrp="1" noChangeAspect="1"/>
          </p:cNvPicPr>
          <p:nvPr>
            <p:ph type="pic" sz="quarter" idx="59"/>
          </p:nvPr>
        </p:nvPicPr>
        <p:blipFill>
          <a:blip r:embed="rId4"/>
          <a:srcRect/>
          <a:stretch>
            <a:fillRect/>
          </a:stretch>
        </p:blipFill>
        <p:spPr>
          <a:xfrm>
            <a:off x="5095688" y="1142894"/>
            <a:ext cx="1867358" cy="1867356"/>
          </a:xfrm>
        </p:spPr>
      </p:pic>
      <p:pic>
        <p:nvPicPr>
          <p:cNvPr id="18" name="Рисунок 17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42E6C1CF-244C-FBDB-74C9-683ABA11EE37}"/>
              </a:ext>
            </a:extLst>
          </p:cNvPr>
          <p:cNvPicPr>
            <a:picLocks noGrp="1" noChangeAspect="1"/>
          </p:cNvPicPr>
          <p:nvPr>
            <p:ph type="pic" sz="quarter" idx="60"/>
          </p:nvPr>
        </p:nvPicPr>
        <p:blipFill>
          <a:blip r:embed="rId5"/>
          <a:srcRect t="72" b="72"/>
          <a:stretch>
            <a:fillRect/>
          </a:stretch>
        </p:blipFill>
        <p:spPr>
          <a:xfrm>
            <a:off x="8319854" y="1148736"/>
            <a:ext cx="1867357" cy="1867355"/>
          </a:xfrm>
        </p:spPr>
      </p:pic>
      <p:pic>
        <p:nvPicPr>
          <p:cNvPr id="36" name="Рисунок 35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1A77B86-0EF9-D2B6-AF2B-62140569DEE6}"/>
              </a:ext>
            </a:extLst>
          </p:cNvPr>
          <p:cNvPicPr>
            <a:picLocks noGrp="1" noChangeAspect="1"/>
          </p:cNvPicPr>
          <p:nvPr>
            <p:ph type="pic" sz="quarter" idx="62"/>
          </p:nvPr>
        </p:nvPicPr>
        <p:blipFill>
          <a:blip r:embed="rId6"/>
          <a:srcRect t="11" b="11"/>
          <a:stretch>
            <a:fillRect/>
          </a:stretch>
        </p:blipFill>
        <p:spPr>
          <a:xfrm>
            <a:off x="1871522" y="3810279"/>
            <a:ext cx="1867357" cy="1867355"/>
          </a:xfrm>
        </p:spPr>
      </p:pic>
      <p:pic>
        <p:nvPicPr>
          <p:cNvPr id="40" name="Рисунок 39" descr="Изображение выглядит как зеркало, отражение, изображение, закрыть&#10;&#10;Автоматически созданное описание">
            <a:extLst>
              <a:ext uri="{FF2B5EF4-FFF2-40B4-BE49-F238E27FC236}">
                <a16:creationId xmlns:a16="http://schemas.microsoft.com/office/drawing/2014/main" id="{42229701-14A5-AFE4-FEB5-9E99854D51A4}"/>
              </a:ext>
            </a:extLst>
          </p:cNvPr>
          <p:cNvPicPr>
            <a:picLocks noGrp="1" noChangeAspect="1"/>
          </p:cNvPicPr>
          <p:nvPr>
            <p:ph type="pic" sz="quarter" idx="63"/>
          </p:nvPr>
        </p:nvPicPr>
        <p:blipFill>
          <a:blip r:embed="rId7"/>
          <a:srcRect l="72" r="72"/>
          <a:stretch>
            <a:fillRect/>
          </a:stretch>
        </p:blipFill>
        <p:spPr>
          <a:xfrm>
            <a:off x="5095689" y="3814194"/>
            <a:ext cx="1867357" cy="1867355"/>
          </a:xfrm>
        </p:spPr>
      </p:pic>
      <p:pic>
        <p:nvPicPr>
          <p:cNvPr id="44" name="Рисунок 43" descr="Изображение выглядит как тарелка, человек, белый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A7BE775E-ECCC-3E7D-6F01-F8024EF7D293}"/>
              </a:ext>
            </a:extLst>
          </p:cNvPr>
          <p:cNvPicPr>
            <a:picLocks noGrp="1" noChangeAspect="1"/>
          </p:cNvPicPr>
          <p:nvPr>
            <p:ph type="pic" sz="quarter" idx="64"/>
          </p:nvPr>
        </p:nvPicPr>
        <p:blipFill>
          <a:blip r:embed="rId8"/>
          <a:srcRect/>
          <a:stretch>
            <a:fillRect/>
          </a:stretch>
        </p:blipFill>
        <p:spPr>
          <a:xfrm>
            <a:off x="8319854" y="3814195"/>
            <a:ext cx="1867356" cy="1867354"/>
          </a:xfr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B04449-5AA7-C259-1713-1B9923730D3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160" t="13015" r="20918" b="42117"/>
          <a:stretch/>
        </p:blipFill>
        <p:spPr>
          <a:xfrm>
            <a:off x="2714683" y="0"/>
            <a:ext cx="1390650" cy="105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0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D284643B-288B-4193-AFF3-324BA95A7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228" y="2670002"/>
            <a:ext cx="5704099" cy="678121"/>
          </a:xfrm>
        </p:spPr>
        <p:txBody>
          <a:bodyPr rtlCol="0"/>
          <a:lstStyle/>
          <a:p>
            <a:pPr rtl="0"/>
            <a:r>
              <a:rPr lang="ru-RU" sz="3000" dirty="0">
                <a:latin typeface="Century Gothic" panose="020B0502020202020204" pitchFamily="34" charset="0"/>
              </a:rPr>
              <a:t>Спасибо за внимание</a:t>
            </a:r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AEAA1571-277D-4DF6-83F9-1438CBE64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299" y="4556760"/>
            <a:ext cx="4801341" cy="1823720"/>
          </a:xfrm>
        </p:spPr>
        <p:txBody>
          <a:bodyPr rtlCol="0"/>
          <a:lstStyle/>
          <a:p>
            <a:pPr rtl="0"/>
            <a:r>
              <a:rPr lang="ru-RU" sz="1600" dirty="0">
                <a:latin typeface="Century Gothic" panose="020B0502020202020204" pitchFamily="34" charset="0"/>
              </a:rPr>
              <a:t>Контактные данные:</a:t>
            </a:r>
          </a:p>
          <a:p>
            <a:pPr rtl="0"/>
            <a:r>
              <a:rPr lang="ru-RU" sz="1600" dirty="0">
                <a:latin typeface="Century Gothic" panose="020B0502020202020204" pitchFamily="34" charset="0"/>
              </a:rPr>
              <a:t>Каспшакова Виктория​</a:t>
            </a:r>
          </a:p>
          <a:p>
            <a:pPr rtl="0"/>
            <a:r>
              <a:rPr lang="ru-RU" sz="1600" dirty="0">
                <a:latin typeface="Century Gothic" panose="020B0502020202020204" pitchFamily="34" charset="0"/>
              </a:rPr>
              <a:t>+7(902)403-59-37</a:t>
            </a:r>
          </a:p>
          <a:p>
            <a:pPr rtl="0"/>
            <a:r>
              <a:rPr lang="en-US" sz="1600" dirty="0">
                <a:latin typeface="Century Gothic" panose="020B0502020202020204" pitchFamily="34" charset="0"/>
                <a:hlinkClick r:id="rId3"/>
              </a:rPr>
              <a:t>vkaspshakova@gmail.com</a:t>
            </a:r>
            <a:br>
              <a:rPr lang="ru-RU" sz="1600" dirty="0">
                <a:latin typeface="Century Gothic" panose="020B0502020202020204" pitchFamily="34" charset="0"/>
              </a:rPr>
            </a:br>
            <a:endParaRPr lang="ru-RU" sz="1600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728DB2-F65D-EEF6-27BA-C6A8CC887A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99" t="15326" r="22313" b="26991"/>
          <a:stretch/>
        </p:blipFill>
        <p:spPr>
          <a:xfrm>
            <a:off x="298987" y="224617"/>
            <a:ext cx="1500581" cy="15487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A65AA1C9-9963-3952-2719-6F6E1BE3BBA6}"/>
                  </a:ext>
                </a:extLst>
              </p14:cNvPr>
              <p14:cNvContentPartPr/>
              <p14:nvPr/>
            </p14:nvContentPartPr>
            <p14:xfrm>
              <a:off x="8080600" y="93902"/>
              <a:ext cx="75960" cy="465372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A65AA1C9-9963-3952-2719-6F6E1BE3BBA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17600" y="30902"/>
                <a:ext cx="201600" cy="477936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E6D1ED-76D1-6D92-805F-20F310462D1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106" r="29621"/>
          <a:stretch/>
        </p:blipFill>
        <p:spPr>
          <a:xfrm>
            <a:off x="7038108" y="0"/>
            <a:ext cx="5153892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96FC01-805D-7C2A-6BB1-0C225EFF1E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3015" y="3714750"/>
            <a:ext cx="3143250" cy="3143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A1AFDA-736C-81F1-E4BF-82F304CF4D7A}"/>
              </a:ext>
            </a:extLst>
          </p:cNvPr>
          <p:cNvSpPr txBox="1"/>
          <p:nvPr/>
        </p:nvSpPr>
        <p:spPr>
          <a:xfrm>
            <a:off x="3215042" y="93902"/>
            <a:ext cx="63345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entury Gothic" panose="020B0502020202020204" pitchFamily="34" charset="0"/>
              </a:rPr>
              <a:t>SfeduNet</a:t>
            </a:r>
            <a:r>
              <a:rPr lang="en-US" sz="2400" dirty="0">
                <a:latin typeface="Century Gothic" panose="020B0502020202020204" pitchFamily="34" charset="0"/>
              </a:rPr>
              <a:t> 6.0 </a:t>
            </a:r>
            <a:r>
              <a:rPr lang="ru-RU" sz="2400" dirty="0">
                <a:latin typeface="Century Gothic" panose="020B0502020202020204" pitchFamily="34" charset="0"/>
              </a:rPr>
              <a:t>з1 </a:t>
            </a:r>
            <a:r>
              <a:rPr lang="en-US" sz="2400" dirty="0">
                <a:latin typeface="Century Gothic" panose="020B0502020202020204" pitchFamily="34" charset="0"/>
              </a:rPr>
              <a:t>I</a:t>
            </a:r>
            <a:r>
              <a:rPr lang="ru-RU" sz="2400" dirty="0">
                <a:latin typeface="Century Gothic" panose="020B0502020202020204" pitchFamily="34" charset="0"/>
              </a:rPr>
              <a:t>Т-офис</a:t>
            </a:r>
          </a:p>
        </p:txBody>
      </p:sp>
    </p:spTree>
    <p:extLst>
      <p:ext uri="{BB962C8B-B14F-4D97-AF65-F5344CB8AC3E}">
        <p14:creationId xmlns:p14="http://schemas.microsoft.com/office/powerpoint/2010/main" val="404145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Custom 21">
      <a:dk1>
        <a:sysClr val="windowText" lastClr="000000"/>
      </a:dk1>
      <a:lt1>
        <a:sysClr val="window" lastClr="FFFFFF"/>
      </a:lt1>
      <a:dk2>
        <a:srgbClr val="E3C375"/>
      </a:dk2>
      <a:lt2>
        <a:srgbClr val="E7E6E6"/>
      </a:lt2>
      <a:accent1>
        <a:srgbClr val="485441"/>
      </a:accent1>
      <a:accent2>
        <a:srgbClr val="EBFFE4"/>
      </a:accent2>
      <a:accent3>
        <a:srgbClr val="AAC59E"/>
      </a:accent3>
      <a:accent4>
        <a:srgbClr val="7C4B79"/>
      </a:accent4>
      <a:accent5>
        <a:srgbClr val="C59EC3"/>
      </a:accent5>
      <a:accent6>
        <a:srgbClr val="302030"/>
      </a:accent6>
      <a:hlink>
        <a:srgbClr val="0563C1"/>
      </a:hlink>
      <a:folHlink>
        <a:srgbClr val="954F72"/>
      </a:folHlink>
    </a:clrScheme>
    <a:fontScheme name="Custom 74">
      <a:majorFont>
        <a:latin typeface="Avenir Next LT Pro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1977_TF16411246_Win32" id="{2BD89117-A0B3-495A-8DB2-8C139F5796E8}" vid="{72690631-4DA7-4FF2-8E5E-E197584AC81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6BC72-0158-4AB8-9F35-F365C88D29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CF18AE-D61A-46A3-9130-AB96E808872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509A09C-A249-4D30-8888-26F183AD87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tf16411246_win32</Template>
  <TotalTime>635</TotalTime>
  <Words>884</Words>
  <Application>Microsoft Office PowerPoint</Application>
  <PresentationFormat>Широкоэкранный</PresentationFormat>
  <Paragraphs>172</Paragraphs>
  <Slides>35</Slides>
  <Notes>35</Notes>
  <HiddenSlides>13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Calisto MT</vt:lpstr>
      <vt:lpstr>Century Gothic</vt:lpstr>
      <vt:lpstr>Courier New</vt:lpstr>
      <vt:lpstr>Kunstler Script</vt:lpstr>
      <vt:lpstr>Poppins Light</vt:lpstr>
      <vt:lpstr>Times New Roman</vt:lpstr>
      <vt:lpstr>Тема Office</vt:lpstr>
      <vt:lpstr>SfeduNet 6.0 з1 IТ-офис</vt:lpstr>
      <vt:lpstr>Проблема</vt:lpstr>
      <vt:lpstr>Заказчик и пользователи</vt:lpstr>
      <vt:lpstr>Целевая аудитория: сотрудники компании</vt:lpstr>
      <vt:lpstr>Ограничения и пожелания заказчика</vt:lpstr>
      <vt:lpstr>ЗАДАЧА</vt:lpstr>
      <vt:lpstr>РЕШЕНИЕ</vt:lpstr>
      <vt:lpstr>Презентация PowerPoint</vt:lpstr>
      <vt:lpstr>Презентация PowerPoint</vt:lpstr>
      <vt:lpstr>Презентация PowerPoint</vt:lpstr>
      <vt:lpstr>риски</vt:lpstr>
      <vt:lpstr>Презентация PowerPoint</vt:lpstr>
      <vt:lpstr>Презентация PowerPoint</vt:lpstr>
      <vt:lpstr>Иерархическая структура работ</vt:lpstr>
      <vt:lpstr>Диаграмма ганта</vt:lpstr>
      <vt:lpstr>Hadi - проверка гипотез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Смета основной мебели</vt:lpstr>
      <vt:lpstr>Коммуникация</vt:lpstr>
      <vt:lpstr>Перспективы развития</vt:lpstr>
      <vt:lpstr>КОМАНДА «VNEON»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SfeduNet 6.0 з1 IТ-офис</dc:title>
  <dc:creator>Каспшакова Виктория Олеговна</dc:creator>
  <cp:lastModifiedBy>Каспшакова Виктория Олеговна</cp:lastModifiedBy>
  <cp:revision>55</cp:revision>
  <dcterms:created xsi:type="dcterms:W3CDTF">2022-11-23T09:25:56Z</dcterms:created>
  <dcterms:modified xsi:type="dcterms:W3CDTF">2022-12-15T10:05:23Z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