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9" r:id="rId11"/>
    <p:sldId id="271" r:id="rId12"/>
    <p:sldId id="270" r:id="rId13"/>
    <p:sldId id="268" r:id="rId14"/>
  </p:sldIdLst>
  <p:sldSz cx="9144000" cy="5143500" type="screen16x9"/>
  <p:notesSz cx="6858000" cy="9144000"/>
  <p:embeddedFontLst>
    <p:embeddedFont>
      <p:font typeface="Calibri" panose="020F0502020204030204" pitchFamily="34" charset="0"/>
      <p:regular r:id="rId16"/>
      <p:bold r:id="rId17"/>
      <p:italic r:id="rId18"/>
      <p:boldItalic r:id="rId19"/>
    </p:embeddedFont>
    <p:embeddedFont>
      <p:font typeface="Comic Sans MS" panose="030F0702030302020204" pitchFamily="66" charset="0"/>
      <p:regular r:id="rId20"/>
      <p:bold r:id="rId21"/>
      <p:italic r:id="rId22"/>
      <p:boldItalic r:id="rId23"/>
    </p:embeddedFont>
    <p:embeddedFont>
      <p:font typeface="Nunito" pitchFamily="2" charset="-52"/>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1C32"/>
    <a:srgbClr val="121746"/>
    <a:srgbClr val="FFFFFF"/>
    <a:srgbClr val="000066"/>
    <a:srgbClr val="3A2C4E"/>
    <a:srgbClr val="1F277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44C4BB4-1B3F-4FFC-BFC9-EC046A2F7B20}">
  <a:tblStyle styleId="{144C4BB4-1B3F-4FFC-BFC9-EC046A2F7B2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693" autoAdjust="0"/>
  </p:normalViewPr>
  <p:slideViewPr>
    <p:cSldViewPr snapToGrid="0">
      <p:cViewPr varScale="1">
        <p:scale>
          <a:sx n="101" d="100"/>
          <a:sy n="101" d="100"/>
        </p:scale>
        <p:origin x="922" y="62"/>
      </p:cViewPr>
      <p:guideLst>
        <p:guide orient="horz" pos="1620"/>
        <p:guide pos="2880"/>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BCEDD0-938D-4764-B986-AA49101E656D}"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ru-RU"/>
        </a:p>
      </dgm:t>
    </dgm:pt>
    <dgm:pt modelId="{DF0FCC6F-B36B-4780-B3D1-447F51856288}">
      <dgm:prSet phldrT="[Текст]"/>
      <dgm:spPr>
        <a:solidFill>
          <a:srgbClr val="251C32"/>
        </a:solidFill>
      </dgm:spPr>
      <dgm:t>
        <a:bodyPr/>
        <a:lstStyle/>
        <a:p>
          <a:r>
            <a:rPr lang="ru-RU" dirty="0"/>
            <a:t>Ребенок</a:t>
          </a:r>
        </a:p>
      </dgm:t>
    </dgm:pt>
    <dgm:pt modelId="{D0DE8D20-3B82-4954-A594-017BFBD18C7D}" type="parTrans" cxnId="{24BA2301-F522-48D2-8855-F16EB6430577}">
      <dgm:prSet/>
      <dgm:spPr/>
      <dgm:t>
        <a:bodyPr/>
        <a:lstStyle/>
        <a:p>
          <a:endParaRPr lang="ru-RU"/>
        </a:p>
      </dgm:t>
    </dgm:pt>
    <dgm:pt modelId="{D8F3D878-9EB8-421F-9AB4-D056977F3F5E}" type="sibTrans" cxnId="{24BA2301-F522-48D2-8855-F16EB6430577}">
      <dgm:prSet/>
      <dgm:spPr>
        <a:ln w="57150"/>
      </dgm:spPr>
      <dgm:t>
        <a:bodyPr/>
        <a:lstStyle/>
        <a:p>
          <a:endParaRPr lang="ru-RU"/>
        </a:p>
      </dgm:t>
    </dgm:pt>
    <dgm:pt modelId="{632A1B19-DFD3-4F70-8C20-9A23D9165D9B}">
      <dgm:prSet phldrT="[Текст]"/>
      <dgm:spPr>
        <a:solidFill>
          <a:srgbClr val="3A2C4E"/>
        </a:solidFill>
      </dgm:spPr>
      <dgm:t>
        <a:bodyPr/>
        <a:lstStyle/>
        <a:p>
          <a:r>
            <a:rPr lang="ru-RU" dirty="0"/>
            <a:t>Родитель</a:t>
          </a:r>
        </a:p>
      </dgm:t>
    </dgm:pt>
    <dgm:pt modelId="{428AA613-4800-4D23-9F19-0355EEA0330B}" type="parTrans" cxnId="{FD6218C8-290A-4725-8043-CB68953853EA}">
      <dgm:prSet/>
      <dgm:spPr/>
      <dgm:t>
        <a:bodyPr/>
        <a:lstStyle/>
        <a:p>
          <a:endParaRPr lang="ru-RU"/>
        </a:p>
      </dgm:t>
    </dgm:pt>
    <dgm:pt modelId="{33BDF4E8-E0A0-4816-82D5-3FFAA472B57F}" type="sibTrans" cxnId="{FD6218C8-290A-4725-8043-CB68953853EA}">
      <dgm:prSet/>
      <dgm:spPr>
        <a:ln w="57150"/>
      </dgm:spPr>
      <dgm:t>
        <a:bodyPr/>
        <a:lstStyle/>
        <a:p>
          <a:endParaRPr lang="ru-RU"/>
        </a:p>
      </dgm:t>
    </dgm:pt>
    <dgm:pt modelId="{CB32E5DC-3D9F-4FA4-8BAA-D218A57CCD47}">
      <dgm:prSet phldrT="[Текст]"/>
      <dgm:spPr>
        <a:solidFill>
          <a:srgbClr val="F48246"/>
        </a:solidFill>
      </dgm:spPr>
      <dgm:t>
        <a:bodyPr/>
        <a:lstStyle/>
        <a:p>
          <a:r>
            <a:rPr lang="ru-RU" dirty="0"/>
            <a:t>Педагог</a:t>
          </a:r>
        </a:p>
      </dgm:t>
    </dgm:pt>
    <dgm:pt modelId="{10172C07-EF6C-4B99-A43A-C4DAFC0F5383}" type="parTrans" cxnId="{ED2259B1-55B3-4799-ADA5-ED26B87AD5C3}">
      <dgm:prSet/>
      <dgm:spPr/>
      <dgm:t>
        <a:bodyPr/>
        <a:lstStyle/>
        <a:p>
          <a:endParaRPr lang="ru-RU"/>
        </a:p>
      </dgm:t>
    </dgm:pt>
    <dgm:pt modelId="{D975186A-F312-491A-B869-9B327A714DB3}" type="sibTrans" cxnId="{ED2259B1-55B3-4799-ADA5-ED26B87AD5C3}">
      <dgm:prSet/>
      <dgm:spPr>
        <a:ln w="57150"/>
      </dgm:spPr>
      <dgm:t>
        <a:bodyPr/>
        <a:lstStyle/>
        <a:p>
          <a:endParaRPr lang="ru-RU"/>
        </a:p>
      </dgm:t>
    </dgm:pt>
    <dgm:pt modelId="{A9796D1B-38EB-47F2-BC75-FEADA37DB1F4}" type="pres">
      <dgm:prSet presAssocID="{E8BCEDD0-938D-4764-B986-AA49101E656D}" presName="cycle" presStyleCnt="0">
        <dgm:presLayoutVars>
          <dgm:dir/>
          <dgm:resizeHandles val="exact"/>
        </dgm:presLayoutVars>
      </dgm:prSet>
      <dgm:spPr/>
    </dgm:pt>
    <dgm:pt modelId="{961A90CF-DC65-4090-A621-DA143059491F}" type="pres">
      <dgm:prSet presAssocID="{DF0FCC6F-B36B-4780-B3D1-447F51856288}" presName="node" presStyleLbl="node1" presStyleIdx="0" presStyleCnt="3">
        <dgm:presLayoutVars>
          <dgm:bulletEnabled val="1"/>
        </dgm:presLayoutVars>
      </dgm:prSet>
      <dgm:spPr/>
    </dgm:pt>
    <dgm:pt modelId="{39802208-F252-42FA-AA7E-E56031B02B5F}" type="pres">
      <dgm:prSet presAssocID="{DF0FCC6F-B36B-4780-B3D1-447F51856288}" presName="spNode" presStyleCnt="0"/>
      <dgm:spPr/>
    </dgm:pt>
    <dgm:pt modelId="{C52E3EBB-F92B-486A-BBAC-10312C977742}" type="pres">
      <dgm:prSet presAssocID="{D8F3D878-9EB8-421F-9AB4-D056977F3F5E}" presName="sibTrans" presStyleLbl="sibTrans1D1" presStyleIdx="0" presStyleCnt="3"/>
      <dgm:spPr/>
    </dgm:pt>
    <dgm:pt modelId="{FAEC15DC-6E3F-4A75-BFD6-4E314BCF93F3}" type="pres">
      <dgm:prSet presAssocID="{632A1B19-DFD3-4F70-8C20-9A23D9165D9B}" presName="node" presStyleLbl="node1" presStyleIdx="1" presStyleCnt="3">
        <dgm:presLayoutVars>
          <dgm:bulletEnabled val="1"/>
        </dgm:presLayoutVars>
      </dgm:prSet>
      <dgm:spPr/>
    </dgm:pt>
    <dgm:pt modelId="{D6844D13-950F-4777-A0A8-83BA8D258B03}" type="pres">
      <dgm:prSet presAssocID="{632A1B19-DFD3-4F70-8C20-9A23D9165D9B}" presName="spNode" presStyleCnt="0"/>
      <dgm:spPr/>
    </dgm:pt>
    <dgm:pt modelId="{26709611-2E88-466B-962D-29EBF8A9A4A8}" type="pres">
      <dgm:prSet presAssocID="{33BDF4E8-E0A0-4816-82D5-3FFAA472B57F}" presName="sibTrans" presStyleLbl="sibTrans1D1" presStyleIdx="1" presStyleCnt="3"/>
      <dgm:spPr/>
    </dgm:pt>
    <dgm:pt modelId="{B2607D4D-985C-40A8-A29D-4144ADA7FFAD}" type="pres">
      <dgm:prSet presAssocID="{CB32E5DC-3D9F-4FA4-8BAA-D218A57CCD47}" presName="node" presStyleLbl="node1" presStyleIdx="2" presStyleCnt="3">
        <dgm:presLayoutVars>
          <dgm:bulletEnabled val="1"/>
        </dgm:presLayoutVars>
      </dgm:prSet>
      <dgm:spPr/>
    </dgm:pt>
    <dgm:pt modelId="{F7BA51DF-2A89-4EAF-9AAF-0A8187096C8E}" type="pres">
      <dgm:prSet presAssocID="{CB32E5DC-3D9F-4FA4-8BAA-D218A57CCD47}" presName="spNode" presStyleCnt="0"/>
      <dgm:spPr/>
    </dgm:pt>
    <dgm:pt modelId="{1272F090-5629-4478-B6D4-93CE9FDD264A}" type="pres">
      <dgm:prSet presAssocID="{D975186A-F312-491A-B869-9B327A714DB3}" presName="sibTrans" presStyleLbl="sibTrans1D1" presStyleIdx="2" presStyleCnt="3"/>
      <dgm:spPr/>
    </dgm:pt>
  </dgm:ptLst>
  <dgm:cxnLst>
    <dgm:cxn modelId="{24BA2301-F522-48D2-8855-F16EB6430577}" srcId="{E8BCEDD0-938D-4764-B986-AA49101E656D}" destId="{DF0FCC6F-B36B-4780-B3D1-447F51856288}" srcOrd="0" destOrd="0" parTransId="{D0DE8D20-3B82-4954-A594-017BFBD18C7D}" sibTransId="{D8F3D878-9EB8-421F-9AB4-D056977F3F5E}"/>
    <dgm:cxn modelId="{F8C54E18-6056-414F-993A-6B50B1DAF187}" type="presOf" srcId="{632A1B19-DFD3-4F70-8C20-9A23D9165D9B}" destId="{FAEC15DC-6E3F-4A75-BFD6-4E314BCF93F3}" srcOrd="0" destOrd="0" presId="urn:microsoft.com/office/officeart/2005/8/layout/cycle6"/>
    <dgm:cxn modelId="{55602A37-7BF2-423C-BA94-E879CC1E014B}" type="presOf" srcId="{D975186A-F312-491A-B869-9B327A714DB3}" destId="{1272F090-5629-4478-B6D4-93CE9FDD264A}" srcOrd="0" destOrd="0" presId="urn:microsoft.com/office/officeart/2005/8/layout/cycle6"/>
    <dgm:cxn modelId="{763FD25E-6A3B-4681-98B3-FE200559E057}" type="presOf" srcId="{CB32E5DC-3D9F-4FA4-8BAA-D218A57CCD47}" destId="{B2607D4D-985C-40A8-A29D-4144ADA7FFAD}" srcOrd="0" destOrd="0" presId="urn:microsoft.com/office/officeart/2005/8/layout/cycle6"/>
    <dgm:cxn modelId="{7E8B7745-C332-4D40-86E2-56E4FC941CCC}" type="presOf" srcId="{E8BCEDD0-938D-4764-B986-AA49101E656D}" destId="{A9796D1B-38EB-47F2-BC75-FEADA37DB1F4}" srcOrd="0" destOrd="0" presId="urn:microsoft.com/office/officeart/2005/8/layout/cycle6"/>
    <dgm:cxn modelId="{DA092D69-139E-47EC-B3D7-EB690C8E75B3}" type="presOf" srcId="{DF0FCC6F-B36B-4780-B3D1-447F51856288}" destId="{961A90CF-DC65-4090-A621-DA143059491F}" srcOrd="0" destOrd="0" presId="urn:microsoft.com/office/officeart/2005/8/layout/cycle6"/>
    <dgm:cxn modelId="{C47F6BA0-390B-47AA-8461-A0FFF228C431}" type="presOf" srcId="{33BDF4E8-E0A0-4816-82D5-3FFAA472B57F}" destId="{26709611-2E88-466B-962D-29EBF8A9A4A8}" srcOrd="0" destOrd="0" presId="urn:microsoft.com/office/officeart/2005/8/layout/cycle6"/>
    <dgm:cxn modelId="{ED2259B1-55B3-4799-ADA5-ED26B87AD5C3}" srcId="{E8BCEDD0-938D-4764-B986-AA49101E656D}" destId="{CB32E5DC-3D9F-4FA4-8BAA-D218A57CCD47}" srcOrd="2" destOrd="0" parTransId="{10172C07-EF6C-4B99-A43A-C4DAFC0F5383}" sibTransId="{D975186A-F312-491A-B869-9B327A714DB3}"/>
    <dgm:cxn modelId="{19C543BE-B073-4B91-BC48-C3651372B47A}" type="presOf" srcId="{D8F3D878-9EB8-421F-9AB4-D056977F3F5E}" destId="{C52E3EBB-F92B-486A-BBAC-10312C977742}" srcOrd="0" destOrd="0" presId="urn:microsoft.com/office/officeart/2005/8/layout/cycle6"/>
    <dgm:cxn modelId="{FD6218C8-290A-4725-8043-CB68953853EA}" srcId="{E8BCEDD0-938D-4764-B986-AA49101E656D}" destId="{632A1B19-DFD3-4F70-8C20-9A23D9165D9B}" srcOrd="1" destOrd="0" parTransId="{428AA613-4800-4D23-9F19-0355EEA0330B}" sibTransId="{33BDF4E8-E0A0-4816-82D5-3FFAA472B57F}"/>
    <dgm:cxn modelId="{1211A315-326F-46EB-8C29-468C5AE1A596}" type="presParOf" srcId="{A9796D1B-38EB-47F2-BC75-FEADA37DB1F4}" destId="{961A90CF-DC65-4090-A621-DA143059491F}" srcOrd="0" destOrd="0" presId="urn:microsoft.com/office/officeart/2005/8/layout/cycle6"/>
    <dgm:cxn modelId="{420580B8-C367-47EE-8BDE-CD510C133279}" type="presParOf" srcId="{A9796D1B-38EB-47F2-BC75-FEADA37DB1F4}" destId="{39802208-F252-42FA-AA7E-E56031B02B5F}" srcOrd="1" destOrd="0" presId="urn:microsoft.com/office/officeart/2005/8/layout/cycle6"/>
    <dgm:cxn modelId="{B68820CA-3E54-464A-85E7-307F109E21C7}" type="presParOf" srcId="{A9796D1B-38EB-47F2-BC75-FEADA37DB1F4}" destId="{C52E3EBB-F92B-486A-BBAC-10312C977742}" srcOrd="2" destOrd="0" presId="urn:microsoft.com/office/officeart/2005/8/layout/cycle6"/>
    <dgm:cxn modelId="{772BD335-C5F8-40B5-89F9-8C8FA9EA3107}" type="presParOf" srcId="{A9796D1B-38EB-47F2-BC75-FEADA37DB1F4}" destId="{FAEC15DC-6E3F-4A75-BFD6-4E314BCF93F3}" srcOrd="3" destOrd="0" presId="urn:microsoft.com/office/officeart/2005/8/layout/cycle6"/>
    <dgm:cxn modelId="{F198F3F0-7A2A-4CC7-B268-DC98AF01E3AA}" type="presParOf" srcId="{A9796D1B-38EB-47F2-BC75-FEADA37DB1F4}" destId="{D6844D13-950F-4777-A0A8-83BA8D258B03}" srcOrd="4" destOrd="0" presId="urn:microsoft.com/office/officeart/2005/8/layout/cycle6"/>
    <dgm:cxn modelId="{B053F631-B001-4AFB-82AA-0A01A6AB1A50}" type="presParOf" srcId="{A9796D1B-38EB-47F2-BC75-FEADA37DB1F4}" destId="{26709611-2E88-466B-962D-29EBF8A9A4A8}" srcOrd="5" destOrd="0" presId="urn:microsoft.com/office/officeart/2005/8/layout/cycle6"/>
    <dgm:cxn modelId="{12FE3261-33CA-48E3-A9F3-8A0C1E3947E4}" type="presParOf" srcId="{A9796D1B-38EB-47F2-BC75-FEADA37DB1F4}" destId="{B2607D4D-985C-40A8-A29D-4144ADA7FFAD}" srcOrd="6" destOrd="0" presId="urn:microsoft.com/office/officeart/2005/8/layout/cycle6"/>
    <dgm:cxn modelId="{F1BB6C6C-394C-43BE-B2F1-B97756CFD520}" type="presParOf" srcId="{A9796D1B-38EB-47F2-BC75-FEADA37DB1F4}" destId="{F7BA51DF-2A89-4EAF-9AAF-0A8187096C8E}" srcOrd="7" destOrd="0" presId="urn:microsoft.com/office/officeart/2005/8/layout/cycle6"/>
    <dgm:cxn modelId="{80883402-4E63-42C8-AB70-696744CA8575}" type="presParOf" srcId="{A9796D1B-38EB-47F2-BC75-FEADA37DB1F4}" destId="{1272F090-5629-4478-B6D4-93CE9FDD264A}" srcOrd="8"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1A90CF-DC65-4090-A621-DA143059491F}">
      <dsp:nvSpPr>
        <dsp:cNvPr id="0" name=""/>
        <dsp:cNvSpPr/>
      </dsp:nvSpPr>
      <dsp:spPr>
        <a:xfrm>
          <a:off x="1353377" y="1880"/>
          <a:ext cx="1384339" cy="899820"/>
        </a:xfrm>
        <a:prstGeom prst="roundRect">
          <a:avLst/>
        </a:prstGeom>
        <a:solidFill>
          <a:srgbClr val="251C3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t>Ребенок</a:t>
          </a:r>
        </a:p>
      </dsp:txBody>
      <dsp:txXfrm>
        <a:off x="1397303" y="45806"/>
        <a:ext cx="1296487" cy="811968"/>
      </dsp:txXfrm>
    </dsp:sp>
    <dsp:sp modelId="{C52E3EBB-F92B-486A-BBAC-10312C977742}">
      <dsp:nvSpPr>
        <dsp:cNvPr id="0" name=""/>
        <dsp:cNvSpPr/>
      </dsp:nvSpPr>
      <dsp:spPr>
        <a:xfrm>
          <a:off x="845231" y="451791"/>
          <a:ext cx="2400630" cy="2400630"/>
        </a:xfrm>
        <a:custGeom>
          <a:avLst/>
          <a:gdLst/>
          <a:ahLst/>
          <a:cxnLst/>
          <a:rect l="0" t="0" r="0" b="0"/>
          <a:pathLst>
            <a:path>
              <a:moveTo>
                <a:pt x="1902546" y="226853"/>
              </a:moveTo>
              <a:arcTo wR="1200315" hR="1200315" stAng="18348343" swAng="3647703"/>
            </a:path>
          </a:pathLst>
        </a:custGeom>
        <a:noFill/>
        <a:ln w="57150" cap="flat" cmpd="sng" algn="ctr">
          <a:solidFill>
            <a:scrgbClr r="0" g="0" b="0">
              <a:shade val="95000"/>
              <a:satMod val="105000"/>
            </a:scrgbClr>
          </a:solidFill>
          <a:prstDash val="solid"/>
        </a:ln>
        <a:effectLst/>
      </dsp:spPr>
      <dsp:style>
        <a:lnRef idx="1">
          <a:scrgbClr r="0" g="0" b="0"/>
        </a:lnRef>
        <a:fillRef idx="0">
          <a:scrgbClr r="0" g="0" b="0"/>
        </a:fillRef>
        <a:effectRef idx="0">
          <a:scrgbClr r="0" g="0" b="0"/>
        </a:effectRef>
        <a:fontRef idx="minor"/>
      </dsp:style>
    </dsp:sp>
    <dsp:sp modelId="{FAEC15DC-6E3F-4A75-BFD6-4E314BCF93F3}">
      <dsp:nvSpPr>
        <dsp:cNvPr id="0" name=""/>
        <dsp:cNvSpPr/>
      </dsp:nvSpPr>
      <dsp:spPr>
        <a:xfrm>
          <a:off x="2392880" y="1802353"/>
          <a:ext cx="1384339" cy="899820"/>
        </a:xfrm>
        <a:prstGeom prst="roundRect">
          <a:avLst/>
        </a:prstGeom>
        <a:solidFill>
          <a:srgbClr val="3A2C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t>Родитель</a:t>
          </a:r>
        </a:p>
      </dsp:txBody>
      <dsp:txXfrm>
        <a:off x="2436806" y="1846279"/>
        <a:ext cx="1296487" cy="811968"/>
      </dsp:txXfrm>
    </dsp:sp>
    <dsp:sp modelId="{26709611-2E88-466B-962D-29EBF8A9A4A8}">
      <dsp:nvSpPr>
        <dsp:cNvPr id="0" name=""/>
        <dsp:cNvSpPr/>
      </dsp:nvSpPr>
      <dsp:spPr>
        <a:xfrm>
          <a:off x="845231" y="451791"/>
          <a:ext cx="2400630" cy="2400630"/>
        </a:xfrm>
        <a:custGeom>
          <a:avLst/>
          <a:gdLst/>
          <a:ahLst/>
          <a:cxnLst/>
          <a:rect l="0" t="0" r="0" b="0"/>
          <a:pathLst>
            <a:path>
              <a:moveTo>
                <a:pt x="1771589" y="2255967"/>
              </a:moveTo>
              <a:arcTo wR="1200315" hR="1200315" stAng="3694777" swAng="3410445"/>
            </a:path>
          </a:pathLst>
        </a:custGeom>
        <a:noFill/>
        <a:ln w="57150" cap="flat" cmpd="sng" algn="ctr">
          <a:solidFill>
            <a:scrgbClr r="0" g="0" b="0">
              <a:shade val="95000"/>
              <a:satMod val="105000"/>
            </a:scrgbClr>
          </a:solidFill>
          <a:prstDash val="solid"/>
        </a:ln>
        <a:effectLst/>
      </dsp:spPr>
      <dsp:style>
        <a:lnRef idx="1">
          <a:scrgbClr r="0" g="0" b="0"/>
        </a:lnRef>
        <a:fillRef idx="0">
          <a:scrgbClr r="0" g="0" b="0"/>
        </a:fillRef>
        <a:effectRef idx="0">
          <a:scrgbClr r="0" g="0" b="0"/>
        </a:effectRef>
        <a:fontRef idx="minor"/>
      </dsp:style>
    </dsp:sp>
    <dsp:sp modelId="{B2607D4D-985C-40A8-A29D-4144ADA7FFAD}">
      <dsp:nvSpPr>
        <dsp:cNvPr id="0" name=""/>
        <dsp:cNvSpPr/>
      </dsp:nvSpPr>
      <dsp:spPr>
        <a:xfrm>
          <a:off x="313873" y="1802353"/>
          <a:ext cx="1384339" cy="899820"/>
        </a:xfrm>
        <a:prstGeom prst="roundRect">
          <a:avLst/>
        </a:prstGeom>
        <a:solidFill>
          <a:srgbClr val="F4824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t>Педагог</a:t>
          </a:r>
        </a:p>
      </dsp:txBody>
      <dsp:txXfrm>
        <a:off x="357799" y="1846279"/>
        <a:ext cx="1296487" cy="811968"/>
      </dsp:txXfrm>
    </dsp:sp>
    <dsp:sp modelId="{1272F090-5629-4478-B6D4-93CE9FDD264A}">
      <dsp:nvSpPr>
        <dsp:cNvPr id="0" name=""/>
        <dsp:cNvSpPr/>
      </dsp:nvSpPr>
      <dsp:spPr>
        <a:xfrm>
          <a:off x="845231" y="451791"/>
          <a:ext cx="2400630" cy="2400630"/>
        </a:xfrm>
        <a:custGeom>
          <a:avLst/>
          <a:gdLst/>
          <a:ahLst/>
          <a:cxnLst/>
          <a:rect l="0" t="0" r="0" b="0"/>
          <a:pathLst>
            <a:path>
              <a:moveTo>
                <a:pt x="7956" y="1338292"/>
              </a:moveTo>
              <a:arcTo wR="1200315" hR="1200315" stAng="10403954" swAng="3647703"/>
            </a:path>
          </a:pathLst>
        </a:custGeom>
        <a:noFill/>
        <a:ln w="57150" cap="flat" cmpd="sng" algn="ctr">
          <a:solidFill>
            <a:scrgbClr r="0" g="0" b="0">
              <a:shade val="95000"/>
              <a:satMod val="105000"/>
            </a:scrgb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95bf51c69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95bf51c69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t>Добрый день, мы представляем наш проект: Мобильное приложение для родителей и их детей с нарушениями интеллекта «Думай, Бублик!».</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95bf51c697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95bf51c697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ru-RU" sz="700" dirty="0">
                <a:solidFill>
                  <a:schemeClr val="dk1"/>
                </a:solidFill>
                <a:latin typeface="Courier New"/>
                <a:ea typeface="Courier New"/>
                <a:cs typeface="Courier New"/>
                <a:sym typeface="Courier New"/>
              </a:rPr>
              <a:t>Наш пользователь в лице родителя ребенка с ограниченными возможностями здоровья (в нашем случае с нарушениями интеллекта) хочет развивать своего ребенка полноценно. </a:t>
            </a:r>
          </a:p>
          <a:p>
            <a:pPr marL="0" lvl="0" indent="0" algn="l" rtl="0">
              <a:lnSpc>
                <a:spcPct val="115000"/>
              </a:lnSpc>
              <a:spcBef>
                <a:spcPts val="0"/>
              </a:spcBef>
              <a:spcAft>
                <a:spcPts val="0"/>
              </a:spcAft>
              <a:buClr>
                <a:schemeClr val="dk1"/>
              </a:buClr>
              <a:buSzPts val="1100"/>
              <a:buFont typeface="Arial"/>
              <a:buNone/>
            </a:pPr>
            <a:r>
              <a:rPr lang="ru-RU" sz="700" dirty="0">
                <a:solidFill>
                  <a:schemeClr val="dk1"/>
                </a:solidFill>
                <a:latin typeface="Courier New"/>
                <a:ea typeface="Courier New"/>
                <a:cs typeface="Courier New"/>
                <a:sym typeface="Courier New"/>
              </a:rPr>
              <a:t>В современном обществе у родителя есть возможность заниматься со специалистами детского сада и школы. Однако данное решение имеет следующий недостаток: высокая загруженность педагогов, из-за чего количество занятий сводится к минимуму. Также родитель может водить ребенка на частные занятия, но у данного решения есть значительный недостаток, из-за высокой стоимости занятий, не все семьи могут позволить себе развивать ребенка дополнительно.</a:t>
            </a:r>
          </a:p>
          <a:p>
            <a:pPr marL="0" lvl="0" indent="0" algn="l" rtl="0">
              <a:lnSpc>
                <a:spcPct val="115000"/>
              </a:lnSpc>
              <a:spcBef>
                <a:spcPts val="0"/>
              </a:spcBef>
              <a:spcAft>
                <a:spcPts val="0"/>
              </a:spcAft>
              <a:buClr>
                <a:schemeClr val="dk1"/>
              </a:buClr>
              <a:buSzPts val="1100"/>
              <a:buFont typeface="Arial"/>
              <a:buNone/>
            </a:pPr>
            <a:r>
              <a:rPr lang="ru-RU" sz="700" dirty="0">
                <a:solidFill>
                  <a:schemeClr val="dk1"/>
                </a:solidFill>
                <a:latin typeface="Courier New"/>
                <a:ea typeface="Courier New"/>
                <a:cs typeface="Courier New"/>
                <a:sym typeface="Courier New"/>
              </a:rPr>
              <a:t>Данные барьеры не позволяют устранить проблему и развивать ребенка всесторонне и гармонично. </a:t>
            </a:r>
          </a:p>
          <a:p>
            <a:pPr marL="0" lvl="0" indent="0" algn="l" rtl="0">
              <a:lnSpc>
                <a:spcPct val="115000"/>
              </a:lnSpc>
              <a:spcBef>
                <a:spcPts val="0"/>
              </a:spcBef>
              <a:spcAft>
                <a:spcPts val="0"/>
              </a:spcAft>
              <a:buClr>
                <a:schemeClr val="dk1"/>
              </a:buClr>
              <a:buSzPts val="1100"/>
              <a:buFont typeface="Arial"/>
              <a:buNone/>
            </a:pPr>
            <a:endParaRPr sz="700" dirty="0">
              <a:solidFill>
                <a:schemeClr val="dk1"/>
              </a:solidFill>
              <a:latin typeface="Courier New"/>
              <a:ea typeface="Courier New"/>
              <a:cs typeface="Courier New"/>
              <a:sym typeface="Courier New"/>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95bf51c697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95bf51c69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ru-RU" dirty="0">
                <a:solidFill>
                  <a:schemeClr val="dk1"/>
                </a:solidFill>
              </a:rPr>
              <a:t>Для решения проблемы нашего потенциального пользователя мы предлагаем мобильное приложений “Думай, Бублик!”. Оно позволит родителям самостоятельно заниматься с детьми в удобное время. В приложении ребенка будет сопровождать герой-львенок, это даст возможность ребенку выполнять задания самостоятельно, так как герой будет давать понятные инструкции в доступной форме. </a:t>
            </a:r>
          </a:p>
          <a:p>
            <a:pPr marL="0" lvl="0" indent="0" algn="l" rtl="0">
              <a:lnSpc>
                <a:spcPct val="115000"/>
              </a:lnSpc>
              <a:spcBef>
                <a:spcPts val="0"/>
              </a:spcBef>
              <a:spcAft>
                <a:spcPts val="0"/>
              </a:spcAft>
              <a:buClr>
                <a:schemeClr val="dk1"/>
              </a:buClr>
              <a:buSzPts val="1100"/>
              <a:buFont typeface="Arial"/>
              <a:buNone/>
            </a:pPr>
            <a:r>
              <a:rPr lang="ru-RU" dirty="0">
                <a:solidFill>
                  <a:schemeClr val="dk1"/>
                </a:solidFill>
              </a:rPr>
              <a:t>Наше приложение-инструмент будет иметь ежемесячную подписку, по цене она будет равняться одному походу к специалисту. При этом родители получают доступ к ежедневным занятиям на целый месяц. Также в приложении будут использоваться </a:t>
            </a:r>
            <a:r>
              <a:rPr lang="ru-RU" dirty="0" err="1">
                <a:solidFill>
                  <a:schemeClr val="dk1"/>
                </a:solidFill>
              </a:rPr>
              <a:t>здоровьесберегающие</a:t>
            </a:r>
            <a:r>
              <a:rPr lang="ru-RU" dirty="0">
                <a:solidFill>
                  <a:schemeClr val="dk1"/>
                </a:solidFill>
              </a:rPr>
              <a:t> технологии, такие как: арт-терапия и игры. Мы считаем это необходимо для поддержания физического и психического состояния ребенка. Следует учесть, что после каждого занятия ребенок будет получать звездочку при накоплении которых ему будет открываться новый герой, это поддержит мотивацию заниматься дальше, что очень важна для детей с интеллектуальными нарушениями.</a:t>
            </a: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95bf51c697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95bf51c69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ru-RU" sz="1100" b="0" i="0" u="none" strike="noStrike" cap="none" dirty="0">
                <a:solidFill>
                  <a:srgbClr val="000000"/>
                </a:solidFill>
                <a:effectLst/>
                <a:latin typeface="Arial"/>
                <a:ea typeface="Arial"/>
                <a:cs typeface="Arial"/>
                <a:sym typeface="Arial"/>
              </a:rPr>
              <a:t>Далее мы бы хотели продемонстрировать прототип нашего приложения.</a:t>
            </a: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95bf51c697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95bf51c697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ru-RU" sz="1100" b="0" i="0" u="none" strike="noStrike" cap="none" dirty="0">
                <a:solidFill>
                  <a:srgbClr val="000000"/>
                </a:solidFill>
                <a:effectLst/>
                <a:latin typeface="Arial"/>
                <a:ea typeface="Arial"/>
                <a:cs typeface="Arial"/>
                <a:sym typeface="Arial"/>
              </a:rPr>
              <a:t>Также хотели бы вкратце и наглядно описать чем наше приложение особенно. Что в себе содержит</a:t>
            </a:r>
          </a:p>
          <a:p>
            <a:pPr marL="0" lvl="0" indent="0" algn="l" rtl="0">
              <a:lnSpc>
                <a:spcPct val="115000"/>
              </a:lnSpc>
              <a:spcBef>
                <a:spcPts val="1200"/>
              </a:spcBef>
              <a:spcAft>
                <a:spcPts val="0"/>
              </a:spcAft>
              <a:buClr>
                <a:schemeClr val="dk1"/>
              </a:buClr>
              <a:buSzPts val="1100"/>
              <a:buFont typeface="Arial"/>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95bf51c697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95bf51c697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ru-RU" sz="1100" b="0" i="0" u="none" strike="noStrike" cap="none" dirty="0">
                <a:solidFill>
                  <a:srgbClr val="000000"/>
                </a:solidFill>
                <a:effectLst/>
                <a:latin typeface="Arial"/>
                <a:ea typeface="Arial"/>
                <a:cs typeface="Arial"/>
                <a:sym typeface="Arial"/>
              </a:rPr>
              <a:t>Мы проводили тестирования 1 раз, его прошло 14 родителей из школы интернат №1 </a:t>
            </a:r>
            <a:r>
              <a:rPr lang="ru-RU" sz="1100" b="0" i="0" u="none" strike="noStrike" cap="none" dirty="0" err="1">
                <a:solidFill>
                  <a:srgbClr val="000000"/>
                </a:solidFill>
                <a:effectLst/>
                <a:latin typeface="Arial"/>
                <a:ea typeface="Arial"/>
                <a:cs typeface="Arial"/>
                <a:sym typeface="Arial"/>
              </a:rPr>
              <a:t>г.Твери</a:t>
            </a:r>
            <a:r>
              <a:rPr lang="ru-RU" sz="1100" b="0" i="0" u="none" strike="noStrike" cap="none" dirty="0">
                <a:solidFill>
                  <a:srgbClr val="000000"/>
                </a:solidFill>
                <a:effectLst/>
                <a:latin typeface="Arial"/>
                <a:ea typeface="Arial"/>
                <a:cs typeface="Arial"/>
                <a:sym typeface="Arial"/>
              </a:rPr>
              <a:t>. Исследование проходили родители детей с нарушениями интеллекта 6-9 лет. По итогам тестирования мы сделали следующие выводы:</a:t>
            </a:r>
          </a:p>
          <a:p>
            <a:pPr marL="158750" lvl="0" indent="0">
              <a:buNone/>
            </a:pPr>
            <a:r>
              <a:rPr lang="ru-RU" sz="1100" b="0" i="0" u="none" strike="noStrike" cap="none" dirty="0">
                <a:solidFill>
                  <a:srgbClr val="000000"/>
                </a:solidFill>
                <a:effectLst/>
                <a:latin typeface="Arial"/>
                <a:ea typeface="Arial"/>
                <a:cs typeface="Arial"/>
                <a:sym typeface="Arial"/>
              </a:rPr>
              <a:t>Родителям действительно необходимо данное приложение-инструмент. Некоторые выбирают его в качестве дополнения к очным занятиям</a:t>
            </a:r>
          </a:p>
          <a:p>
            <a:pPr marL="158750" lvl="0" indent="0">
              <a:buNone/>
            </a:pPr>
            <a:r>
              <a:rPr lang="ru-RU" sz="1100" b="0" i="0" u="none" strike="noStrike" cap="none" dirty="0">
                <a:solidFill>
                  <a:srgbClr val="000000"/>
                </a:solidFill>
                <a:effectLst/>
                <a:latin typeface="Arial"/>
                <a:ea typeface="Arial"/>
                <a:cs typeface="Arial"/>
                <a:sym typeface="Arial"/>
              </a:rPr>
              <a:t>Родители выделяют следующие проблемы: высокая загруженность специалистов; высокая стоимость регулярных занятий у частных педагогов, следовательно, мы убираем из проблем-доступность материала.</a:t>
            </a:r>
          </a:p>
          <a:p>
            <a:pPr marL="158750" lvl="0" indent="0">
              <a:buNone/>
            </a:pPr>
            <a:r>
              <a:rPr lang="ru-RU" sz="1100" b="0" i="0" u="none" strike="noStrike" cap="none" dirty="0">
                <a:solidFill>
                  <a:srgbClr val="000000"/>
                </a:solidFill>
                <a:effectLst/>
                <a:latin typeface="Arial"/>
                <a:ea typeface="Arial"/>
                <a:cs typeface="Arial"/>
                <a:sym typeface="Arial"/>
              </a:rPr>
              <a:t>Многим родителям, по результату опроса, является важным поддержание мотивации и интереса у ребенка.</a:t>
            </a:r>
          </a:p>
          <a:p>
            <a:pPr marL="158750" lvl="0" indent="0">
              <a:buNone/>
            </a:pPr>
            <a:r>
              <a:rPr lang="ru-RU" sz="1100" b="0" i="0" u="none" strike="noStrike" cap="none" dirty="0">
                <a:solidFill>
                  <a:srgbClr val="000000"/>
                </a:solidFill>
                <a:effectLst/>
                <a:latin typeface="Arial"/>
                <a:ea typeface="Arial"/>
                <a:cs typeface="Arial"/>
                <a:sym typeface="Arial"/>
              </a:rPr>
              <a:t>Также следует отметить, что большинству родителей важно наличие игрового подхода, их дети любят заниматься через игру.</a:t>
            </a:r>
          </a:p>
          <a:p>
            <a:pPr marL="158750" lvl="0" indent="0">
              <a:buNone/>
            </a:pPr>
            <a:r>
              <a:rPr lang="ru-RU" sz="1100" b="0" i="0" u="none" strike="noStrike" cap="none" dirty="0">
                <a:solidFill>
                  <a:srgbClr val="000000"/>
                </a:solidFill>
                <a:effectLst/>
                <a:latin typeface="Arial"/>
                <a:ea typeface="Arial"/>
                <a:cs typeface="Arial"/>
                <a:sym typeface="Arial"/>
              </a:rPr>
              <a:t>Большинство родителей посещают индивидуальные занятия.</a:t>
            </a:r>
          </a:p>
          <a:p>
            <a:pPr marL="158750" indent="0">
              <a:buNone/>
            </a:pPr>
            <a:r>
              <a:rPr lang="ru-RU" sz="1100" b="0" i="0" u="none" strike="noStrike" cap="none" dirty="0">
                <a:solidFill>
                  <a:srgbClr val="000000"/>
                </a:solidFill>
                <a:effectLst/>
                <a:latin typeface="Arial"/>
                <a:ea typeface="Arial"/>
                <a:cs typeface="Arial"/>
                <a:sym typeface="Arial"/>
              </a:rPr>
              <a:t>Проанализировав результаты мы поняли, что доступность материала не столь важная проблема для родителей, сколько мотивация их детей, поэтому мы продумали и это направление в нашем приложении (альбом для детей).</a:t>
            </a:r>
          </a:p>
          <a:p>
            <a:pPr marL="158750" indent="0">
              <a:buNone/>
            </a:pPr>
            <a:r>
              <a:rPr lang="ru-RU" sz="1100" b="0" i="0" u="none" strike="noStrike" cap="none" dirty="0">
                <a:solidFill>
                  <a:srgbClr val="000000"/>
                </a:solidFill>
                <a:effectLst/>
                <a:latin typeface="Arial"/>
                <a:ea typeface="Arial"/>
                <a:cs typeface="Arial"/>
                <a:sym typeface="Arial"/>
              </a:rPr>
              <a:t>Ссылка</a:t>
            </a:r>
            <a:r>
              <a:rPr lang="ru-RU" sz="1100" b="0" i="0" u="none" strike="noStrike" cap="none" baseline="0" dirty="0">
                <a:solidFill>
                  <a:srgbClr val="000000"/>
                </a:solidFill>
                <a:effectLst/>
                <a:latin typeface="Arial"/>
                <a:ea typeface="Arial"/>
                <a:cs typeface="Arial"/>
                <a:sym typeface="Arial"/>
              </a:rPr>
              <a:t> на результаты тестирования: </a:t>
            </a:r>
            <a:r>
              <a:rPr lang="en-US" sz="1100" b="0" i="0" u="none" strike="noStrike" cap="none" dirty="0">
                <a:solidFill>
                  <a:srgbClr val="000000"/>
                </a:solidFill>
                <a:effectLst/>
                <a:latin typeface="Arial"/>
                <a:ea typeface="Arial"/>
                <a:cs typeface="Arial"/>
                <a:sym typeface="Arial"/>
              </a:rPr>
              <a:t>https</a:t>
            </a:r>
            <a:r>
              <a:rPr lang="ru-RU" sz="1100" b="0" i="0" u="none" strike="noStrike" cap="none" dirty="0">
                <a:solidFill>
                  <a:srgbClr val="000000"/>
                </a:solidFill>
                <a:effectLst/>
                <a:latin typeface="Arial"/>
                <a:ea typeface="Arial"/>
                <a:cs typeface="Arial"/>
                <a:sym typeface="Arial"/>
              </a:rPr>
              <a:t>://</a:t>
            </a:r>
            <a:r>
              <a:rPr lang="en-US" sz="1100" b="0" i="0" u="none" strike="noStrike" cap="none" dirty="0">
                <a:solidFill>
                  <a:srgbClr val="000000"/>
                </a:solidFill>
                <a:effectLst/>
                <a:latin typeface="Arial"/>
                <a:ea typeface="Arial"/>
                <a:cs typeface="Arial"/>
                <a:sym typeface="Arial"/>
              </a:rPr>
              <a:t>docs</a:t>
            </a:r>
            <a:r>
              <a:rPr lang="ru-RU" sz="1100" b="0" i="0" u="none" strike="noStrike" cap="none" dirty="0">
                <a:solidFill>
                  <a:srgbClr val="000000"/>
                </a:solidFill>
                <a:effectLst/>
                <a:latin typeface="Arial"/>
                <a:ea typeface="Arial"/>
                <a:cs typeface="Arial"/>
                <a:sym typeface="Arial"/>
              </a:rPr>
              <a:t>.</a:t>
            </a:r>
            <a:r>
              <a:rPr lang="en-US" sz="1100" b="0" i="0" u="none" strike="noStrike" cap="none" dirty="0">
                <a:solidFill>
                  <a:srgbClr val="000000"/>
                </a:solidFill>
                <a:effectLst/>
                <a:latin typeface="Arial"/>
                <a:ea typeface="Arial"/>
                <a:cs typeface="Arial"/>
                <a:sym typeface="Arial"/>
              </a:rPr>
              <a:t>google</a:t>
            </a:r>
            <a:r>
              <a:rPr lang="ru-RU" sz="1100" b="0" i="0" u="none" strike="noStrike" cap="none" dirty="0">
                <a:solidFill>
                  <a:srgbClr val="000000"/>
                </a:solidFill>
                <a:effectLst/>
                <a:latin typeface="Arial"/>
                <a:ea typeface="Arial"/>
                <a:cs typeface="Arial"/>
                <a:sym typeface="Arial"/>
              </a:rPr>
              <a:t>.</a:t>
            </a:r>
            <a:r>
              <a:rPr lang="en-US" sz="1100" b="0" i="0" u="none" strike="noStrike" cap="none" dirty="0">
                <a:solidFill>
                  <a:srgbClr val="000000"/>
                </a:solidFill>
                <a:effectLst/>
                <a:latin typeface="Arial"/>
                <a:ea typeface="Arial"/>
                <a:cs typeface="Arial"/>
                <a:sym typeface="Arial"/>
              </a:rPr>
              <a:t>com</a:t>
            </a:r>
            <a:r>
              <a:rPr lang="ru-RU" sz="1100" b="0" i="0" u="none" strike="noStrike" cap="none" dirty="0">
                <a:solidFill>
                  <a:srgbClr val="000000"/>
                </a:solidFill>
                <a:effectLst/>
                <a:latin typeface="Arial"/>
                <a:ea typeface="Arial"/>
                <a:cs typeface="Arial"/>
                <a:sym typeface="Arial"/>
              </a:rPr>
              <a:t>/</a:t>
            </a:r>
            <a:r>
              <a:rPr lang="en-US" sz="1100" b="0" i="0" u="none" strike="noStrike" cap="none" dirty="0">
                <a:solidFill>
                  <a:srgbClr val="000000"/>
                </a:solidFill>
                <a:effectLst/>
                <a:latin typeface="Arial"/>
                <a:ea typeface="Arial"/>
                <a:cs typeface="Arial"/>
                <a:sym typeface="Arial"/>
              </a:rPr>
              <a:t>forms</a:t>
            </a:r>
            <a:r>
              <a:rPr lang="ru-RU" sz="1100" b="0" i="0" u="none" strike="noStrike" cap="none" dirty="0">
                <a:solidFill>
                  <a:srgbClr val="000000"/>
                </a:solidFill>
                <a:effectLst/>
                <a:latin typeface="Arial"/>
                <a:ea typeface="Arial"/>
                <a:cs typeface="Arial"/>
                <a:sym typeface="Arial"/>
              </a:rPr>
              <a:t>/</a:t>
            </a:r>
            <a:r>
              <a:rPr lang="en-US" sz="1100" b="0" i="0" u="none" strike="noStrike" cap="none" dirty="0">
                <a:solidFill>
                  <a:srgbClr val="000000"/>
                </a:solidFill>
                <a:effectLst/>
                <a:latin typeface="Arial"/>
                <a:ea typeface="Arial"/>
                <a:cs typeface="Arial"/>
                <a:sym typeface="Arial"/>
              </a:rPr>
              <a:t>d</a:t>
            </a:r>
            <a:r>
              <a:rPr lang="ru-RU" sz="1100" b="0" i="0" u="none" strike="noStrike" cap="none" dirty="0">
                <a:solidFill>
                  <a:srgbClr val="000000"/>
                </a:solidFill>
                <a:effectLst/>
                <a:latin typeface="Arial"/>
                <a:ea typeface="Arial"/>
                <a:cs typeface="Arial"/>
                <a:sym typeface="Arial"/>
              </a:rPr>
              <a:t>/1</a:t>
            </a:r>
            <a:r>
              <a:rPr lang="en-US" sz="1100" b="0" i="0" u="none" strike="noStrike" cap="none" dirty="0" err="1">
                <a:solidFill>
                  <a:srgbClr val="000000"/>
                </a:solidFill>
                <a:effectLst/>
                <a:latin typeface="Arial"/>
                <a:ea typeface="Arial"/>
                <a:cs typeface="Arial"/>
                <a:sym typeface="Arial"/>
              </a:rPr>
              <a:t>Dzo</a:t>
            </a:r>
            <a:r>
              <a:rPr lang="ru-RU" sz="1100" b="0" i="0" u="none" strike="noStrike" cap="none" dirty="0">
                <a:solidFill>
                  <a:srgbClr val="000000"/>
                </a:solidFill>
                <a:effectLst/>
                <a:latin typeface="Arial"/>
                <a:ea typeface="Arial"/>
                <a:cs typeface="Arial"/>
                <a:sym typeface="Arial"/>
              </a:rPr>
              <a:t>5</a:t>
            </a:r>
            <a:r>
              <a:rPr lang="en-US" sz="1100" b="0" i="0" u="none" strike="noStrike" cap="none" dirty="0" err="1">
                <a:solidFill>
                  <a:srgbClr val="000000"/>
                </a:solidFill>
                <a:effectLst/>
                <a:latin typeface="Arial"/>
                <a:ea typeface="Arial"/>
                <a:cs typeface="Arial"/>
                <a:sym typeface="Arial"/>
              </a:rPr>
              <a:t>iPfgyg</a:t>
            </a:r>
            <a:r>
              <a:rPr lang="ru-RU" sz="1100" b="0" i="0" u="none" strike="noStrike" cap="none" dirty="0">
                <a:solidFill>
                  <a:srgbClr val="000000"/>
                </a:solidFill>
                <a:effectLst/>
                <a:latin typeface="Arial"/>
                <a:ea typeface="Arial"/>
                <a:cs typeface="Arial"/>
                <a:sym typeface="Arial"/>
              </a:rPr>
              <a:t>0</a:t>
            </a:r>
            <a:r>
              <a:rPr lang="en-US" sz="1100" b="0" i="0" u="none" strike="noStrike" cap="none" dirty="0" err="1">
                <a:solidFill>
                  <a:srgbClr val="000000"/>
                </a:solidFill>
                <a:effectLst/>
                <a:latin typeface="Arial"/>
                <a:ea typeface="Arial"/>
                <a:cs typeface="Arial"/>
                <a:sym typeface="Arial"/>
              </a:rPr>
              <a:t>jMRJuZpDx</a:t>
            </a:r>
            <a:r>
              <a:rPr lang="ru-RU" sz="1100" b="0" i="0" u="none" strike="noStrike" cap="none" dirty="0">
                <a:solidFill>
                  <a:srgbClr val="000000"/>
                </a:solidFill>
                <a:effectLst/>
                <a:latin typeface="Arial"/>
                <a:ea typeface="Arial"/>
                <a:cs typeface="Arial"/>
                <a:sym typeface="Arial"/>
              </a:rPr>
              <a:t>1</a:t>
            </a:r>
            <a:r>
              <a:rPr lang="en-US" sz="1100" b="0" i="0" u="none" strike="noStrike" cap="none" dirty="0" err="1">
                <a:solidFill>
                  <a:srgbClr val="000000"/>
                </a:solidFill>
                <a:effectLst/>
                <a:latin typeface="Arial"/>
                <a:ea typeface="Arial"/>
                <a:cs typeface="Arial"/>
                <a:sym typeface="Arial"/>
              </a:rPr>
              <a:t>tQnHUquEylq</a:t>
            </a:r>
            <a:r>
              <a:rPr lang="ru-RU" sz="1100" b="0" i="0" u="none" strike="noStrike" cap="none" dirty="0">
                <a:solidFill>
                  <a:srgbClr val="000000"/>
                </a:solidFill>
                <a:effectLst/>
                <a:latin typeface="Arial"/>
                <a:ea typeface="Arial"/>
                <a:cs typeface="Arial"/>
                <a:sym typeface="Arial"/>
              </a:rPr>
              <a:t>_</a:t>
            </a:r>
            <a:r>
              <a:rPr lang="en-US" sz="1100" b="0" i="0" u="none" strike="noStrike" cap="none" dirty="0">
                <a:solidFill>
                  <a:srgbClr val="000000"/>
                </a:solidFill>
                <a:effectLst/>
                <a:latin typeface="Arial"/>
                <a:ea typeface="Arial"/>
                <a:cs typeface="Arial"/>
                <a:sym typeface="Arial"/>
              </a:rPr>
              <a:t>ZP</a:t>
            </a:r>
            <a:r>
              <a:rPr lang="ru-RU" sz="1100" b="0" i="0" u="none" strike="noStrike" cap="none" dirty="0">
                <a:solidFill>
                  <a:srgbClr val="000000"/>
                </a:solidFill>
                <a:effectLst/>
                <a:latin typeface="Arial"/>
                <a:ea typeface="Arial"/>
                <a:cs typeface="Arial"/>
                <a:sym typeface="Arial"/>
              </a:rPr>
              <a:t>2</a:t>
            </a:r>
            <a:r>
              <a:rPr lang="en-US" sz="1100" b="0" i="0" u="none" strike="noStrike" cap="none" dirty="0" err="1">
                <a:solidFill>
                  <a:srgbClr val="000000"/>
                </a:solidFill>
                <a:effectLst/>
                <a:latin typeface="Arial"/>
                <a:ea typeface="Arial"/>
                <a:cs typeface="Arial"/>
                <a:sym typeface="Arial"/>
              </a:rPr>
              <a:t>UbuBf</a:t>
            </a:r>
            <a:r>
              <a:rPr lang="ru-RU" sz="1100" b="0" i="0" u="none" strike="noStrike" cap="none" dirty="0">
                <a:solidFill>
                  <a:srgbClr val="000000"/>
                </a:solidFill>
                <a:effectLst/>
                <a:latin typeface="Arial"/>
                <a:ea typeface="Arial"/>
                <a:cs typeface="Arial"/>
                <a:sym typeface="Arial"/>
              </a:rPr>
              <a:t>1</a:t>
            </a:r>
            <a:r>
              <a:rPr lang="en-US" sz="1100" b="0" i="0" u="none" strike="noStrike" cap="none" dirty="0">
                <a:solidFill>
                  <a:srgbClr val="000000"/>
                </a:solidFill>
                <a:effectLst/>
                <a:latin typeface="Arial"/>
                <a:ea typeface="Arial"/>
                <a:cs typeface="Arial"/>
                <a:sym typeface="Arial"/>
              </a:rPr>
              <a:t>c</a:t>
            </a:r>
            <a:r>
              <a:rPr lang="ru-RU" sz="1100" b="0" i="0" u="none" strike="noStrike" cap="none" dirty="0">
                <a:solidFill>
                  <a:srgbClr val="000000"/>
                </a:solidFill>
                <a:effectLst/>
                <a:latin typeface="Arial"/>
                <a:ea typeface="Arial"/>
                <a:cs typeface="Arial"/>
                <a:sym typeface="Arial"/>
              </a:rPr>
              <a:t>/</a:t>
            </a:r>
            <a:r>
              <a:rPr lang="en-US" sz="1100" b="0" i="0" u="none" strike="noStrike" cap="none" dirty="0">
                <a:solidFill>
                  <a:srgbClr val="000000"/>
                </a:solidFill>
                <a:effectLst/>
                <a:latin typeface="Arial"/>
                <a:ea typeface="Arial"/>
                <a:cs typeface="Arial"/>
                <a:sym typeface="Arial"/>
              </a:rPr>
              <a:t>edit</a:t>
            </a:r>
            <a:r>
              <a:rPr lang="ru-RU" sz="1100" b="0" i="0" u="none" strike="noStrike" cap="none" dirty="0">
                <a:solidFill>
                  <a:srgbClr val="000000"/>
                </a:solidFill>
                <a:effectLst/>
                <a:latin typeface="Arial"/>
                <a:ea typeface="Arial"/>
                <a:cs typeface="Arial"/>
                <a:sym typeface="Arial"/>
              </a:rPr>
              <a:t>#</a:t>
            </a:r>
            <a:r>
              <a:rPr lang="en-US" sz="1100" b="0" i="0" u="none" strike="noStrike" cap="none" dirty="0">
                <a:solidFill>
                  <a:srgbClr val="000000"/>
                </a:solidFill>
                <a:effectLst/>
                <a:latin typeface="Arial"/>
                <a:ea typeface="Arial"/>
                <a:cs typeface="Arial"/>
                <a:sym typeface="Arial"/>
              </a:rPr>
              <a:t>responses</a:t>
            </a:r>
            <a:endParaRPr lang="ru-RU" sz="1100" b="0" i="0" u="none" strike="noStrike" cap="none" dirty="0">
              <a:solidFill>
                <a:srgbClr val="000000"/>
              </a:solidFill>
              <a:effectLst/>
              <a:latin typeface="Arial"/>
              <a:ea typeface="Arial"/>
              <a:cs typeface="Arial"/>
              <a:sym typeface="Arial"/>
            </a:endParaRPr>
          </a:p>
          <a:p>
            <a:pPr marL="158750" indent="0">
              <a:buNone/>
            </a:pPr>
            <a:r>
              <a:rPr lang="ru-RU" sz="1100" b="0" i="0" u="none" strike="noStrike" cap="none" dirty="0">
                <a:solidFill>
                  <a:srgbClr val="000000"/>
                </a:solidFill>
                <a:effectLst/>
                <a:latin typeface="Arial"/>
                <a:ea typeface="Arial"/>
                <a:cs typeface="Arial"/>
                <a:sym typeface="Arial"/>
              </a:rPr>
              <a:t>2. Проводились пользовательские тестирования приложения (12 раз)</a:t>
            </a:r>
          </a:p>
          <a:p>
            <a:pPr marL="158750" indent="0">
              <a:buNone/>
            </a:pPr>
            <a:r>
              <a:rPr lang="ru-RU" sz="1100" b="0" i="0" u="none" strike="noStrike" cap="none" dirty="0">
                <a:solidFill>
                  <a:srgbClr val="000000"/>
                </a:solidFill>
                <a:effectLst/>
                <a:latin typeface="Arial"/>
                <a:ea typeface="Arial"/>
                <a:cs typeface="Arial"/>
                <a:sym typeface="Arial"/>
              </a:rPr>
              <a:t>Выводы:</a:t>
            </a:r>
          </a:p>
          <a:p>
            <a:pPr marL="158750" indent="0">
              <a:buNone/>
            </a:pPr>
            <a:r>
              <a:rPr lang="ru-RU" sz="1100" b="0" i="0" u="none" strike="noStrike" cap="none" dirty="0">
                <a:solidFill>
                  <a:srgbClr val="000000"/>
                </a:solidFill>
                <a:effectLst/>
                <a:latin typeface="Arial"/>
                <a:ea typeface="Arial"/>
                <a:cs typeface="Arial"/>
                <a:sym typeface="Arial"/>
              </a:rPr>
              <a:t>-изменили интерфейса на более благоприятный для концентрации внимания</a:t>
            </a:r>
          </a:p>
          <a:p>
            <a:pPr marL="158750" indent="0">
              <a:buNone/>
            </a:pPr>
            <a:r>
              <a:rPr lang="ru-RU" sz="1100" b="0" i="0" u="none" strike="noStrike" cap="none" dirty="0">
                <a:solidFill>
                  <a:srgbClr val="000000"/>
                </a:solidFill>
                <a:effectLst/>
                <a:latin typeface="Arial"/>
                <a:ea typeface="Arial"/>
                <a:cs typeface="Arial"/>
                <a:sym typeface="Arial"/>
              </a:rPr>
              <a:t>-включили в раздел здоровьесберегающие технологии-рассказы на бытовую ориентировку (запрос родителей)</a:t>
            </a:r>
          </a:p>
          <a:p>
            <a:pPr marL="158750" indent="0">
              <a:buNone/>
            </a:pPr>
            <a:r>
              <a:rPr lang="ru-RU" sz="1100" b="0" i="0" u="none" strike="noStrike" cap="none" dirty="0">
                <a:solidFill>
                  <a:srgbClr val="000000"/>
                </a:solidFill>
                <a:effectLst/>
                <a:latin typeface="Arial"/>
                <a:ea typeface="Arial"/>
                <a:cs typeface="Arial"/>
                <a:sym typeface="Arial"/>
              </a:rPr>
              <a:t>-корректировка главных персонажей с учетом интересов детей</a:t>
            </a:r>
          </a:p>
          <a:p>
            <a:pPr marL="158750" indent="0">
              <a:buNone/>
            </a:pPr>
            <a:r>
              <a:rPr lang="ru-RU" sz="1100" b="0" i="0" u="none" strike="noStrike" cap="none" dirty="0">
                <a:solidFill>
                  <a:srgbClr val="000000"/>
                </a:solidFill>
                <a:effectLst/>
                <a:latin typeface="Arial"/>
                <a:ea typeface="Arial"/>
                <a:cs typeface="Arial"/>
                <a:sym typeface="Arial"/>
              </a:rPr>
              <a:t>-финальное тестирование прошло успешно</a:t>
            </a:r>
          </a:p>
          <a:p>
            <a:pPr marL="158750" indent="0">
              <a:buNone/>
            </a:pPr>
            <a:endParaRPr lang="ru-RU" sz="1100" b="0" i="0" u="none" strike="noStrike" cap="none" dirty="0">
              <a:solidFill>
                <a:srgbClr val="000000"/>
              </a:solidFill>
              <a:effectLst/>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95bf51c697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95bf51c697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95bf51c697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95bf51c697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ru-RU" sz="1800" dirty="0">
                <a:effectLst/>
                <a:latin typeface="Calibri" panose="020F0502020204030204" pitchFamily="34" charset="0"/>
                <a:ea typeface="Calibri" panose="020F0502020204030204" pitchFamily="34" charset="0"/>
                <a:cs typeface="Times New Roman" panose="02020603050405020304" pitchFamily="18" charset="0"/>
              </a:rPr>
              <a:t>Также мы рассмотрели наш прямой аналог А-спектр. В данной программе присутствует: статистика, поддержание мотивации, и есть возможность заниматься в удобное время. А также, стоимость за полный пакет не высока (примерно 10-12 походов к специалисту). Данное программное обеспечение доступно исключительно на ПК (компьютеры, ноутбуки). Также оно содержит в себе всего 20 игр. А также там не используются здоровьесберегающие технологии.</a:t>
            </a:r>
          </a:p>
          <a:p>
            <a:pPr marL="0" lvl="0" indent="0" algn="l" rtl="0">
              <a:lnSpc>
                <a:spcPct val="115000"/>
              </a:lnSpc>
              <a:spcBef>
                <a:spcPts val="0"/>
              </a:spcBef>
              <a:spcAft>
                <a:spcPts val="0"/>
              </a:spcAft>
              <a:buClr>
                <a:schemeClr val="dk1"/>
              </a:buClr>
              <a:buSzPts val="1100"/>
              <a:buFont typeface="Arial"/>
              <a:buNone/>
            </a:pPr>
            <a:endParaRPr b="1" dirty="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95bf51c697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95bf51c697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RU" dirty="0"/>
              <a:t>Наше приложение направлено на развитие детей 6-9 лет с нарушениями интеллекта. На период 2019-2020 год насчитывается 206 315 детей с данным типом нарушения. </a:t>
            </a:r>
          </a:p>
          <a:p>
            <a:pPr marL="0" lvl="0" indent="0" algn="l" rtl="0">
              <a:lnSpc>
                <a:spcPct val="115000"/>
              </a:lnSpc>
              <a:spcBef>
                <a:spcPts val="1200"/>
              </a:spcBef>
              <a:spcAft>
                <a:spcPts val="0"/>
              </a:spcAft>
              <a:buClr>
                <a:schemeClr val="dk1"/>
              </a:buClr>
              <a:buSzPts val="1100"/>
              <a:buFont typeface="Arial"/>
              <a:buNone/>
            </a:pPr>
            <a:r>
              <a:rPr lang="en-US" dirty="0"/>
              <a:t>PAM-206 315</a:t>
            </a:r>
            <a:br>
              <a:rPr lang="en-US" dirty="0"/>
            </a:br>
            <a:r>
              <a:rPr lang="en-US" dirty="0"/>
              <a:t>TAM-206 315*950=195 999 250</a:t>
            </a:r>
            <a:r>
              <a:rPr lang="ru-RU" dirty="0"/>
              <a:t> р в месяц</a:t>
            </a:r>
          </a:p>
          <a:p>
            <a:pPr marL="0" lvl="0" indent="0" algn="l" rtl="0">
              <a:lnSpc>
                <a:spcPct val="115000"/>
              </a:lnSpc>
              <a:spcBef>
                <a:spcPts val="1200"/>
              </a:spcBef>
              <a:spcAft>
                <a:spcPts val="0"/>
              </a:spcAft>
              <a:buClr>
                <a:schemeClr val="dk1"/>
              </a:buClr>
              <a:buSzPts val="1100"/>
              <a:buFont typeface="Arial"/>
              <a:buNone/>
            </a:pPr>
            <a:r>
              <a:rPr lang="en-US" dirty="0"/>
              <a:t>SAM</a:t>
            </a:r>
            <a:r>
              <a:rPr lang="ru-RU" dirty="0"/>
              <a:t>- (</a:t>
            </a:r>
            <a:r>
              <a:rPr lang="ru-RU" dirty="0" err="1"/>
              <a:t>Мерсибо</a:t>
            </a:r>
            <a:r>
              <a:rPr lang="ru-RU" dirty="0"/>
              <a:t> имеет </a:t>
            </a:r>
            <a:r>
              <a:rPr lang="en-US" dirty="0"/>
              <a:t>233</a:t>
            </a:r>
            <a:r>
              <a:rPr lang="ru-RU" dirty="0"/>
              <a:t> тысяч пользователей</a:t>
            </a:r>
            <a:r>
              <a:rPr lang="en-US" dirty="0"/>
              <a:t>-</a:t>
            </a:r>
            <a:r>
              <a:rPr lang="ru-RU" dirty="0"/>
              <a:t>родителей покупающих подписку за 699 рублей) 233 000*699=162 867 000р. в месяц (из них 40% детей с нарушениями интеллекта, 93 200 детей, и 65 146 800 рублей)</a:t>
            </a:r>
            <a:endParaRPr lang="en-US" dirty="0"/>
          </a:p>
          <a:p>
            <a:pPr marL="0" lvl="0" indent="0" algn="l" rtl="0">
              <a:lnSpc>
                <a:spcPct val="115000"/>
              </a:lnSpc>
              <a:spcBef>
                <a:spcPts val="1200"/>
              </a:spcBef>
              <a:spcAft>
                <a:spcPts val="0"/>
              </a:spcAft>
              <a:buClr>
                <a:schemeClr val="dk1"/>
              </a:buClr>
              <a:buSzPts val="1100"/>
              <a:buFont typeface="Arial"/>
              <a:buNone/>
            </a:pPr>
            <a:r>
              <a:rPr lang="en-US" dirty="0"/>
              <a:t>SOM</a:t>
            </a:r>
            <a:r>
              <a:rPr lang="ru-RU" dirty="0"/>
              <a:t>- если мы забираем 30 % пользователей у конкурентов, тогда- 27 960* 950= 25 500 000 р в месяц</a:t>
            </a:r>
          </a:p>
          <a:p>
            <a:pPr marL="0" lvl="0" indent="0" algn="l" rtl="0">
              <a:lnSpc>
                <a:spcPct val="115000"/>
              </a:lnSpc>
              <a:spcBef>
                <a:spcPts val="1200"/>
              </a:spcBef>
              <a:spcAft>
                <a:spcPts val="0"/>
              </a:spcAft>
              <a:buClr>
                <a:schemeClr val="dk1"/>
              </a:buClr>
              <a:buSzPts val="1100"/>
              <a:buFont typeface="Arial"/>
              <a:buNone/>
            </a:pPr>
            <a:endParaRPr lang="ru-RU" dirty="0"/>
          </a:p>
          <a:p>
            <a:pPr marL="0" lvl="0" indent="0" algn="l" rtl="0">
              <a:lnSpc>
                <a:spcPct val="115000"/>
              </a:lnSpc>
              <a:spcBef>
                <a:spcPts val="1200"/>
              </a:spcBef>
              <a:spcAft>
                <a:spcPts val="0"/>
              </a:spcAft>
              <a:buClr>
                <a:schemeClr val="dk1"/>
              </a:buClr>
              <a:buSzPts val="1100"/>
              <a:buFont typeface="Arial"/>
              <a:buNone/>
            </a:pPr>
            <a:r>
              <a:rPr lang="ru-RU" dirty="0"/>
              <a:t>По результатам опроса было выявлено, что все потенциальные пользователи готовы пользоваться данным приложением. Однако мы предполагаем, что в действительности им будет пользоваться около 30% родителей, кто использует аналог. В переводе на цифры 165 052 ребенка с нарушениями интеллекта. То есть столько же семей.</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158750" indent="0">
              <a:buNone/>
            </a:pPr>
            <a:r>
              <a:rPr lang="ru-RU" dirty="0"/>
              <a:t>Структура издержек и бизнес-модель</a:t>
            </a:r>
          </a:p>
          <a:p>
            <a:pPr marL="158750" indent="0">
              <a:buNone/>
            </a:pPr>
            <a:r>
              <a:rPr lang="ru-RU" dirty="0"/>
              <a:t>1.	Сегменты потребителей и ранние последователи:</a:t>
            </a:r>
          </a:p>
          <a:p>
            <a:pPr marL="158750" indent="0">
              <a:buNone/>
            </a:pPr>
            <a:r>
              <a:rPr lang="ru-RU" dirty="0"/>
              <a:t>Родитель ребенка с нарушениями интеллекта (6-9 лет)</a:t>
            </a:r>
          </a:p>
          <a:p>
            <a:pPr marL="158750" indent="0">
              <a:buNone/>
            </a:pPr>
            <a:r>
              <a:rPr lang="ru-RU" dirty="0"/>
              <a:t>2.	Проблема и существующие альтернативы</a:t>
            </a:r>
          </a:p>
          <a:p>
            <a:pPr marL="158750" indent="0">
              <a:buNone/>
            </a:pPr>
            <a:r>
              <a:rPr lang="ru-RU" dirty="0"/>
              <a:t>Проблема: всестороннее и гармоничное развития ребенка с нарушениями интеллекта, чему препятствует:</a:t>
            </a:r>
          </a:p>
          <a:p>
            <a:pPr marL="158750" indent="0">
              <a:buNone/>
            </a:pPr>
            <a:r>
              <a:rPr lang="ru-RU" dirty="0"/>
              <a:t>Высокая загруженность специалистов</a:t>
            </a:r>
          </a:p>
          <a:p>
            <a:pPr marL="158750" indent="0">
              <a:buNone/>
            </a:pPr>
            <a:r>
              <a:rPr lang="ru-RU" dirty="0"/>
              <a:t>Высокая стоимость регулярных занятий</a:t>
            </a:r>
          </a:p>
          <a:p>
            <a:pPr marL="158750" indent="0">
              <a:buNone/>
            </a:pPr>
            <a:r>
              <a:rPr lang="ru-RU" dirty="0"/>
              <a:t>Аналог- «А-спектр»</a:t>
            </a:r>
          </a:p>
          <a:p>
            <a:pPr marL="158750" indent="0">
              <a:buNone/>
            </a:pPr>
            <a:r>
              <a:rPr lang="ru-RU" dirty="0"/>
              <a:t>3.	Уникальная ценность</a:t>
            </a:r>
          </a:p>
          <a:p>
            <a:pPr marL="158750" indent="0">
              <a:buNone/>
            </a:pPr>
            <a:r>
              <a:rPr lang="ru-RU" dirty="0"/>
              <a:t>Она состоит в нашем продукте в:</a:t>
            </a:r>
          </a:p>
          <a:p>
            <a:pPr marL="158750" indent="0">
              <a:buNone/>
            </a:pPr>
            <a:r>
              <a:rPr lang="ru-RU" dirty="0"/>
              <a:t>Использовании здоровьесберегающие технологий</a:t>
            </a:r>
          </a:p>
          <a:p>
            <a:pPr marL="158750" indent="0">
              <a:buNone/>
            </a:pPr>
            <a:r>
              <a:rPr lang="ru-RU" dirty="0"/>
              <a:t>Ежедневных различных заданиях</a:t>
            </a:r>
          </a:p>
          <a:p>
            <a:pPr marL="158750" indent="0">
              <a:buNone/>
            </a:pPr>
            <a:r>
              <a:rPr lang="ru-RU" dirty="0"/>
              <a:t>4.	Решение проблемы</a:t>
            </a:r>
          </a:p>
          <a:p>
            <a:pPr marL="158750" indent="0">
              <a:buNone/>
            </a:pPr>
            <a:r>
              <a:rPr lang="ru-RU" dirty="0"/>
              <a:t>Наш пользователь (Родитель) ежедневно проходит с ребенком (или отдает ребенку) уроки и поддерживает его физическое и психическое состояние посредством </a:t>
            </a:r>
            <a:r>
              <a:rPr lang="ru-RU" dirty="0" err="1"/>
              <a:t>здоровьесберегающих</a:t>
            </a:r>
            <a:r>
              <a:rPr lang="ru-RU" dirty="0"/>
              <a:t> технологий, также присутствует поддержание мотивации. При этом месячная подписка составляет как один урок у частного специалиста.</a:t>
            </a:r>
          </a:p>
          <a:p>
            <a:pPr marL="158750" indent="0">
              <a:buNone/>
            </a:pPr>
            <a:r>
              <a:rPr lang="ru-RU" dirty="0"/>
              <a:t>5.	Каналы продвижения:</a:t>
            </a:r>
          </a:p>
          <a:p>
            <a:pPr marL="158750" indent="0">
              <a:buNone/>
            </a:pPr>
            <a:r>
              <a:rPr lang="ru-RU" dirty="0"/>
              <a:t>-Школы г. Твери (Тверская школа-интернат № 1, Тверская школа № 4, Тверская школа-интернат № 2, Школа № 2)</a:t>
            </a:r>
          </a:p>
          <a:p>
            <a:pPr marL="158750" indent="0">
              <a:buNone/>
            </a:pPr>
            <a:r>
              <a:rPr lang="ru-RU" dirty="0"/>
              <a:t>-Реклама во </a:t>
            </a:r>
            <a:r>
              <a:rPr lang="ru-RU" dirty="0" err="1"/>
              <a:t>Вконтакте</a:t>
            </a:r>
            <a:endParaRPr lang="ru-RU" dirty="0"/>
          </a:p>
          <a:p>
            <a:pPr marL="158750" indent="0">
              <a:buNone/>
            </a:pPr>
            <a:endParaRPr lang="ru-RU" dirty="0"/>
          </a:p>
          <a:p>
            <a:pPr marL="158750" indent="0">
              <a:buNone/>
            </a:pPr>
            <a:r>
              <a:rPr lang="ru-RU" dirty="0"/>
              <a:t>6.	Потоки прибыли:</a:t>
            </a:r>
          </a:p>
          <a:p>
            <a:pPr marL="158750" indent="0">
              <a:buNone/>
            </a:pPr>
            <a:r>
              <a:rPr lang="ru-RU" dirty="0"/>
              <a:t>Абонентская плата (ежемесячная подписка)- 950 рублей</a:t>
            </a:r>
          </a:p>
          <a:p>
            <a:pPr marL="158750" indent="0">
              <a:buNone/>
            </a:pPr>
            <a:endParaRPr lang="ru-RU" dirty="0"/>
          </a:p>
          <a:p>
            <a:pPr marL="158750" indent="0">
              <a:buNone/>
            </a:pPr>
            <a:r>
              <a:rPr lang="ru-RU" dirty="0"/>
              <a:t>7.	Структура издержек:</a:t>
            </a:r>
          </a:p>
          <a:p>
            <a:pPr marL="158750" indent="0">
              <a:buNone/>
            </a:pPr>
            <a:r>
              <a:rPr lang="ru-RU" dirty="0"/>
              <a:t>7. Структура издержек:</a:t>
            </a:r>
          </a:p>
          <a:p>
            <a:pPr marL="158750" indent="0">
              <a:buNone/>
            </a:pPr>
            <a:r>
              <a:rPr lang="ru-RU" dirty="0"/>
              <a:t>-проработка идеи (проблема, цель, монетизация, поиск аналогов)-100 000 р.</a:t>
            </a:r>
          </a:p>
          <a:p>
            <a:pPr marL="158750" indent="0">
              <a:buNone/>
            </a:pPr>
            <a:r>
              <a:rPr lang="ru-RU" dirty="0"/>
              <a:t>-создание прототипа приложения-300 000 р.</a:t>
            </a:r>
          </a:p>
          <a:p>
            <a:pPr marL="158750" indent="0">
              <a:buNone/>
            </a:pPr>
            <a:r>
              <a:rPr lang="ru-RU" dirty="0"/>
              <a:t>-проведение исследования-100 000 р.</a:t>
            </a:r>
          </a:p>
          <a:p>
            <a:pPr marL="158750" indent="0">
              <a:buNone/>
            </a:pPr>
            <a:r>
              <a:rPr lang="ru-RU" dirty="0"/>
              <a:t>-создание промо приложения-100 000 р.</a:t>
            </a:r>
          </a:p>
          <a:p>
            <a:pPr marL="158750" indent="0">
              <a:buNone/>
            </a:pPr>
            <a:r>
              <a:rPr lang="ru-RU" dirty="0"/>
              <a:t>-технические доработки, оплата работы-400 000 р.</a:t>
            </a:r>
          </a:p>
          <a:p>
            <a:pPr marL="158750" indent="0">
              <a:buNone/>
            </a:pPr>
            <a:r>
              <a:rPr lang="ru-RU" dirty="0"/>
              <a:t>(около 1 млн рублей)</a:t>
            </a:r>
          </a:p>
          <a:p>
            <a:pPr marL="158750" indent="0">
              <a:buNone/>
            </a:pPr>
            <a:endParaRPr lang="ru-RU" dirty="0"/>
          </a:p>
          <a:p>
            <a:pPr marL="158750" indent="0">
              <a:buNone/>
            </a:pPr>
            <a:r>
              <a:rPr lang="ru-RU" dirty="0"/>
              <a:t>Мы бы хотели отметить, что у нас нет достаточного опыта в сфере разработки бизнес модели. Однако мы учитываем все издержки, которые могут появиться и изучали вопросы цены. Наша</a:t>
            </a:r>
            <a:r>
              <a:rPr lang="ru-RU" baseline="0" dirty="0"/>
              <a:t> команда </a:t>
            </a:r>
            <a:r>
              <a:rPr lang="ru-RU" dirty="0"/>
              <a:t>самостоятельно создавала</a:t>
            </a:r>
            <a:r>
              <a:rPr lang="ru-RU" baseline="0" dirty="0"/>
              <a:t> </a:t>
            </a:r>
            <a:r>
              <a:rPr lang="ru-RU" dirty="0"/>
              <a:t>прототип приложения, промо, проводили исследование, разрабатывали проблему и обсуждали идею. </a:t>
            </a:r>
          </a:p>
          <a:p>
            <a:pPr marL="158750" indent="0">
              <a:buNone/>
            </a:pPr>
            <a:endParaRPr lang="ru-RU" dirty="0"/>
          </a:p>
          <a:p>
            <a:pPr marL="158750" indent="0">
              <a:buNone/>
            </a:pPr>
            <a:r>
              <a:rPr lang="ru-RU" dirty="0"/>
              <a:t>8.Ключевые метрики:</a:t>
            </a:r>
          </a:p>
          <a:p>
            <a:pPr marL="158750" indent="0">
              <a:buNone/>
            </a:pPr>
            <a:r>
              <a:rPr lang="ru-RU" dirty="0"/>
              <a:t>•Привлечение (реклама в школах г. Твери, детских центрах)</a:t>
            </a:r>
          </a:p>
          <a:p>
            <a:pPr marL="158750" indent="0">
              <a:buNone/>
            </a:pPr>
            <a:r>
              <a:rPr lang="ru-RU" dirty="0"/>
              <a:t>•Активация (количество зарегистрировавшихся пользователей)</a:t>
            </a:r>
          </a:p>
          <a:p>
            <a:pPr marL="158750" indent="0">
              <a:buNone/>
            </a:pPr>
            <a:r>
              <a:rPr lang="ru-RU" dirty="0"/>
              <a:t>•Удержание (количество активных пользователей в неделю)</a:t>
            </a:r>
          </a:p>
          <a:p>
            <a:pPr marL="158750" indent="0">
              <a:buNone/>
            </a:pPr>
            <a:r>
              <a:rPr lang="ru-RU" dirty="0"/>
              <a:t>•Рекомендации (доля пользователей, которые пришли с рекламы, доля остальных пользователей)</a:t>
            </a:r>
          </a:p>
          <a:p>
            <a:pPr marL="158750" indent="0">
              <a:buNone/>
            </a:pPr>
            <a:r>
              <a:rPr lang="ru-RU" dirty="0"/>
              <a:t>•Выручка (общий объем выручки за год)</a:t>
            </a:r>
          </a:p>
          <a:p>
            <a:pPr marL="158750" indent="0">
              <a:buNone/>
            </a:pPr>
            <a:r>
              <a:rPr lang="ru-RU" dirty="0"/>
              <a:t>9.Скрытое преимущество</a:t>
            </a:r>
          </a:p>
          <a:p>
            <a:pPr marL="158750" indent="0">
              <a:buNone/>
            </a:pPr>
            <a:r>
              <a:rPr lang="ru-RU" dirty="0"/>
              <a:t>Наше приложение использует здоровьесберегающие технологии, имеет статистику эмоционального состояния ребенка и всех ВПФ по отдельности, а также детей «ведет» герой-львенок, который всегда поможет выполнить задания.</a:t>
            </a:r>
          </a:p>
          <a:p>
            <a:endParaRPr lang="ru-RU" dirty="0"/>
          </a:p>
          <a:p>
            <a:endParaRPr lang="ru-RU" dirty="0"/>
          </a:p>
        </p:txBody>
      </p:sp>
    </p:spTree>
    <p:extLst>
      <p:ext uri="{BB962C8B-B14F-4D97-AF65-F5344CB8AC3E}">
        <p14:creationId xmlns:p14="http://schemas.microsoft.com/office/powerpoint/2010/main" val="524008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95bf51c697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95bf51c697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vk.com/video-228374049_456239019" TargetMode="External"/><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3.xml"/><Relationship Id="rId7" Type="http://schemas.openxmlformats.org/officeDocument/2006/relationships/hyperlink" Target="https://vk.com/video-228374049_456239017" TargetMode="Externa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16" name="Овал 15">
            <a:extLst>
              <a:ext uri="{FF2B5EF4-FFF2-40B4-BE49-F238E27FC236}">
                <a16:creationId xmlns:a16="http://schemas.microsoft.com/office/drawing/2014/main" id="{5525B013-99EF-4A50-961C-D87B38341420}"/>
              </a:ext>
            </a:extLst>
          </p:cNvPr>
          <p:cNvSpPr/>
          <p:nvPr/>
        </p:nvSpPr>
        <p:spPr>
          <a:xfrm>
            <a:off x="-198026" y="-848619"/>
            <a:ext cx="2780419" cy="3497874"/>
          </a:xfrm>
          <a:custGeom>
            <a:avLst/>
            <a:gdLst>
              <a:gd name="connsiteX0" fmla="*/ 0 w 2898183"/>
              <a:gd name="connsiteY0" fmla="*/ 1507211 h 3014421"/>
              <a:gd name="connsiteX1" fmla="*/ 1449092 w 2898183"/>
              <a:gd name="connsiteY1" fmla="*/ 0 h 3014421"/>
              <a:gd name="connsiteX2" fmla="*/ 2898184 w 2898183"/>
              <a:gd name="connsiteY2" fmla="*/ 1507211 h 3014421"/>
              <a:gd name="connsiteX3" fmla="*/ 1449092 w 2898183"/>
              <a:gd name="connsiteY3" fmla="*/ 3014422 h 3014421"/>
              <a:gd name="connsiteX4" fmla="*/ 0 w 2898183"/>
              <a:gd name="connsiteY4" fmla="*/ 1507211 h 3014421"/>
              <a:gd name="connsiteX0" fmla="*/ 0 w 2378991"/>
              <a:gd name="connsiteY0" fmla="*/ 1004550 h 3037684"/>
              <a:gd name="connsiteX1" fmla="*/ 929899 w 2378991"/>
              <a:gd name="connsiteY1" fmla="*/ 16532 h 3037684"/>
              <a:gd name="connsiteX2" fmla="*/ 2378991 w 2378991"/>
              <a:gd name="connsiteY2" fmla="*/ 1523743 h 3037684"/>
              <a:gd name="connsiteX3" fmla="*/ 929899 w 2378991"/>
              <a:gd name="connsiteY3" fmla="*/ 3030954 h 3037684"/>
              <a:gd name="connsiteX4" fmla="*/ 0 w 2378991"/>
              <a:gd name="connsiteY4" fmla="*/ 1004550 h 3037684"/>
              <a:gd name="connsiteX0" fmla="*/ 0 w 2650211"/>
              <a:gd name="connsiteY0" fmla="*/ 1038790 h 3125890"/>
              <a:gd name="connsiteX1" fmla="*/ 929899 w 2650211"/>
              <a:gd name="connsiteY1" fmla="*/ 50772 h 3125890"/>
              <a:gd name="connsiteX2" fmla="*/ 2650211 w 2650211"/>
              <a:gd name="connsiteY2" fmla="*/ 2177915 h 3125890"/>
              <a:gd name="connsiteX3" fmla="*/ 929899 w 2650211"/>
              <a:gd name="connsiteY3" fmla="*/ 3065194 h 3125890"/>
              <a:gd name="connsiteX4" fmla="*/ 0 w 2650211"/>
              <a:gd name="connsiteY4" fmla="*/ 1038790 h 3125890"/>
              <a:gd name="connsiteX0" fmla="*/ 5037 w 2655248"/>
              <a:gd name="connsiteY0" fmla="*/ 732318 h 2819418"/>
              <a:gd name="connsiteX1" fmla="*/ 663716 w 2655248"/>
              <a:gd name="connsiteY1" fmla="*/ 46517 h 2819418"/>
              <a:gd name="connsiteX2" fmla="*/ 2655248 w 2655248"/>
              <a:gd name="connsiteY2" fmla="*/ 1871443 h 2819418"/>
              <a:gd name="connsiteX3" fmla="*/ 934936 w 2655248"/>
              <a:gd name="connsiteY3" fmla="*/ 2758722 h 2819418"/>
              <a:gd name="connsiteX4" fmla="*/ 5037 w 2655248"/>
              <a:gd name="connsiteY4" fmla="*/ 732318 h 2819418"/>
              <a:gd name="connsiteX0" fmla="*/ 1805 w 2652016"/>
              <a:gd name="connsiteY0" fmla="*/ 866374 h 2953474"/>
              <a:gd name="connsiteX1" fmla="*/ 660484 w 2652016"/>
              <a:gd name="connsiteY1" fmla="*/ 180573 h 2953474"/>
              <a:gd name="connsiteX2" fmla="*/ 2652016 w 2652016"/>
              <a:gd name="connsiteY2" fmla="*/ 2005499 h 2953474"/>
              <a:gd name="connsiteX3" fmla="*/ 931704 w 2652016"/>
              <a:gd name="connsiteY3" fmla="*/ 2892778 h 2953474"/>
              <a:gd name="connsiteX4" fmla="*/ 1805 w 2652016"/>
              <a:gd name="connsiteY4" fmla="*/ 866374 h 2953474"/>
              <a:gd name="connsiteX0" fmla="*/ 90 w 2650301"/>
              <a:gd name="connsiteY0" fmla="*/ 1215595 h 3302695"/>
              <a:gd name="connsiteX1" fmla="*/ 976484 w 2650301"/>
              <a:gd name="connsiteY1" fmla="*/ 142337 h 3302695"/>
              <a:gd name="connsiteX2" fmla="*/ 2650301 w 2650301"/>
              <a:gd name="connsiteY2" fmla="*/ 2354720 h 3302695"/>
              <a:gd name="connsiteX3" fmla="*/ 929989 w 2650301"/>
              <a:gd name="connsiteY3" fmla="*/ 3241999 h 3302695"/>
              <a:gd name="connsiteX4" fmla="*/ 90 w 2650301"/>
              <a:gd name="connsiteY4" fmla="*/ 1215595 h 3302695"/>
              <a:gd name="connsiteX0" fmla="*/ 118 w 2650329"/>
              <a:gd name="connsiteY0" fmla="*/ 1215595 h 3273527"/>
              <a:gd name="connsiteX1" fmla="*/ 976512 w 2650329"/>
              <a:gd name="connsiteY1" fmla="*/ 142337 h 3273527"/>
              <a:gd name="connsiteX2" fmla="*/ 2650329 w 2650329"/>
              <a:gd name="connsiteY2" fmla="*/ 2354720 h 3273527"/>
              <a:gd name="connsiteX3" fmla="*/ 930017 w 2650329"/>
              <a:gd name="connsiteY3" fmla="*/ 3241999 h 3273527"/>
              <a:gd name="connsiteX4" fmla="*/ 118 w 2650329"/>
              <a:gd name="connsiteY4" fmla="*/ 1215595 h 3273527"/>
              <a:gd name="connsiteX0" fmla="*/ 118 w 2650329"/>
              <a:gd name="connsiteY0" fmla="*/ 1184534 h 3242466"/>
              <a:gd name="connsiteX1" fmla="*/ 976512 w 2650329"/>
              <a:gd name="connsiteY1" fmla="*/ 111276 h 3242466"/>
              <a:gd name="connsiteX2" fmla="*/ 2650329 w 2650329"/>
              <a:gd name="connsiteY2" fmla="*/ 2323659 h 3242466"/>
              <a:gd name="connsiteX3" fmla="*/ 930017 w 2650329"/>
              <a:gd name="connsiteY3" fmla="*/ 3210938 h 3242466"/>
              <a:gd name="connsiteX4" fmla="*/ 118 w 2650329"/>
              <a:gd name="connsiteY4" fmla="*/ 1184534 h 3242466"/>
              <a:gd name="connsiteX0" fmla="*/ 27759 w 2677970"/>
              <a:gd name="connsiteY0" fmla="*/ 1230669 h 3297376"/>
              <a:gd name="connsiteX1" fmla="*/ 1004153 w 2677970"/>
              <a:gd name="connsiteY1" fmla="*/ 157411 h 3297376"/>
              <a:gd name="connsiteX2" fmla="*/ 2677970 w 2677970"/>
              <a:gd name="connsiteY2" fmla="*/ 2369794 h 3297376"/>
              <a:gd name="connsiteX3" fmla="*/ 957658 w 2677970"/>
              <a:gd name="connsiteY3" fmla="*/ 3257073 h 3297376"/>
              <a:gd name="connsiteX4" fmla="*/ 27759 w 2677970"/>
              <a:gd name="connsiteY4" fmla="*/ 1230669 h 3297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7970" h="3297376">
                <a:moveTo>
                  <a:pt x="27759" y="1230669"/>
                </a:moveTo>
                <a:cubicBezTo>
                  <a:pt x="182741" y="256859"/>
                  <a:pt x="810424" y="-288166"/>
                  <a:pt x="1004153" y="157411"/>
                </a:cubicBezTo>
                <a:cubicBezTo>
                  <a:pt x="1197882" y="602988"/>
                  <a:pt x="2677970" y="1537384"/>
                  <a:pt x="2677970" y="2369794"/>
                </a:cubicBezTo>
                <a:cubicBezTo>
                  <a:pt x="2677970" y="3202204"/>
                  <a:pt x="1523346" y="2966480"/>
                  <a:pt x="957658" y="3257073"/>
                </a:cubicBezTo>
                <a:cubicBezTo>
                  <a:pt x="391970" y="3547666"/>
                  <a:pt x="-127223" y="2204479"/>
                  <a:pt x="27759" y="1230669"/>
                </a:cubicBezTo>
                <a:close/>
              </a:path>
            </a:pathLst>
          </a:cu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2" name="Google Shape;62;p14"/>
          <p:cNvSpPr txBox="1">
            <a:spLocks noGrp="1"/>
          </p:cNvSpPr>
          <p:nvPr>
            <p:ph type="subTitle" idx="1"/>
          </p:nvPr>
        </p:nvSpPr>
        <p:spPr>
          <a:xfrm>
            <a:off x="311708" y="4299280"/>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sz="2000" dirty="0">
                <a:solidFill>
                  <a:schemeClr val="tx1"/>
                </a:solidFill>
              </a:rPr>
              <a:t>Инициативная разработка</a:t>
            </a:r>
            <a:endParaRPr sz="2000" dirty="0">
              <a:solidFill>
                <a:schemeClr val="tx1"/>
              </a:solidFill>
            </a:endParaRPr>
          </a:p>
        </p:txBody>
      </p:sp>
      <p:pic>
        <p:nvPicPr>
          <p:cNvPr id="3" name="Рисунок 2">
            <a:extLst>
              <a:ext uri="{FF2B5EF4-FFF2-40B4-BE49-F238E27FC236}">
                <a16:creationId xmlns:a16="http://schemas.microsoft.com/office/drawing/2014/main" id="{2E65A213-62D5-4F2F-BD44-09C8B10E3541}"/>
              </a:ext>
            </a:extLst>
          </p:cNvPr>
          <p:cNvPicPr>
            <a:picLocks noChangeAspect="1"/>
          </p:cNvPicPr>
          <p:nvPr/>
        </p:nvPicPr>
        <p:blipFill>
          <a:blip r:embed="rId3"/>
          <a:stretch>
            <a:fillRect/>
          </a:stretch>
        </p:blipFill>
        <p:spPr>
          <a:xfrm>
            <a:off x="3377142" y="3319143"/>
            <a:ext cx="1847850" cy="1085850"/>
          </a:xfrm>
          <a:prstGeom prst="rect">
            <a:avLst/>
          </a:prstGeom>
        </p:spPr>
      </p:pic>
      <p:sp>
        <p:nvSpPr>
          <p:cNvPr id="10" name="TextBox 9">
            <a:extLst>
              <a:ext uri="{FF2B5EF4-FFF2-40B4-BE49-F238E27FC236}">
                <a16:creationId xmlns:a16="http://schemas.microsoft.com/office/drawing/2014/main" id="{D7A1169B-6ABC-4ED2-A7DF-4337CAAFF1DD}"/>
              </a:ext>
            </a:extLst>
          </p:cNvPr>
          <p:cNvSpPr txBox="1"/>
          <p:nvPr/>
        </p:nvSpPr>
        <p:spPr>
          <a:xfrm>
            <a:off x="2015067" y="2797175"/>
            <a:ext cx="4572000" cy="646331"/>
          </a:xfrm>
          <a:prstGeom prst="rect">
            <a:avLst/>
          </a:prstGeom>
          <a:noFill/>
        </p:spPr>
        <p:txBody>
          <a:bodyPr wrap="square">
            <a:spAutoFit/>
          </a:bodyPr>
          <a:lstStyle/>
          <a:p>
            <a:pPr algn="ctr"/>
            <a:r>
              <a:rPr lang="ru-RU" sz="1800" dirty="0"/>
              <a:t>Промежуточные результаты </a:t>
            </a:r>
            <a:br>
              <a:rPr lang="ru-RU" sz="1800" dirty="0"/>
            </a:br>
            <a:r>
              <a:rPr lang="ru-RU" sz="1800" dirty="0"/>
              <a:t>этапа «Разработка» </a:t>
            </a:r>
          </a:p>
        </p:txBody>
      </p:sp>
      <p:sp>
        <p:nvSpPr>
          <p:cNvPr id="17" name="Овал 16">
            <a:extLst>
              <a:ext uri="{FF2B5EF4-FFF2-40B4-BE49-F238E27FC236}">
                <a16:creationId xmlns:a16="http://schemas.microsoft.com/office/drawing/2014/main" id="{6C8C84DF-2ADB-4917-8201-4272A6939B5C}"/>
              </a:ext>
            </a:extLst>
          </p:cNvPr>
          <p:cNvSpPr/>
          <p:nvPr/>
        </p:nvSpPr>
        <p:spPr>
          <a:xfrm>
            <a:off x="286376" y="3058785"/>
            <a:ext cx="356461" cy="340963"/>
          </a:xfrm>
          <a:prstGeom prst="ellipse">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a:extLst>
              <a:ext uri="{FF2B5EF4-FFF2-40B4-BE49-F238E27FC236}">
                <a16:creationId xmlns:a16="http://schemas.microsoft.com/office/drawing/2014/main" id="{C5F3331B-81AF-4F5D-B286-6A76F73D33B2}"/>
              </a:ext>
            </a:extLst>
          </p:cNvPr>
          <p:cNvSpPr/>
          <p:nvPr/>
        </p:nvSpPr>
        <p:spPr>
          <a:xfrm>
            <a:off x="8656443" y="4167628"/>
            <a:ext cx="629928" cy="998212"/>
          </a:xfrm>
          <a:custGeom>
            <a:avLst/>
            <a:gdLst>
              <a:gd name="connsiteX0" fmla="*/ 0 w 790413"/>
              <a:gd name="connsiteY0" fmla="*/ 395207 h 790413"/>
              <a:gd name="connsiteX1" fmla="*/ 395207 w 790413"/>
              <a:gd name="connsiteY1" fmla="*/ 0 h 790413"/>
              <a:gd name="connsiteX2" fmla="*/ 790414 w 790413"/>
              <a:gd name="connsiteY2" fmla="*/ 395207 h 790413"/>
              <a:gd name="connsiteX3" fmla="*/ 395207 w 790413"/>
              <a:gd name="connsiteY3" fmla="*/ 790414 h 790413"/>
              <a:gd name="connsiteX4" fmla="*/ 0 w 790413"/>
              <a:gd name="connsiteY4" fmla="*/ 395207 h 790413"/>
              <a:gd name="connsiteX0" fmla="*/ 0 w 650929"/>
              <a:gd name="connsiteY0" fmla="*/ 395986 h 791703"/>
              <a:gd name="connsiteX1" fmla="*/ 395207 w 650929"/>
              <a:gd name="connsiteY1" fmla="*/ 779 h 791703"/>
              <a:gd name="connsiteX2" fmla="*/ 650929 w 650929"/>
              <a:gd name="connsiteY2" fmla="*/ 326244 h 791703"/>
              <a:gd name="connsiteX3" fmla="*/ 395207 w 650929"/>
              <a:gd name="connsiteY3" fmla="*/ 791193 h 791703"/>
              <a:gd name="connsiteX4" fmla="*/ 0 w 650929"/>
              <a:gd name="connsiteY4" fmla="*/ 395986 h 791703"/>
              <a:gd name="connsiteX0" fmla="*/ 0 w 627682"/>
              <a:gd name="connsiteY0" fmla="*/ 694067 h 853620"/>
              <a:gd name="connsiteX1" fmla="*/ 371960 w 627682"/>
              <a:gd name="connsiteY1" fmla="*/ 12141 h 853620"/>
              <a:gd name="connsiteX2" fmla="*/ 627682 w 627682"/>
              <a:gd name="connsiteY2" fmla="*/ 337606 h 853620"/>
              <a:gd name="connsiteX3" fmla="*/ 371960 w 627682"/>
              <a:gd name="connsiteY3" fmla="*/ 802555 h 853620"/>
              <a:gd name="connsiteX4" fmla="*/ 0 w 627682"/>
              <a:gd name="connsiteY4" fmla="*/ 694067 h 853620"/>
              <a:gd name="connsiteX0" fmla="*/ 69642 w 697324"/>
              <a:gd name="connsiteY0" fmla="*/ 694067 h 867082"/>
              <a:gd name="connsiteX1" fmla="*/ 441602 w 697324"/>
              <a:gd name="connsiteY1" fmla="*/ 12141 h 867082"/>
              <a:gd name="connsiteX2" fmla="*/ 697324 w 697324"/>
              <a:gd name="connsiteY2" fmla="*/ 337606 h 867082"/>
              <a:gd name="connsiteX3" fmla="*/ 441602 w 697324"/>
              <a:gd name="connsiteY3" fmla="*/ 802555 h 867082"/>
              <a:gd name="connsiteX4" fmla="*/ 69642 w 697324"/>
              <a:gd name="connsiteY4" fmla="*/ 694067 h 867082"/>
              <a:gd name="connsiteX0" fmla="*/ 2246 w 629928"/>
              <a:gd name="connsiteY0" fmla="*/ 694067 h 934951"/>
              <a:gd name="connsiteX1" fmla="*/ 374206 w 629928"/>
              <a:gd name="connsiteY1" fmla="*/ 12141 h 934951"/>
              <a:gd name="connsiteX2" fmla="*/ 629928 w 629928"/>
              <a:gd name="connsiteY2" fmla="*/ 337606 h 934951"/>
              <a:gd name="connsiteX3" fmla="*/ 374206 w 629928"/>
              <a:gd name="connsiteY3" fmla="*/ 802555 h 934951"/>
              <a:gd name="connsiteX4" fmla="*/ 2246 w 629928"/>
              <a:gd name="connsiteY4" fmla="*/ 694067 h 934951"/>
              <a:gd name="connsiteX0" fmla="*/ 2246 w 629928"/>
              <a:gd name="connsiteY0" fmla="*/ 757328 h 998212"/>
              <a:gd name="connsiteX1" fmla="*/ 374206 w 629928"/>
              <a:gd name="connsiteY1" fmla="*/ 75402 h 998212"/>
              <a:gd name="connsiteX2" fmla="*/ 629928 w 629928"/>
              <a:gd name="connsiteY2" fmla="*/ 400867 h 998212"/>
              <a:gd name="connsiteX3" fmla="*/ 374206 w 629928"/>
              <a:gd name="connsiteY3" fmla="*/ 865816 h 998212"/>
              <a:gd name="connsiteX4" fmla="*/ 2246 w 629928"/>
              <a:gd name="connsiteY4" fmla="*/ 757328 h 998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9928" h="998212">
                <a:moveTo>
                  <a:pt x="2246" y="757328"/>
                </a:moveTo>
                <a:cubicBezTo>
                  <a:pt x="33242" y="329834"/>
                  <a:pt x="223097" y="-198401"/>
                  <a:pt x="374206" y="75402"/>
                </a:cubicBezTo>
                <a:cubicBezTo>
                  <a:pt x="525315" y="349205"/>
                  <a:pt x="629928" y="182600"/>
                  <a:pt x="629928" y="400867"/>
                </a:cubicBezTo>
                <a:cubicBezTo>
                  <a:pt x="629928" y="619134"/>
                  <a:pt x="478820" y="806406"/>
                  <a:pt x="374206" y="865816"/>
                </a:cubicBezTo>
                <a:cubicBezTo>
                  <a:pt x="269592" y="925226"/>
                  <a:pt x="-28750" y="1184822"/>
                  <a:pt x="2246" y="757328"/>
                </a:cubicBezTo>
                <a:close/>
              </a:path>
            </a:pathLst>
          </a:cu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a:extLst>
              <a:ext uri="{FF2B5EF4-FFF2-40B4-BE49-F238E27FC236}">
                <a16:creationId xmlns:a16="http://schemas.microsoft.com/office/drawing/2014/main" id="{3F546CC3-C0BF-48C3-928B-9F70C9CCD08A}"/>
              </a:ext>
            </a:extLst>
          </p:cNvPr>
          <p:cNvPicPr>
            <a:picLocks noChangeAspect="1"/>
          </p:cNvPicPr>
          <p:nvPr/>
        </p:nvPicPr>
        <p:blipFill>
          <a:blip r:embed="rId4"/>
          <a:stretch>
            <a:fillRect/>
          </a:stretch>
        </p:blipFill>
        <p:spPr>
          <a:xfrm>
            <a:off x="1496257" y="2723215"/>
            <a:ext cx="696337" cy="672326"/>
          </a:xfrm>
          <a:prstGeom prst="rect">
            <a:avLst/>
          </a:prstGeom>
        </p:spPr>
      </p:pic>
      <p:pic>
        <p:nvPicPr>
          <p:cNvPr id="8" name="Рисунок 7">
            <a:extLst>
              <a:ext uri="{FF2B5EF4-FFF2-40B4-BE49-F238E27FC236}">
                <a16:creationId xmlns:a16="http://schemas.microsoft.com/office/drawing/2014/main" id="{6BFB5F5A-1020-4F3F-8111-D3260C258102}"/>
              </a:ext>
            </a:extLst>
          </p:cNvPr>
          <p:cNvPicPr>
            <a:picLocks noChangeAspect="1"/>
          </p:cNvPicPr>
          <p:nvPr/>
        </p:nvPicPr>
        <p:blipFill>
          <a:blip r:embed="rId4"/>
          <a:stretch>
            <a:fillRect/>
          </a:stretch>
        </p:blipFill>
        <p:spPr>
          <a:xfrm>
            <a:off x="8479643" y="3773456"/>
            <a:ext cx="353599" cy="341406"/>
          </a:xfrm>
          <a:prstGeom prst="rect">
            <a:avLst/>
          </a:prstGeom>
        </p:spPr>
      </p:pic>
      <p:sp>
        <p:nvSpPr>
          <p:cNvPr id="11" name="Овал 15">
            <a:extLst>
              <a:ext uri="{FF2B5EF4-FFF2-40B4-BE49-F238E27FC236}">
                <a16:creationId xmlns:a16="http://schemas.microsoft.com/office/drawing/2014/main" id="{0A6E3893-A527-4EC1-BBCB-329BE594A42D}"/>
              </a:ext>
            </a:extLst>
          </p:cNvPr>
          <p:cNvSpPr/>
          <p:nvPr/>
        </p:nvSpPr>
        <p:spPr>
          <a:xfrm>
            <a:off x="3236131" y="-2277427"/>
            <a:ext cx="6781004" cy="3798520"/>
          </a:xfrm>
          <a:custGeom>
            <a:avLst/>
            <a:gdLst>
              <a:gd name="connsiteX0" fmla="*/ 0 w 2898183"/>
              <a:gd name="connsiteY0" fmla="*/ 1507211 h 3014421"/>
              <a:gd name="connsiteX1" fmla="*/ 1449092 w 2898183"/>
              <a:gd name="connsiteY1" fmla="*/ 0 h 3014421"/>
              <a:gd name="connsiteX2" fmla="*/ 2898184 w 2898183"/>
              <a:gd name="connsiteY2" fmla="*/ 1507211 h 3014421"/>
              <a:gd name="connsiteX3" fmla="*/ 1449092 w 2898183"/>
              <a:gd name="connsiteY3" fmla="*/ 3014422 h 3014421"/>
              <a:gd name="connsiteX4" fmla="*/ 0 w 2898183"/>
              <a:gd name="connsiteY4" fmla="*/ 1507211 h 3014421"/>
              <a:gd name="connsiteX0" fmla="*/ 0 w 2378991"/>
              <a:gd name="connsiteY0" fmla="*/ 1004550 h 3037684"/>
              <a:gd name="connsiteX1" fmla="*/ 929899 w 2378991"/>
              <a:gd name="connsiteY1" fmla="*/ 16532 h 3037684"/>
              <a:gd name="connsiteX2" fmla="*/ 2378991 w 2378991"/>
              <a:gd name="connsiteY2" fmla="*/ 1523743 h 3037684"/>
              <a:gd name="connsiteX3" fmla="*/ 929899 w 2378991"/>
              <a:gd name="connsiteY3" fmla="*/ 3030954 h 3037684"/>
              <a:gd name="connsiteX4" fmla="*/ 0 w 2378991"/>
              <a:gd name="connsiteY4" fmla="*/ 1004550 h 3037684"/>
              <a:gd name="connsiteX0" fmla="*/ 0 w 2650211"/>
              <a:gd name="connsiteY0" fmla="*/ 1038790 h 3125890"/>
              <a:gd name="connsiteX1" fmla="*/ 929899 w 2650211"/>
              <a:gd name="connsiteY1" fmla="*/ 50772 h 3125890"/>
              <a:gd name="connsiteX2" fmla="*/ 2650211 w 2650211"/>
              <a:gd name="connsiteY2" fmla="*/ 2177915 h 3125890"/>
              <a:gd name="connsiteX3" fmla="*/ 929899 w 2650211"/>
              <a:gd name="connsiteY3" fmla="*/ 3065194 h 3125890"/>
              <a:gd name="connsiteX4" fmla="*/ 0 w 2650211"/>
              <a:gd name="connsiteY4" fmla="*/ 1038790 h 3125890"/>
              <a:gd name="connsiteX0" fmla="*/ 5037 w 2655248"/>
              <a:gd name="connsiteY0" fmla="*/ 732318 h 2819418"/>
              <a:gd name="connsiteX1" fmla="*/ 663716 w 2655248"/>
              <a:gd name="connsiteY1" fmla="*/ 46517 h 2819418"/>
              <a:gd name="connsiteX2" fmla="*/ 2655248 w 2655248"/>
              <a:gd name="connsiteY2" fmla="*/ 1871443 h 2819418"/>
              <a:gd name="connsiteX3" fmla="*/ 934936 w 2655248"/>
              <a:gd name="connsiteY3" fmla="*/ 2758722 h 2819418"/>
              <a:gd name="connsiteX4" fmla="*/ 5037 w 2655248"/>
              <a:gd name="connsiteY4" fmla="*/ 732318 h 2819418"/>
              <a:gd name="connsiteX0" fmla="*/ 1805 w 2652016"/>
              <a:gd name="connsiteY0" fmla="*/ 866374 h 2953474"/>
              <a:gd name="connsiteX1" fmla="*/ 660484 w 2652016"/>
              <a:gd name="connsiteY1" fmla="*/ 180573 h 2953474"/>
              <a:gd name="connsiteX2" fmla="*/ 2652016 w 2652016"/>
              <a:gd name="connsiteY2" fmla="*/ 2005499 h 2953474"/>
              <a:gd name="connsiteX3" fmla="*/ 931704 w 2652016"/>
              <a:gd name="connsiteY3" fmla="*/ 2892778 h 2953474"/>
              <a:gd name="connsiteX4" fmla="*/ 1805 w 2652016"/>
              <a:gd name="connsiteY4" fmla="*/ 866374 h 2953474"/>
              <a:gd name="connsiteX0" fmla="*/ 90 w 2650301"/>
              <a:gd name="connsiteY0" fmla="*/ 1215595 h 3302695"/>
              <a:gd name="connsiteX1" fmla="*/ 976484 w 2650301"/>
              <a:gd name="connsiteY1" fmla="*/ 142337 h 3302695"/>
              <a:gd name="connsiteX2" fmla="*/ 2650301 w 2650301"/>
              <a:gd name="connsiteY2" fmla="*/ 2354720 h 3302695"/>
              <a:gd name="connsiteX3" fmla="*/ 929989 w 2650301"/>
              <a:gd name="connsiteY3" fmla="*/ 3241999 h 3302695"/>
              <a:gd name="connsiteX4" fmla="*/ 90 w 2650301"/>
              <a:gd name="connsiteY4" fmla="*/ 1215595 h 3302695"/>
              <a:gd name="connsiteX0" fmla="*/ 118 w 2650329"/>
              <a:gd name="connsiteY0" fmla="*/ 1215595 h 3273527"/>
              <a:gd name="connsiteX1" fmla="*/ 976512 w 2650329"/>
              <a:gd name="connsiteY1" fmla="*/ 142337 h 3273527"/>
              <a:gd name="connsiteX2" fmla="*/ 2650329 w 2650329"/>
              <a:gd name="connsiteY2" fmla="*/ 2354720 h 3273527"/>
              <a:gd name="connsiteX3" fmla="*/ 930017 w 2650329"/>
              <a:gd name="connsiteY3" fmla="*/ 3241999 h 3273527"/>
              <a:gd name="connsiteX4" fmla="*/ 118 w 2650329"/>
              <a:gd name="connsiteY4" fmla="*/ 1215595 h 3273527"/>
              <a:gd name="connsiteX0" fmla="*/ 118 w 2650329"/>
              <a:gd name="connsiteY0" fmla="*/ 1184534 h 3242466"/>
              <a:gd name="connsiteX1" fmla="*/ 976512 w 2650329"/>
              <a:gd name="connsiteY1" fmla="*/ 111276 h 3242466"/>
              <a:gd name="connsiteX2" fmla="*/ 2650329 w 2650329"/>
              <a:gd name="connsiteY2" fmla="*/ 2323659 h 3242466"/>
              <a:gd name="connsiteX3" fmla="*/ 930017 w 2650329"/>
              <a:gd name="connsiteY3" fmla="*/ 3210938 h 3242466"/>
              <a:gd name="connsiteX4" fmla="*/ 118 w 2650329"/>
              <a:gd name="connsiteY4" fmla="*/ 1184534 h 3242466"/>
              <a:gd name="connsiteX0" fmla="*/ 27759 w 2677970"/>
              <a:gd name="connsiteY0" fmla="*/ 1230669 h 3297376"/>
              <a:gd name="connsiteX1" fmla="*/ 1004153 w 2677970"/>
              <a:gd name="connsiteY1" fmla="*/ 157411 h 3297376"/>
              <a:gd name="connsiteX2" fmla="*/ 2677970 w 2677970"/>
              <a:gd name="connsiteY2" fmla="*/ 2369794 h 3297376"/>
              <a:gd name="connsiteX3" fmla="*/ 957658 w 2677970"/>
              <a:gd name="connsiteY3" fmla="*/ 3257073 h 3297376"/>
              <a:gd name="connsiteX4" fmla="*/ 27759 w 2677970"/>
              <a:gd name="connsiteY4" fmla="*/ 1230669 h 3297376"/>
              <a:gd name="connsiteX0" fmla="*/ 59270 w 2129817"/>
              <a:gd name="connsiteY0" fmla="*/ 1299787 h 3178246"/>
              <a:gd name="connsiteX1" fmla="*/ 456000 w 2129817"/>
              <a:gd name="connsiteY1" fmla="*/ 30586 h 3178246"/>
              <a:gd name="connsiteX2" fmla="*/ 2129817 w 2129817"/>
              <a:gd name="connsiteY2" fmla="*/ 2242969 h 3178246"/>
              <a:gd name="connsiteX3" fmla="*/ 409505 w 2129817"/>
              <a:gd name="connsiteY3" fmla="*/ 3130248 h 3178246"/>
              <a:gd name="connsiteX4" fmla="*/ 59270 w 2129817"/>
              <a:gd name="connsiteY4" fmla="*/ 1299787 h 3178246"/>
              <a:gd name="connsiteX0" fmla="*/ 148503 w 2747385"/>
              <a:gd name="connsiteY0" fmla="*/ 1255031 h 3133490"/>
              <a:gd name="connsiteX1" fmla="*/ 2659783 w 2747385"/>
              <a:gd name="connsiteY1" fmla="*/ 18487 h 3133490"/>
              <a:gd name="connsiteX2" fmla="*/ 2219050 w 2747385"/>
              <a:gd name="connsiteY2" fmla="*/ 2198213 h 3133490"/>
              <a:gd name="connsiteX3" fmla="*/ 498738 w 2747385"/>
              <a:gd name="connsiteY3" fmla="*/ 3085492 h 3133490"/>
              <a:gd name="connsiteX4" fmla="*/ 148503 w 2747385"/>
              <a:gd name="connsiteY4" fmla="*/ 1255031 h 3133490"/>
              <a:gd name="connsiteX0" fmla="*/ 137331 w 2693744"/>
              <a:gd name="connsiteY0" fmla="*/ 1245485 h 3090096"/>
              <a:gd name="connsiteX1" fmla="*/ 2648611 w 2693744"/>
              <a:gd name="connsiteY1" fmla="*/ 8941 h 3090096"/>
              <a:gd name="connsiteX2" fmla="*/ 1815992 w 2693744"/>
              <a:gd name="connsiteY2" fmla="*/ 1870260 h 3090096"/>
              <a:gd name="connsiteX3" fmla="*/ 487566 w 2693744"/>
              <a:gd name="connsiteY3" fmla="*/ 3075946 h 3090096"/>
              <a:gd name="connsiteX4" fmla="*/ 137331 w 2693744"/>
              <a:gd name="connsiteY4" fmla="*/ 1245485 h 3090096"/>
              <a:gd name="connsiteX0" fmla="*/ 109677 w 2666090"/>
              <a:gd name="connsiteY0" fmla="*/ 1245030 h 2800441"/>
              <a:gd name="connsiteX1" fmla="*/ 2620957 w 2666090"/>
              <a:gd name="connsiteY1" fmla="*/ 8486 h 2800441"/>
              <a:gd name="connsiteX2" fmla="*/ 1788338 w 2666090"/>
              <a:gd name="connsiteY2" fmla="*/ 1869805 h 2800441"/>
              <a:gd name="connsiteX3" fmla="*/ 582377 w 2666090"/>
              <a:gd name="connsiteY3" fmla="*/ 2773413 h 2800441"/>
              <a:gd name="connsiteX4" fmla="*/ 109677 w 2666090"/>
              <a:gd name="connsiteY4" fmla="*/ 1245030 h 2800441"/>
              <a:gd name="connsiteX0" fmla="*/ 119544 w 2728515"/>
              <a:gd name="connsiteY0" fmla="*/ 1255527 h 2903269"/>
              <a:gd name="connsiteX1" fmla="*/ 2630824 w 2728515"/>
              <a:gd name="connsiteY1" fmla="*/ 18983 h 2903269"/>
              <a:gd name="connsiteX2" fmla="*/ 2255405 w 2728515"/>
              <a:gd name="connsiteY2" fmla="*/ 2239530 h 2903269"/>
              <a:gd name="connsiteX3" fmla="*/ 592244 w 2728515"/>
              <a:gd name="connsiteY3" fmla="*/ 2783910 h 2903269"/>
              <a:gd name="connsiteX4" fmla="*/ 119544 w 2728515"/>
              <a:gd name="connsiteY4" fmla="*/ 1255527 h 2903269"/>
              <a:gd name="connsiteX0" fmla="*/ 116584 w 2706423"/>
              <a:gd name="connsiteY0" fmla="*/ 1253917 h 2883099"/>
              <a:gd name="connsiteX1" fmla="*/ 2627864 w 2706423"/>
              <a:gd name="connsiteY1" fmla="*/ 17373 h 2883099"/>
              <a:gd name="connsiteX2" fmla="*/ 2121816 w 2706423"/>
              <a:gd name="connsiteY2" fmla="*/ 2188934 h 2883099"/>
              <a:gd name="connsiteX3" fmla="*/ 589284 w 2706423"/>
              <a:gd name="connsiteY3" fmla="*/ 2782300 h 2883099"/>
              <a:gd name="connsiteX4" fmla="*/ 116584 w 2706423"/>
              <a:gd name="connsiteY4" fmla="*/ 1253917 h 2883099"/>
              <a:gd name="connsiteX0" fmla="*/ 19523 w 2609362"/>
              <a:gd name="connsiteY0" fmla="*/ 1256207 h 3574300"/>
              <a:gd name="connsiteX1" fmla="*/ 2530803 w 2609362"/>
              <a:gd name="connsiteY1" fmla="*/ 19663 h 3574300"/>
              <a:gd name="connsiteX2" fmla="*/ 2024755 w 2609362"/>
              <a:gd name="connsiteY2" fmla="*/ 2191224 h 3574300"/>
              <a:gd name="connsiteX3" fmla="*/ 1398459 w 2609362"/>
              <a:gd name="connsiteY3" fmla="*/ 3552033 h 3574300"/>
              <a:gd name="connsiteX4" fmla="*/ 19523 w 2609362"/>
              <a:gd name="connsiteY4" fmla="*/ 1256207 h 3574300"/>
              <a:gd name="connsiteX0" fmla="*/ 17760 w 2780420"/>
              <a:gd name="connsiteY0" fmla="*/ 1641546 h 3545886"/>
              <a:gd name="connsiteX1" fmla="*/ 2692326 w 2780420"/>
              <a:gd name="connsiteY1" fmla="*/ 4952 h 3545886"/>
              <a:gd name="connsiteX2" fmla="*/ 2186278 w 2780420"/>
              <a:gd name="connsiteY2" fmla="*/ 2176513 h 3545886"/>
              <a:gd name="connsiteX3" fmla="*/ 1559982 w 2780420"/>
              <a:gd name="connsiteY3" fmla="*/ 3537322 h 3545886"/>
              <a:gd name="connsiteX4" fmla="*/ 17760 w 2780420"/>
              <a:gd name="connsiteY4" fmla="*/ 1641546 h 3545886"/>
              <a:gd name="connsiteX0" fmla="*/ 16693 w 2779353"/>
              <a:gd name="connsiteY0" fmla="*/ 1641567 h 3578191"/>
              <a:gd name="connsiteX1" fmla="*/ 2691259 w 2779353"/>
              <a:gd name="connsiteY1" fmla="*/ 4973 h 3578191"/>
              <a:gd name="connsiteX2" fmla="*/ 2185211 w 2779353"/>
              <a:gd name="connsiteY2" fmla="*/ 2176534 h 3578191"/>
              <a:gd name="connsiteX3" fmla="*/ 1586382 w 2779353"/>
              <a:gd name="connsiteY3" fmla="*/ 3570001 h 3578191"/>
              <a:gd name="connsiteX4" fmla="*/ 16693 w 2779353"/>
              <a:gd name="connsiteY4" fmla="*/ 1641567 h 3578191"/>
              <a:gd name="connsiteX0" fmla="*/ 15876 w 2878301"/>
              <a:gd name="connsiteY0" fmla="*/ 2216290 h 3565113"/>
              <a:gd name="connsiteX1" fmla="*/ 2784614 w 2878301"/>
              <a:gd name="connsiteY1" fmla="*/ 31 h 3565113"/>
              <a:gd name="connsiteX2" fmla="*/ 2278566 w 2878301"/>
              <a:gd name="connsiteY2" fmla="*/ 2171592 h 3565113"/>
              <a:gd name="connsiteX3" fmla="*/ 1679737 w 2878301"/>
              <a:gd name="connsiteY3" fmla="*/ 3565059 h 3565113"/>
              <a:gd name="connsiteX4" fmla="*/ 15876 w 2878301"/>
              <a:gd name="connsiteY4" fmla="*/ 2216290 h 3565113"/>
              <a:gd name="connsiteX0" fmla="*/ 33877 w 2896302"/>
              <a:gd name="connsiteY0" fmla="*/ 2216290 h 3565099"/>
              <a:gd name="connsiteX1" fmla="*/ 2802615 w 2896302"/>
              <a:gd name="connsiteY1" fmla="*/ 31 h 3565099"/>
              <a:gd name="connsiteX2" fmla="*/ 2296567 w 2896302"/>
              <a:gd name="connsiteY2" fmla="*/ 2171592 h 3565099"/>
              <a:gd name="connsiteX3" fmla="*/ 1697738 w 2896302"/>
              <a:gd name="connsiteY3" fmla="*/ 3565059 h 3565099"/>
              <a:gd name="connsiteX4" fmla="*/ 33877 w 2896302"/>
              <a:gd name="connsiteY4" fmla="*/ 2216290 h 3565099"/>
              <a:gd name="connsiteX0" fmla="*/ 33877 w 2896302"/>
              <a:gd name="connsiteY0" fmla="*/ 2216290 h 4064003"/>
              <a:gd name="connsiteX1" fmla="*/ 2802615 w 2896302"/>
              <a:gd name="connsiteY1" fmla="*/ 31 h 4064003"/>
              <a:gd name="connsiteX2" fmla="*/ 2296567 w 2896302"/>
              <a:gd name="connsiteY2" fmla="*/ 2171592 h 4064003"/>
              <a:gd name="connsiteX3" fmla="*/ 1697738 w 2896302"/>
              <a:gd name="connsiteY3" fmla="*/ 3565059 h 4064003"/>
              <a:gd name="connsiteX4" fmla="*/ 33877 w 2896302"/>
              <a:gd name="connsiteY4" fmla="*/ 2216290 h 4064003"/>
              <a:gd name="connsiteX0" fmla="*/ 33877 w 2958601"/>
              <a:gd name="connsiteY0" fmla="*/ 2216290 h 4041748"/>
              <a:gd name="connsiteX1" fmla="*/ 2802615 w 2958601"/>
              <a:gd name="connsiteY1" fmla="*/ 31 h 4041748"/>
              <a:gd name="connsiteX2" fmla="*/ 2296567 w 2958601"/>
              <a:gd name="connsiteY2" fmla="*/ 2171592 h 4041748"/>
              <a:gd name="connsiteX3" fmla="*/ 1697738 w 2958601"/>
              <a:gd name="connsiteY3" fmla="*/ 3565059 h 4041748"/>
              <a:gd name="connsiteX4" fmla="*/ 33877 w 2958601"/>
              <a:gd name="connsiteY4" fmla="*/ 2216290 h 4041748"/>
              <a:gd name="connsiteX0" fmla="*/ 31677 w 3160440"/>
              <a:gd name="connsiteY0" fmla="*/ 2586074 h 3572103"/>
              <a:gd name="connsiteX1" fmla="*/ 3051540 w 3160440"/>
              <a:gd name="connsiteY1" fmla="*/ 2422 h 3572103"/>
              <a:gd name="connsiteX2" fmla="*/ 2545492 w 3160440"/>
              <a:gd name="connsiteY2" fmla="*/ 2173983 h 3572103"/>
              <a:gd name="connsiteX3" fmla="*/ 1946663 w 3160440"/>
              <a:gd name="connsiteY3" fmla="*/ 3567450 h 3572103"/>
              <a:gd name="connsiteX4" fmla="*/ 31677 w 3160440"/>
              <a:gd name="connsiteY4" fmla="*/ 2586074 h 3572103"/>
              <a:gd name="connsiteX0" fmla="*/ 31937 w 3127387"/>
              <a:gd name="connsiteY0" fmla="*/ 2421280 h 3567415"/>
              <a:gd name="connsiteX1" fmla="*/ 3020410 w 3127387"/>
              <a:gd name="connsiteY1" fmla="*/ 914 h 3567415"/>
              <a:gd name="connsiteX2" fmla="*/ 2514362 w 3127387"/>
              <a:gd name="connsiteY2" fmla="*/ 2172475 h 3567415"/>
              <a:gd name="connsiteX3" fmla="*/ 1915533 w 3127387"/>
              <a:gd name="connsiteY3" fmla="*/ 3565942 h 3567415"/>
              <a:gd name="connsiteX4" fmla="*/ 31937 w 3127387"/>
              <a:gd name="connsiteY4" fmla="*/ 2421280 h 3567415"/>
              <a:gd name="connsiteX0" fmla="*/ 50824 w 3146274"/>
              <a:gd name="connsiteY0" fmla="*/ 2421280 h 3844748"/>
              <a:gd name="connsiteX1" fmla="*/ 3039297 w 3146274"/>
              <a:gd name="connsiteY1" fmla="*/ 914 h 3844748"/>
              <a:gd name="connsiteX2" fmla="*/ 2533249 w 3146274"/>
              <a:gd name="connsiteY2" fmla="*/ 2172475 h 3844748"/>
              <a:gd name="connsiteX3" fmla="*/ 1934420 w 3146274"/>
              <a:gd name="connsiteY3" fmla="*/ 3565942 h 3844748"/>
              <a:gd name="connsiteX4" fmla="*/ 50824 w 3146274"/>
              <a:gd name="connsiteY4" fmla="*/ 2421280 h 3844748"/>
              <a:gd name="connsiteX0" fmla="*/ 50824 w 3259012"/>
              <a:gd name="connsiteY0" fmla="*/ 2421280 h 3798520"/>
              <a:gd name="connsiteX1" fmla="*/ 3039297 w 3259012"/>
              <a:gd name="connsiteY1" fmla="*/ 914 h 3798520"/>
              <a:gd name="connsiteX2" fmla="*/ 2533249 w 3259012"/>
              <a:gd name="connsiteY2" fmla="*/ 2172475 h 3798520"/>
              <a:gd name="connsiteX3" fmla="*/ 1934420 w 3259012"/>
              <a:gd name="connsiteY3" fmla="*/ 3565942 h 3798520"/>
              <a:gd name="connsiteX4" fmla="*/ 50824 w 3259012"/>
              <a:gd name="connsiteY4" fmla="*/ 2421280 h 3798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012" h="3798520">
                <a:moveTo>
                  <a:pt x="50824" y="2421280"/>
                </a:moveTo>
                <a:cubicBezTo>
                  <a:pt x="-428157" y="194252"/>
                  <a:pt x="2625560" y="42382"/>
                  <a:pt x="3039297" y="914"/>
                </a:cubicBezTo>
                <a:cubicBezTo>
                  <a:pt x="3453035" y="-40554"/>
                  <a:pt x="2533249" y="1340065"/>
                  <a:pt x="2533249" y="2172475"/>
                </a:cubicBezTo>
                <a:cubicBezTo>
                  <a:pt x="3875199" y="2841600"/>
                  <a:pt x="3168239" y="4381725"/>
                  <a:pt x="1934420" y="3565942"/>
                </a:cubicBezTo>
                <a:cubicBezTo>
                  <a:pt x="700601" y="2750159"/>
                  <a:pt x="529805" y="4648308"/>
                  <a:pt x="50824" y="2421280"/>
                </a:cubicBezTo>
                <a:close/>
              </a:path>
            </a:pathLst>
          </a:cu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7EE952FB-5A52-4F54-A402-987F317BAB30}"/>
              </a:ext>
            </a:extLst>
          </p:cNvPr>
          <p:cNvPicPr>
            <a:picLocks noChangeAspect="1"/>
          </p:cNvPicPr>
          <p:nvPr/>
        </p:nvPicPr>
        <p:blipFill>
          <a:blip r:embed="rId5"/>
          <a:stretch>
            <a:fillRect/>
          </a:stretch>
        </p:blipFill>
        <p:spPr>
          <a:xfrm>
            <a:off x="0" y="221230"/>
            <a:ext cx="2162175" cy="2124075"/>
          </a:xfrm>
          <a:prstGeom prst="rect">
            <a:avLst/>
          </a:prstGeom>
        </p:spPr>
      </p:pic>
      <p:sp>
        <p:nvSpPr>
          <p:cNvPr id="6" name="TextBox 5">
            <a:extLst>
              <a:ext uri="{FF2B5EF4-FFF2-40B4-BE49-F238E27FC236}">
                <a16:creationId xmlns:a16="http://schemas.microsoft.com/office/drawing/2014/main" id="{FC5B1DAA-C7B2-4046-9141-4F4B156EA1EC}"/>
              </a:ext>
            </a:extLst>
          </p:cNvPr>
          <p:cNvSpPr txBox="1"/>
          <p:nvPr/>
        </p:nvSpPr>
        <p:spPr>
          <a:xfrm>
            <a:off x="2532458" y="2089289"/>
            <a:ext cx="3976888" cy="707886"/>
          </a:xfrm>
          <a:prstGeom prst="rect">
            <a:avLst/>
          </a:prstGeom>
          <a:noFill/>
        </p:spPr>
        <p:txBody>
          <a:bodyPr wrap="square" rtlCol="0">
            <a:spAutoFit/>
          </a:bodyPr>
          <a:lstStyle/>
          <a:p>
            <a:r>
              <a:rPr lang="ru-RU" sz="4000" dirty="0">
                <a:solidFill>
                  <a:srgbClr val="FFC000"/>
                </a:solidFill>
                <a:latin typeface="Comic Sans MS" panose="030F0702030302020204" pitchFamily="66" charset="0"/>
              </a:rPr>
              <a:t>Думай, Бублик!</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 name="Прямоугольник: скругленные углы 5">
            <a:extLst>
              <a:ext uri="{FF2B5EF4-FFF2-40B4-BE49-F238E27FC236}">
                <a16:creationId xmlns:a16="http://schemas.microsoft.com/office/drawing/2014/main" id="{6FD67D61-2258-4F4A-AE35-641626D6529B}"/>
              </a:ext>
            </a:extLst>
          </p:cNvPr>
          <p:cNvSpPr/>
          <p:nvPr/>
        </p:nvSpPr>
        <p:spPr>
          <a:xfrm>
            <a:off x="-212272" y="86366"/>
            <a:ext cx="5355771" cy="774115"/>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7" name="Google Shape;67;p15"/>
          <p:cNvSpPr txBox="1">
            <a:spLocks noGrp="1"/>
          </p:cNvSpPr>
          <p:nvPr>
            <p:ph type="title"/>
          </p:nvPr>
        </p:nvSpPr>
        <p:spPr>
          <a:xfrm>
            <a:off x="0" y="187073"/>
            <a:ext cx="4931229"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rgbClr val="FFC000"/>
                </a:solidFill>
                <a:latin typeface="Comic Sans MS" panose="030F0702030302020204" pitchFamily="66" charset="0"/>
              </a:rPr>
              <a:t>Пользователь и его проблема</a:t>
            </a:r>
            <a:endParaRPr dirty="0">
              <a:solidFill>
                <a:srgbClr val="FFC000"/>
              </a:solidFill>
              <a:latin typeface="Comic Sans MS" panose="030F0702030302020204" pitchFamily="66" charset="0"/>
            </a:endParaRPr>
          </a:p>
        </p:txBody>
      </p:sp>
      <p:graphicFrame>
        <p:nvGraphicFramePr>
          <p:cNvPr id="5" name="Схема 4">
            <a:extLst>
              <a:ext uri="{FF2B5EF4-FFF2-40B4-BE49-F238E27FC236}">
                <a16:creationId xmlns:a16="http://schemas.microsoft.com/office/drawing/2014/main" id="{6623D5CE-AD31-4F46-8A0D-31D59552436C}"/>
              </a:ext>
            </a:extLst>
          </p:cNvPr>
          <p:cNvGraphicFramePr/>
          <p:nvPr>
            <p:extLst>
              <p:ext uri="{D42A27DB-BD31-4B8C-83A1-F6EECF244321}">
                <p14:modId xmlns:p14="http://schemas.microsoft.com/office/powerpoint/2010/main" val="2773449275"/>
              </p:ext>
            </p:extLst>
          </p:nvPr>
        </p:nvGraphicFramePr>
        <p:xfrm>
          <a:off x="4805043" y="1153019"/>
          <a:ext cx="4091094" cy="3020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B49E9F9B-3744-41AD-8AEB-F6BAE7D8D0C2}"/>
              </a:ext>
            </a:extLst>
          </p:cNvPr>
          <p:cNvSpPr txBox="1"/>
          <p:nvPr/>
        </p:nvSpPr>
        <p:spPr>
          <a:xfrm>
            <a:off x="247863" y="1422441"/>
            <a:ext cx="4748680" cy="1754326"/>
          </a:xfrm>
          <a:prstGeom prst="rect">
            <a:avLst/>
          </a:prstGeom>
          <a:noFill/>
        </p:spPr>
        <p:txBody>
          <a:bodyPr wrap="square">
            <a:spAutoFit/>
          </a:bodyPr>
          <a:lstStyle/>
          <a:p>
            <a:r>
              <a:rPr lang="ru-RU" sz="1800" dirty="0">
                <a:solidFill>
                  <a:srgbClr val="FFC000"/>
                </a:solidFill>
              </a:rPr>
              <a:t>Пользователь: </a:t>
            </a:r>
          </a:p>
          <a:p>
            <a:r>
              <a:rPr lang="ru-RU" sz="1800" dirty="0"/>
              <a:t>Родитель ребенка с нарушениями интеллекта (6-9 лет).</a:t>
            </a:r>
          </a:p>
          <a:p>
            <a:pPr marL="285750" indent="-285750">
              <a:buClr>
                <a:srgbClr val="121746"/>
              </a:buClr>
              <a:buFont typeface="Wingdings" panose="05000000000000000000" pitchFamily="2" charset="2"/>
              <a:buChar char="Ø"/>
            </a:pPr>
            <a:r>
              <a:rPr lang="ru-RU" sz="1800" dirty="0"/>
              <a:t>высокая стоимость регулярных занятий со специалистами;</a:t>
            </a:r>
          </a:p>
          <a:p>
            <a:pPr marL="285750" indent="-285750">
              <a:buClr>
                <a:srgbClr val="121746"/>
              </a:buClr>
              <a:buFont typeface="Wingdings" panose="05000000000000000000" pitchFamily="2" charset="2"/>
              <a:buChar char="Ø"/>
            </a:pPr>
            <a:r>
              <a:rPr lang="ru-RU" sz="1800" dirty="0"/>
              <a:t>высокая загруженность специалистов.</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13" name="Прямоугольник: скругленные углы 12">
            <a:extLst>
              <a:ext uri="{FF2B5EF4-FFF2-40B4-BE49-F238E27FC236}">
                <a16:creationId xmlns:a16="http://schemas.microsoft.com/office/drawing/2014/main" id="{649E409D-F106-4F2D-8F1A-1F06560F14F8}"/>
              </a:ext>
            </a:extLst>
          </p:cNvPr>
          <p:cNvSpPr/>
          <p:nvPr/>
        </p:nvSpPr>
        <p:spPr>
          <a:xfrm>
            <a:off x="-371474" y="65314"/>
            <a:ext cx="3339193" cy="708801"/>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3" name="Google Shape;73;p16"/>
          <p:cNvSpPr txBox="1">
            <a:spLocks noGrp="1"/>
          </p:cNvSpPr>
          <p:nvPr>
            <p:ph type="title"/>
          </p:nvPr>
        </p:nvSpPr>
        <p:spPr>
          <a:xfrm>
            <a:off x="0" y="156301"/>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rgbClr val="FFC000"/>
                </a:solidFill>
                <a:latin typeface="Comic Sans MS" panose="030F0702030302020204" pitchFamily="66" charset="0"/>
              </a:rPr>
              <a:t>Решение</a:t>
            </a:r>
            <a:endParaRPr dirty="0">
              <a:solidFill>
                <a:srgbClr val="FFC000"/>
              </a:solidFill>
              <a:latin typeface="Comic Sans MS" panose="030F0702030302020204" pitchFamily="66" charset="0"/>
            </a:endParaRPr>
          </a:p>
        </p:txBody>
      </p:sp>
      <p:sp>
        <p:nvSpPr>
          <p:cNvPr id="2" name="Прямоугольник: скругленные углы 1">
            <a:extLst>
              <a:ext uri="{FF2B5EF4-FFF2-40B4-BE49-F238E27FC236}">
                <a16:creationId xmlns:a16="http://schemas.microsoft.com/office/drawing/2014/main" id="{5C65B425-BC93-4C1A-B455-A191E0741E8F}"/>
              </a:ext>
            </a:extLst>
          </p:cNvPr>
          <p:cNvSpPr/>
          <p:nvPr/>
        </p:nvSpPr>
        <p:spPr>
          <a:xfrm>
            <a:off x="2939143" y="902590"/>
            <a:ext cx="3077936" cy="1012371"/>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rgbClr val="FFC000"/>
                </a:solidFill>
                <a:latin typeface="Comic Sans MS" panose="030F0702030302020204" pitchFamily="66" charset="0"/>
              </a:rPr>
              <a:t>Думай, Бублик!</a:t>
            </a:r>
          </a:p>
        </p:txBody>
      </p:sp>
      <p:cxnSp>
        <p:nvCxnSpPr>
          <p:cNvPr id="4" name="Прямая со стрелкой 3">
            <a:extLst>
              <a:ext uri="{FF2B5EF4-FFF2-40B4-BE49-F238E27FC236}">
                <a16:creationId xmlns:a16="http://schemas.microsoft.com/office/drawing/2014/main" id="{228D93BD-8C87-4143-B06A-8D831454BCC7}"/>
              </a:ext>
            </a:extLst>
          </p:cNvPr>
          <p:cNvCxnSpPr>
            <a:cxnSpLocks/>
          </p:cNvCxnSpPr>
          <p:nvPr/>
        </p:nvCxnSpPr>
        <p:spPr>
          <a:xfrm flipH="1">
            <a:off x="1154384" y="1678564"/>
            <a:ext cx="1827414" cy="506186"/>
          </a:xfrm>
          <a:prstGeom prst="straightConnector1">
            <a:avLst/>
          </a:prstGeom>
          <a:ln w="38100">
            <a:solidFill>
              <a:srgbClr val="3A2C4E"/>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2F50E52-0D8C-40B5-9708-D39F1EE9E0F1}"/>
              </a:ext>
            </a:extLst>
          </p:cNvPr>
          <p:cNvSpPr txBox="1"/>
          <p:nvPr/>
        </p:nvSpPr>
        <p:spPr>
          <a:xfrm>
            <a:off x="154998" y="2294416"/>
            <a:ext cx="2201537" cy="954107"/>
          </a:xfrm>
          <a:prstGeom prst="rect">
            <a:avLst/>
          </a:prstGeom>
          <a:noFill/>
        </p:spPr>
        <p:txBody>
          <a:bodyPr wrap="square" rtlCol="0">
            <a:spAutoFit/>
          </a:bodyPr>
          <a:lstStyle/>
          <a:p>
            <a:pPr marL="285750" indent="-285750">
              <a:buClr>
                <a:srgbClr val="FFC000"/>
              </a:buClr>
              <a:buSzPct val="200000"/>
              <a:buFont typeface="Arial" panose="020B0604020202020204" pitchFamily="34" charset="0"/>
              <a:buChar char="•"/>
            </a:pPr>
            <a:r>
              <a:rPr lang="ru-RU" dirty="0"/>
              <a:t>Ежемесячная подписка=стоимость занятия у частного специалиста</a:t>
            </a:r>
          </a:p>
        </p:txBody>
      </p:sp>
      <p:cxnSp>
        <p:nvCxnSpPr>
          <p:cNvPr id="7" name="Прямая со стрелкой 6">
            <a:extLst>
              <a:ext uri="{FF2B5EF4-FFF2-40B4-BE49-F238E27FC236}">
                <a16:creationId xmlns:a16="http://schemas.microsoft.com/office/drawing/2014/main" id="{7F569033-9B93-4761-925A-37A840AE5172}"/>
              </a:ext>
            </a:extLst>
          </p:cNvPr>
          <p:cNvCxnSpPr>
            <a:cxnSpLocks/>
          </p:cNvCxnSpPr>
          <p:nvPr/>
        </p:nvCxnSpPr>
        <p:spPr>
          <a:xfrm flipH="1">
            <a:off x="3091348" y="1848972"/>
            <a:ext cx="1045970" cy="1131596"/>
          </a:xfrm>
          <a:prstGeom prst="straightConnector1">
            <a:avLst/>
          </a:prstGeom>
          <a:ln w="38100">
            <a:solidFill>
              <a:srgbClr val="3A2C4E"/>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0E20DD1-5211-4D78-9810-04001C4D3A14}"/>
              </a:ext>
            </a:extLst>
          </p:cNvPr>
          <p:cNvSpPr txBox="1"/>
          <p:nvPr/>
        </p:nvSpPr>
        <p:spPr>
          <a:xfrm>
            <a:off x="2074542" y="3034932"/>
            <a:ext cx="1979105" cy="307777"/>
          </a:xfrm>
          <a:prstGeom prst="rect">
            <a:avLst/>
          </a:prstGeom>
          <a:noFill/>
        </p:spPr>
        <p:txBody>
          <a:bodyPr wrap="square" rtlCol="0">
            <a:spAutoFit/>
          </a:bodyPr>
          <a:lstStyle/>
          <a:p>
            <a:pPr marL="342900" indent="-342900">
              <a:buClr>
                <a:srgbClr val="FFC000"/>
              </a:buClr>
              <a:buSzPct val="200000"/>
              <a:buFont typeface="Arial" panose="020B0604020202020204" pitchFamily="34" charset="0"/>
              <a:buChar char="•"/>
            </a:pPr>
            <a:r>
              <a:rPr lang="ru-RU" dirty="0"/>
              <a:t>Герой-помощник</a:t>
            </a:r>
          </a:p>
        </p:txBody>
      </p:sp>
      <p:cxnSp>
        <p:nvCxnSpPr>
          <p:cNvPr id="17" name="Прямая со стрелкой 16">
            <a:extLst>
              <a:ext uri="{FF2B5EF4-FFF2-40B4-BE49-F238E27FC236}">
                <a16:creationId xmlns:a16="http://schemas.microsoft.com/office/drawing/2014/main" id="{7EF268D5-748C-4868-BBCE-AAA265F97BF5}"/>
              </a:ext>
            </a:extLst>
          </p:cNvPr>
          <p:cNvCxnSpPr>
            <a:cxnSpLocks/>
          </p:cNvCxnSpPr>
          <p:nvPr/>
        </p:nvCxnSpPr>
        <p:spPr>
          <a:xfrm>
            <a:off x="6003649" y="1632662"/>
            <a:ext cx="1681843" cy="596864"/>
          </a:xfrm>
          <a:prstGeom prst="straightConnector1">
            <a:avLst/>
          </a:prstGeom>
          <a:ln w="38100">
            <a:solidFill>
              <a:srgbClr val="3A2C4E"/>
            </a:solidFill>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a:extLst>
              <a:ext uri="{FF2B5EF4-FFF2-40B4-BE49-F238E27FC236}">
                <a16:creationId xmlns:a16="http://schemas.microsoft.com/office/drawing/2014/main" id="{22D743A5-BACC-4736-AF14-F4BEB55BA743}"/>
              </a:ext>
            </a:extLst>
          </p:cNvPr>
          <p:cNvCxnSpPr>
            <a:cxnSpLocks/>
          </p:cNvCxnSpPr>
          <p:nvPr/>
        </p:nvCxnSpPr>
        <p:spPr>
          <a:xfrm>
            <a:off x="5090353" y="1876730"/>
            <a:ext cx="926726" cy="1103838"/>
          </a:xfrm>
          <a:prstGeom prst="straightConnector1">
            <a:avLst/>
          </a:prstGeom>
          <a:ln w="38100">
            <a:solidFill>
              <a:srgbClr val="3A2C4E"/>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47E1F30E-9342-4338-B228-A11F372EB801}"/>
              </a:ext>
            </a:extLst>
          </p:cNvPr>
          <p:cNvSpPr txBox="1"/>
          <p:nvPr/>
        </p:nvSpPr>
        <p:spPr>
          <a:xfrm>
            <a:off x="5471901" y="3010388"/>
            <a:ext cx="2330907" cy="523220"/>
          </a:xfrm>
          <a:prstGeom prst="rect">
            <a:avLst/>
          </a:prstGeom>
          <a:noFill/>
        </p:spPr>
        <p:txBody>
          <a:bodyPr wrap="square" rtlCol="0">
            <a:spAutoFit/>
          </a:bodyPr>
          <a:lstStyle/>
          <a:p>
            <a:pPr marL="285750" indent="-285750">
              <a:buClr>
                <a:srgbClr val="FFC000"/>
              </a:buClr>
              <a:buSzPct val="200000"/>
              <a:buFont typeface="Arial" panose="020B0604020202020204" pitchFamily="34" charset="0"/>
              <a:buChar char="•"/>
            </a:pPr>
            <a:r>
              <a:rPr lang="ru-RU" dirty="0"/>
              <a:t>Здоровьесберегающие технологии</a:t>
            </a:r>
          </a:p>
        </p:txBody>
      </p:sp>
      <p:sp>
        <p:nvSpPr>
          <p:cNvPr id="25" name="TextBox 24">
            <a:extLst>
              <a:ext uri="{FF2B5EF4-FFF2-40B4-BE49-F238E27FC236}">
                <a16:creationId xmlns:a16="http://schemas.microsoft.com/office/drawing/2014/main" id="{3EB2D7CE-C23C-40F3-9C68-ED5FE4CB2440}"/>
              </a:ext>
            </a:extLst>
          </p:cNvPr>
          <p:cNvSpPr txBox="1"/>
          <p:nvPr/>
        </p:nvSpPr>
        <p:spPr>
          <a:xfrm>
            <a:off x="7266556" y="2340378"/>
            <a:ext cx="1608365" cy="523220"/>
          </a:xfrm>
          <a:prstGeom prst="rect">
            <a:avLst/>
          </a:prstGeom>
          <a:noFill/>
        </p:spPr>
        <p:txBody>
          <a:bodyPr wrap="square" rtlCol="0">
            <a:spAutoFit/>
          </a:bodyPr>
          <a:lstStyle/>
          <a:p>
            <a:pPr marL="285750" indent="-285750">
              <a:buClr>
                <a:srgbClr val="FFC000"/>
              </a:buClr>
              <a:buSzPct val="200000"/>
              <a:buFont typeface="Arial" panose="020B0604020202020204" pitchFamily="34" charset="0"/>
              <a:buChar char="•"/>
            </a:pPr>
            <a:r>
              <a:rPr lang="ru-RU" dirty="0"/>
              <a:t>Поддержка мотивации</a:t>
            </a:r>
          </a:p>
        </p:txBody>
      </p:sp>
      <p:pic>
        <p:nvPicPr>
          <p:cNvPr id="3" name="Рисунок 2"/>
          <p:cNvPicPr>
            <a:picLocks noChangeAspect="1"/>
          </p:cNvPicPr>
          <p:nvPr/>
        </p:nvPicPr>
        <p:blipFill>
          <a:blip r:embed="rId3"/>
          <a:stretch>
            <a:fillRect/>
          </a:stretch>
        </p:blipFill>
        <p:spPr>
          <a:xfrm>
            <a:off x="3839742" y="2980568"/>
            <a:ext cx="2304488" cy="792549"/>
          </a:xfrm>
          <a:prstGeom prst="rect">
            <a:avLst/>
          </a:prstGeom>
        </p:spPr>
      </p:pic>
      <p:pic>
        <p:nvPicPr>
          <p:cNvPr id="6" name="Рисунок 5"/>
          <p:cNvPicPr>
            <a:picLocks noChangeAspect="1"/>
          </p:cNvPicPr>
          <p:nvPr/>
        </p:nvPicPr>
        <p:blipFill>
          <a:blip r:embed="rId4"/>
          <a:stretch>
            <a:fillRect/>
          </a:stretch>
        </p:blipFill>
        <p:spPr>
          <a:xfrm rot="20916529">
            <a:off x="4389104" y="1922469"/>
            <a:ext cx="365792" cy="129856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 name="Прямоугольник: скругленные углы 12">
            <a:extLst>
              <a:ext uri="{FF2B5EF4-FFF2-40B4-BE49-F238E27FC236}">
                <a16:creationId xmlns:a16="http://schemas.microsoft.com/office/drawing/2014/main" id="{649E409D-F106-4F2D-8F1A-1F06560F14F8}"/>
              </a:ext>
            </a:extLst>
          </p:cNvPr>
          <p:cNvSpPr/>
          <p:nvPr/>
        </p:nvSpPr>
        <p:spPr>
          <a:xfrm>
            <a:off x="-154401" y="139312"/>
            <a:ext cx="5287510" cy="708801"/>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Google Shape;79;p17"/>
          <p:cNvSpPr txBox="1">
            <a:spLocks noGrp="1"/>
          </p:cNvSpPr>
          <p:nvPr>
            <p:ph type="title"/>
          </p:nvPr>
        </p:nvSpPr>
        <p:spPr>
          <a:xfrm>
            <a:off x="57150" y="198065"/>
            <a:ext cx="4807307"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rgbClr val="FFC000"/>
                </a:solidFill>
                <a:latin typeface="Comic Sans MS" panose="030F0702030302020204" pitchFamily="66" charset="0"/>
              </a:rPr>
              <a:t>Пользовательский сценарий</a:t>
            </a:r>
            <a:endParaRPr dirty="0">
              <a:solidFill>
                <a:srgbClr val="FFC000"/>
              </a:solidFill>
              <a:latin typeface="Comic Sans MS" panose="030F0702030302020204" pitchFamily="66" charset="0"/>
            </a:endParaRPr>
          </a:p>
        </p:txBody>
      </p:sp>
      <p:pic>
        <p:nvPicPr>
          <p:cNvPr id="3" name="document_532797240316948573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205497" y="0"/>
            <a:ext cx="2854650" cy="5047001"/>
          </a:xfrm>
          <a:prstGeom prst="rect">
            <a:avLst/>
          </a:prstGeom>
        </p:spPr>
      </p:pic>
      <p:sp>
        <p:nvSpPr>
          <p:cNvPr id="4" name="TextBox 3"/>
          <p:cNvSpPr txBox="1"/>
          <p:nvPr/>
        </p:nvSpPr>
        <p:spPr>
          <a:xfrm>
            <a:off x="164087" y="4316498"/>
            <a:ext cx="3828638" cy="307777"/>
          </a:xfrm>
          <a:prstGeom prst="rect">
            <a:avLst/>
          </a:prstGeom>
          <a:noFill/>
        </p:spPr>
        <p:txBody>
          <a:bodyPr wrap="square" rtlCol="0">
            <a:spAutoFit/>
          </a:bodyPr>
          <a:lstStyle/>
          <a:p>
            <a:pPr algn="ctr"/>
            <a:r>
              <a:rPr lang="en-US" dirty="0">
                <a:solidFill>
                  <a:srgbClr val="FFC000"/>
                </a:solidFill>
                <a:hlinkClick r:id="rId6">
                  <a:extLst>
                    <a:ext uri="{A12FA001-AC4F-418D-AE19-62706E023703}">
                      <ahyp:hlinkClr xmlns:ahyp="http://schemas.microsoft.com/office/drawing/2018/hyperlinkcolor" val="tx"/>
                    </a:ext>
                  </a:extLst>
                </a:hlinkClick>
              </a:rPr>
              <a:t>https://vk.com/video-228374049_456239019</a:t>
            </a:r>
            <a:r>
              <a:rPr lang="ru-RU" dirty="0">
                <a:solidFill>
                  <a:srgbClr val="FFC000"/>
                </a:solidFill>
              </a:rPr>
              <a:t>  </a:t>
            </a:r>
          </a:p>
        </p:txBody>
      </p:sp>
      <p:sp>
        <p:nvSpPr>
          <p:cNvPr id="6" name="Скругленный прямоугольник 5"/>
          <p:cNvSpPr/>
          <p:nvPr/>
        </p:nvSpPr>
        <p:spPr>
          <a:xfrm>
            <a:off x="164087" y="4075682"/>
            <a:ext cx="3828638" cy="789410"/>
          </a:xfrm>
          <a:prstGeom prst="roundRect">
            <a:avLst/>
          </a:prstGeom>
          <a:noFill/>
          <a:ln>
            <a:solidFill>
              <a:srgbClr val="251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C000"/>
              </a:solidFill>
            </a:endParaRPr>
          </a:p>
        </p:txBody>
      </p:sp>
      <p:pic>
        <p:nvPicPr>
          <p:cNvPr id="5" name="Рисунок 4">
            <a:extLst>
              <a:ext uri="{FF2B5EF4-FFF2-40B4-BE49-F238E27FC236}">
                <a16:creationId xmlns:a16="http://schemas.microsoft.com/office/drawing/2014/main" id="{8BD05196-2F3B-40DC-9C4D-47E8A9C30A00}"/>
              </a:ext>
            </a:extLst>
          </p:cNvPr>
          <p:cNvPicPr>
            <a:picLocks noChangeAspect="1"/>
          </p:cNvPicPr>
          <p:nvPr/>
        </p:nvPicPr>
        <p:blipFill>
          <a:blip r:embed="rId7"/>
          <a:stretch>
            <a:fillRect/>
          </a:stretch>
        </p:blipFill>
        <p:spPr>
          <a:xfrm>
            <a:off x="164087" y="886439"/>
            <a:ext cx="6177395" cy="309781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 name="Прямоугольник: скругленные углы 12">
            <a:extLst>
              <a:ext uri="{FF2B5EF4-FFF2-40B4-BE49-F238E27FC236}">
                <a16:creationId xmlns:a16="http://schemas.microsoft.com/office/drawing/2014/main" id="{649E409D-F106-4F2D-8F1A-1F06560F14F8}"/>
              </a:ext>
            </a:extLst>
          </p:cNvPr>
          <p:cNvSpPr/>
          <p:nvPr/>
        </p:nvSpPr>
        <p:spPr>
          <a:xfrm>
            <a:off x="-160713" y="208144"/>
            <a:ext cx="5743083" cy="708801"/>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6" name="Google Shape;86;p18"/>
          <p:cNvSpPr txBox="1">
            <a:spLocks noGrp="1"/>
          </p:cNvSpPr>
          <p:nvPr>
            <p:ph type="title"/>
          </p:nvPr>
        </p:nvSpPr>
        <p:spPr>
          <a:xfrm>
            <a:off x="196228" y="283383"/>
            <a:ext cx="50292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rgbClr val="FFC000"/>
                </a:solidFill>
                <a:latin typeface="Comic Sans MS" panose="030F0702030302020204" pitchFamily="66" charset="0"/>
              </a:rPr>
              <a:t>О проекте (Что есть сейчас?)</a:t>
            </a:r>
            <a:endParaRPr dirty="0">
              <a:solidFill>
                <a:srgbClr val="FFC000"/>
              </a:solidFill>
              <a:latin typeface="Comic Sans MS" panose="030F0702030302020204" pitchFamily="66" charset="0"/>
            </a:endParaRPr>
          </a:p>
        </p:txBody>
      </p:sp>
      <p:pic>
        <p:nvPicPr>
          <p:cNvPr id="4" name="91830523_free (3)">
            <a:hlinkClick r:id="" action="ppaction://media"/>
            <a:extLst>
              <a:ext uri="{FF2B5EF4-FFF2-40B4-BE49-F238E27FC236}">
                <a16:creationId xmlns:a16="http://schemas.microsoft.com/office/drawing/2014/main" id="{369A62CA-CE8E-456C-9BC3-946E66472EC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4650" y="1047563"/>
            <a:ext cx="5357721" cy="3013719"/>
          </a:xfrm>
          <a:prstGeom prst="rect">
            <a:avLst/>
          </a:prstGeom>
        </p:spPr>
      </p:pic>
      <p:sp>
        <p:nvSpPr>
          <p:cNvPr id="7" name="Скругленный прямоугольник 6"/>
          <p:cNvSpPr/>
          <p:nvPr/>
        </p:nvSpPr>
        <p:spPr>
          <a:xfrm>
            <a:off x="224650" y="4252762"/>
            <a:ext cx="5357721" cy="690734"/>
          </a:xfrm>
          <a:prstGeom prst="roundRect">
            <a:avLst/>
          </a:prstGeom>
          <a:solidFill>
            <a:schemeClr val="bg1"/>
          </a:solidFill>
          <a:ln>
            <a:solidFill>
              <a:srgbClr val="251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47A5E447-1E9C-4C47-AC52-B351ED610CC6}"/>
              </a:ext>
            </a:extLst>
          </p:cNvPr>
          <p:cNvPicPr>
            <a:picLocks noChangeAspect="1"/>
          </p:cNvPicPr>
          <p:nvPr/>
        </p:nvPicPr>
        <p:blipFill rotWithShape="1">
          <a:blip r:embed="rId6"/>
          <a:srcRect l="4760" t="5256" r="4690" b="4614"/>
          <a:stretch/>
        </p:blipFill>
        <p:spPr>
          <a:xfrm>
            <a:off x="6755108" y="208144"/>
            <a:ext cx="2071902" cy="2059892"/>
          </a:xfrm>
          <a:prstGeom prst="rect">
            <a:avLst/>
          </a:prstGeom>
        </p:spPr>
      </p:pic>
      <p:sp>
        <p:nvSpPr>
          <p:cNvPr id="10" name="TextBox 9"/>
          <p:cNvSpPr txBox="1"/>
          <p:nvPr/>
        </p:nvSpPr>
        <p:spPr>
          <a:xfrm>
            <a:off x="224652" y="4444240"/>
            <a:ext cx="4947558" cy="307777"/>
          </a:xfrm>
          <a:prstGeom prst="rect">
            <a:avLst/>
          </a:prstGeom>
          <a:noFill/>
        </p:spPr>
        <p:txBody>
          <a:bodyPr wrap="square" rtlCol="0">
            <a:spAutoFit/>
          </a:bodyPr>
          <a:lstStyle/>
          <a:p>
            <a:pPr algn="ctr"/>
            <a:r>
              <a:rPr lang="en-US" dirty="0">
                <a:solidFill>
                  <a:srgbClr val="FFC000"/>
                </a:solidFill>
                <a:hlinkClick r:id="rId7">
                  <a:extLst>
                    <a:ext uri="{A12FA001-AC4F-418D-AE19-62706E023703}">
                      <ahyp:hlinkClr xmlns:ahyp="http://schemas.microsoft.com/office/drawing/2018/hyperlinkcolor" val="tx"/>
                    </a:ext>
                  </a:extLst>
                </a:hlinkClick>
              </a:rPr>
              <a:t>https://vk.com/video-228374049_456239017</a:t>
            </a:r>
            <a:r>
              <a:rPr lang="ru-RU" dirty="0">
                <a:solidFill>
                  <a:srgbClr val="FFC000"/>
                </a:solidFill>
              </a:rPr>
              <a:t> </a:t>
            </a:r>
          </a:p>
        </p:txBody>
      </p:sp>
      <p:pic>
        <p:nvPicPr>
          <p:cNvPr id="11" name="Рисунок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5232" y="2736634"/>
            <a:ext cx="2071902" cy="20683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6" name="Прямоугольник: скругленные углы 12">
            <a:extLst>
              <a:ext uri="{FF2B5EF4-FFF2-40B4-BE49-F238E27FC236}">
                <a16:creationId xmlns:a16="http://schemas.microsoft.com/office/drawing/2014/main" id="{649E409D-F106-4F2D-8F1A-1F06560F14F8}"/>
              </a:ext>
            </a:extLst>
          </p:cNvPr>
          <p:cNvSpPr/>
          <p:nvPr/>
        </p:nvSpPr>
        <p:spPr>
          <a:xfrm>
            <a:off x="-144088" y="121277"/>
            <a:ext cx="7414953" cy="708801"/>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1" name="Google Shape;91;p19"/>
          <p:cNvSpPr txBox="1">
            <a:spLocks noGrp="1"/>
          </p:cNvSpPr>
          <p:nvPr>
            <p:ph type="title"/>
          </p:nvPr>
        </p:nvSpPr>
        <p:spPr>
          <a:xfrm>
            <a:off x="0" y="189328"/>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rgbClr val="FFC000"/>
                </a:solidFill>
                <a:latin typeface="Comic Sans MS" panose="030F0702030302020204" pitchFamily="66" charset="0"/>
              </a:rPr>
              <a:t>Результаты пользовательского тестирования</a:t>
            </a:r>
            <a:endParaRPr dirty="0">
              <a:solidFill>
                <a:srgbClr val="FFC000"/>
              </a:solidFill>
              <a:latin typeface="Comic Sans MS" panose="030F0702030302020204" pitchFamily="66" charset="0"/>
            </a:endParaRPr>
          </a:p>
        </p:txBody>
      </p:sp>
      <p:sp>
        <p:nvSpPr>
          <p:cNvPr id="2" name="TextBox 1">
            <a:extLst>
              <a:ext uri="{FF2B5EF4-FFF2-40B4-BE49-F238E27FC236}">
                <a16:creationId xmlns:a16="http://schemas.microsoft.com/office/drawing/2014/main" id="{6CAFA127-197C-4C79-95AE-69984E2DE404}"/>
              </a:ext>
            </a:extLst>
          </p:cNvPr>
          <p:cNvSpPr txBox="1"/>
          <p:nvPr/>
        </p:nvSpPr>
        <p:spPr>
          <a:xfrm>
            <a:off x="376135" y="1290704"/>
            <a:ext cx="3547472" cy="2677656"/>
          </a:xfrm>
          <a:prstGeom prst="rect">
            <a:avLst/>
          </a:prstGeom>
          <a:noFill/>
          <a:ln w="38100">
            <a:solidFill>
              <a:srgbClr val="251C32"/>
            </a:solidFill>
          </a:ln>
        </p:spPr>
        <p:txBody>
          <a:bodyPr wrap="square" rtlCol="0">
            <a:spAutoFit/>
          </a:bodyPr>
          <a:lstStyle/>
          <a:p>
            <a:r>
              <a:rPr lang="ru-RU" dirty="0"/>
              <a:t>1 раз проводился опрос по проблематике нашего проекта</a:t>
            </a:r>
          </a:p>
          <a:p>
            <a:r>
              <a:rPr lang="ru-RU" dirty="0"/>
              <a:t>Выводы:</a:t>
            </a:r>
          </a:p>
          <a:p>
            <a:r>
              <a:rPr lang="ru-RU" dirty="0"/>
              <a:t>-приложение-инструмент необходимо</a:t>
            </a:r>
          </a:p>
          <a:p>
            <a:r>
              <a:rPr lang="ru-RU" dirty="0"/>
              <a:t>-проблемы родителей:</a:t>
            </a:r>
          </a:p>
          <a:p>
            <a:pPr marL="285750" indent="-285750">
              <a:buFont typeface="Arial" panose="020B0604020202020204" pitchFamily="34" charset="0"/>
              <a:buChar char="•"/>
            </a:pPr>
            <a:r>
              <a:rPr lang="ru-RU" dirty="0"/>
              <a:t>высокая загруженность специалистов; </a:t>
            </a:r>
          </a:p>
          <a:p>
            <a:pPr marL="285750" indent="-285750">
              <a:buFont typeface="Arial" panose="020B0604020202020204" pitchFamily="34" charset="0"/>
              <a:buChar char="•"/>
            </a:pPr>
            <a:r>
              <a:rPr lang="ru-RU" dirty="0"/>
              <a:t>высокая стоимость регулярных занятий у частных педагогов.</a:t>
            </a:r>
          </a:p>
          <a:p>
            <a:r>
              <a:rPr lang="ru-RU" dirty="0"/>
              <a:t>-важна мотивация ребенка</a:t>
            </a:r>
          </a:p>
          <a:p>
            <a:r>
              <a:rPr lang="ru-RU" dirty="0"/>
              <a:t>-важен игровой подход</a:t>
            </a:r>
          </a:p>
          <a:p>
            <a:endParaRPr lang="ru-RU" dirty="0"/>
          </a:p>
        </p:txBody>
      </p:sp>
      <p:sp>
        <p:nvSpPr>
          <p:cNvPr id="3" name="TextBox 2">
            <a:extLst>
              <a:ext uri="{FF2B5EF4-FFF2-40B4-BE49-F238E27FC236}">
                <a16:creationId xmlns:a16="http://schemas.microsoft.com/office/drawing/2014/main" id="{0EF9C69D-A4D7-4CCD-B0C0-0837D7858456}"/>
              </a:ext>
            </a:extLst>
          </p:cNvPr>
          <p:cNvSpPr txBox="1"/>
          <p:nvPr/>
        </p:nvSpPr>
        <p:spPr>
          <a:xfrm>
            <a:off x="4908203" y="1287663"/>
            <a:ext cx="3840479" cy="2677656"/>
          </a:xfrm>
          <a:prstGeom prst="rect">
            <a:avLst/>
          </a:prstGeom>
          <a:noFill/>
          <a:ln w="38100">
            <a:solidFill>
              <a:schemeClr val="tx1"/>
            </a:solidFill>
          </a:ln>
        </p:spPr>
        <p:txBody>
          <a:bodyPr wrap="square" rtlCol="0">
            <a:spAutoFit/>
          </a:bodyPr>
          <a:lstStyle/>
          <a:p>
            <a:r>
              <a:rPr lang="ru-RU" dirty="0"/>
              <a:t>2. Проводились пользовательские тестирования приложения (12 раз)</a:t>
            </a:r>
          </a:p>
          <a:p>
            <a:r>
              <a:rPr lang="ru-RU" dirty="0"/>
              <a:t>Выводы:</a:t>
            </a:r>
          </a:p>
          <a:p>
            <a:r>
              <a:rPr lang="ru-RU" dirty="0"/>
              <a:t>-изменили интерфейса на более благоприятный для концентрации внимания</a:t>
            </a:r>
          </a:p>
          <a:p>
            <a:r>
              <a:rPr lang="ru-RU" dirty="0"/>
              <a:t>-включили в раздел здоровьесберегающие технологии-рассказы на бытовую ориентировку (запрос родителей)</a:t>
            </a:r>
          </a:p>
          <a:p>
            <a:r>
              <a:rPr lang="ru-RU" dirty="0"/>
              <a:t>-корректировка главных персонажей с учетом интересов детей</a:t>
            </a:r>
          </a:p>
          <a:p>
            <a:r>
              <a:rPr lang="ru-RU" dirty="0"/>
              <a:t>-финальное тестирование прошло успешно</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ru" dirty="0"/>
              <a:t>Экономика проекта: предположения и вопросы</a:t>
            </a:r>
            <a:endParaRPr dirty="0"/>
          </a:p>
        </p:txBody>
      </p:sp>
      <p:pic>
        <p:nvPicPr>
          <p:cNvPr id="2" name="Рисунок 1">
            <a:extLst>
              <a:ext uri="{FF2B5EF4-FFF2-40B4-BE49-F238E27FC236}">
                <a16:creationId xmlns:a16="http://schemas.microsoft.com/office/drawing/2014/main" id="{5B4FF8AF-0ABF-4E3D-9B1B-626F9B344B13}"/>
              </a:ext>
            </a:extLst>
          </p:cNvPr>
          <p:cNvPicPr>
            <a:picLocks noChangeAspect="1"/>
          </p:cNvPicPr>
          <p:nvPr/>
        </p:nvPicPr>
        <p:blipFill>
          <a:blip r:embed="rId3"/>
          <a:stretch>
            <a:fillRect/>
          </a:stretch>
        </p:blipFill>
        <p:spPr>
          <a:xfrm>
            <a:off x="6904905" y="2213129"/>
            <a:ext cx="2780017" cy="3542083"/>
          </a:xfrm>
          <a:prstGeom prst="rect">
            <a:avLst/>
          </a:prstGeom>
        </p:spPr>
      </p:pic>
      <p:sp>
        <p:nvSpPr>
          <p:cNvPr id="3" name="Овал 2">
            <a:extLst>
              <a:ext uri="{FF2B5EF4-FFF2-40B4-BE49-F238E27FC236}">
                <a16:creationId xmlns:a16="http://schemas.microsoft.com/office/drawing/2014/main" id="{573186BA-C6C6-4852-99E3-C1635AB15FD4}"/>
              </a:ext>
            </a:extLst>
          </p:cNvPr>
          <p:cNvSpPr/>
          <p:nvPr/>
        </p:nvSpPr>
        <p:spPr>
          <a:xfrm>
            <a:off x="7405007" y="334735"/>
            <a:ext cx="1355272" cy="1306286"/>
          </a:xfrm>
          <a:prstGeom prst="ellipse">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Овал 4">
            <a:extLst>
              <a:ext uri="{FF2B5EF4-FFF2-40B4-BE49-F238E27FC236}">
                <a16:creationId xmlns:a16="http://schemas.microsoft.com/office/drawing/2014/main" id="{B22D496E-4A83-4B8E-8625-5D2754AA3EB1}"/>
              </a:ext>
            </a:extLst>
          </p:cNvPr>
          <p:cNvSpPr/>
          <p:nvPr/>
        </p:nvSpPr>
        <p:spPr>
          <a:xfrm>
            <a:off x="5769429" y="4168349"/>
            <a:ext cx="908957" cy="841800"/>
          </a:xfrm>
          <a:prstGeom prst="ellipse">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Овал 5">
            <a:extLst>
              <a:ext uri="{FF2B5EF4-FFF2-40B4-BE49-F238E27FC236}">
                <a16:creationId xmlns:a16="http://schemas.microsoft.com/office/drawing/2014/main" id="{FCE5A2C1-C589-4972-A646-C3A18083678C}"/>
              </a:ext>
            </a:extLst>
          </p:cNvPr>
          <p:cNvSpPr/>
          <p:nvPr/>
        </p:nvSpPr>
        <p:spPr>
          <a:xfrm>
            <a:off x="-230655" y="-163540"/>
            <a:ext cx="1683900" cy="1372984"/>
          </a:xfrm>
          <a:custGeom>
            <a:avLst/>
            <a:gdLst>
              <a:gd name="connsiteX0" fmla="*/ 0 w 1355272"/>
              <a:gd name="connsiteY0" fmla="*/ 653143 h 1306286"/>
              <a:gd name="connsiteX1" fmla="*/ 677636 w 1355272"/>
              <a:gd name="connsiteY1" fmla="*/ 0 h 1306286"/>
              <a:gd name="connsiteX2" fmla="*/ 1355272 w 1355272"/>
              <a:gd name="connsiteY2" fmla="*/ 653143 h 1306286"/>
              <a:gd name="connsiteX3" fmla="*/ 677636 w 1355272"/>
              <a:gd name="connsiteY3" fmla="*/ 1306286 h 1306286"/>
              <a:gd name="connsiteX4" fmla="*/ 0 w 1355272"/>
              <a:gd name="connsiteY4" fmla="*/ 653143 h 1306286"/>
              <a:gd name="connsiteX0" fmla="*/ 28115 w 1706614"/>
              <a:gd name="connsiteY0" fmla="*/ 979714 h 1632857"/>
              <a:gd name="connsiteX1" fmla="*/ 1579330 w 1706614"/>
              <a:gd name="connsiteY1" fmla="*/ 0 h 1632857"/>
              <a:gd name="connsiteX2" fmla="*/ 1383387 w 1706614"/>
              <a:gd name="connsiteY2" fmla="*/ 979714 h 1632857"/>
              <a:gd name="connsiteX3" fmla="*/ 705751 w 1706614"/>
              <a:gd name="connsiteY3" fmla="*/ 1632857 h 1632857"/>
              <a:gd name="connsiteX4" fmla="*/ 28115 w 1706614"/>
              <a:gd name="connsiteY4" fmla="*/ 979714 h 1632857"/>
              <a:gd name="connsiteX0" fmla="*/ 25453 w 1886911"/>
              <a:gd name="connsiteY0" fmla="*/ 979836 h 1633337"/>
              <a:gd name="connsiteX1" fmla="*/ 1576668 w 1886911"/>
              <a:gd name="connsiteY1" fmla="*/ 122 h 1633337"/>
              <a:gd name="connsiteX2" fmla="*/ 1886911 w 1886911"/>
              <a:gd name="connsiteY2" fmla="*/ 1045150 h 1633337"/>
              <a:gd name="connsiteX3" fmla="*/ 703089 w 1886911"/>
              <a:gd name="connsiteY3" fmla="*/ 1632979 h 1633337"/>
              <a:gd name="connsiteX4" fmla="*/ 25453 w 1886911"/>
              <a:gd name="connsiteY4" fmla="*/ 979836 h 1633337"/>
              <a:gd name="connsiteX0" fmla="*/ 16935 w 1878393"/>
              <a:gd name="connsiteY0" fmla="*/ 1126775 h 1780276"/>
              <a:gd name="connsiteX1" fmla="*/ 351671 w 1878393"/>
              <a:gd name="connsiteY1" fmla="*/ 104 h 1780276"/>
              <a:gd name="connsiteX2" fmla="*/ 1878393 w 1878393"/>
              <a:gd name="connsiteY2" fmla="*/ 1192089 h 1780276"/>
              <a:gd name="connsiteX3" fmla="*/ 694571 w 1878393"/>
              <a:gd name="connsiteY3" fmla="*/ 1779918 h 1780276"/>
              <a:gd name="connsiteX4" fmla="*/ 16935 w 1878393"/>
              <a:gd name="connsiteY4" fmla="*/ 1126775 h 1780276"/>
              <a:gd name="connsiteX0" fmla="*/ 198633 w 1619220"/>
              <a:gd name="connsiteY0" fmla="*/ 1037502 h 1782267"/>
              <a:gd name="connsiteX1" fmla="*/ 92498 w 1619220"/>
              <a:gd name="connsiteY1" fmla="*/ 638 h 1782267"/>
              <a:gd name="connsiteX2" fmla="*/ 1619220 w 1619220"/>
              <a:gd name="connsiteY2" fmla="*/ 1192623 h 1782267"/>
              <a:gd name="connsiteX3" fmla="*/ 435398 w 1619220"/>
              <a:gd name="connsiteY3" fmla="*/ 1780452 h 1782267"/>
              <a:gd name="connsiteX4" fmla="*/ 198633 w 1619220"/>
              <a:gd name="connsiteY4" fmla="*/ 1037502 h 1782267"/>
              <a:gd name="connsiteX0" fmla="*/ 98549 w 1674258"/>
              <a:gd name="connsiteY0" fmla="*/ 997100 h 1783640"/>
              <a:gd name="connsiteX1" fmla="*/ 147536 w 1674258"/>
              <a:gd name="connsiteY1" fmla="*/ 1057 h 1783640"/>
              <a:gd name="connsiteX2" fmla="*/ 1674258 w 1674258"/>
              <a:gd name="connsiteY2" fmla="*/ 1193042 h 1783640"/>
              <a:gd name="connsiteX3" fmla="*/ 490436 w 1674258"/>
              <a:gd name="connsiteY3" fmla="*/ 1780871 h 1783640"/>
              <a:gd name="connsiteX4" fmla="*/ 98549 w 1674258"/>
              <a:gd name="connsiteY4" fmla="*/ 997100 h 1783640"/>
              <a:gd name="connsiteX0" fmla="*/ 108191 w 1683900"/>
              <a:gd name="connsiteY0" fmla="*/ 996989 h 1372984"/>
              <a:gd name="connsiteX1" fmla="*/ 157178 w 1683900"/>
              <a:gd name="connsiteY1" fmla="*/ 946 h 1372984"/>
              <a:gd name="connsiteX2" fmla="*/ 1683900 w 1683900"/>
              <a:gd name="connsiteY2" fmla="*/ 1192931 h 1372984"/>
              <a:gd name="connsiteX3" fmla="*/ 679693 w 1683900"/>
              <a:gd name="connsiteY3" fmla="*/ 1233753 h 1372984"/>
              <a:gd name="connsiteX4" fmla="*/ 108191 w 1683900"/>
              <a:gd name="connsiteY4" fmla="*/ 996989 h 1372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3900" h="1372984">
                <a:moveTo>
                  <a:pt x="108191" y="996989"/>
                </a:moveTo>
                <a:cubicBezTo>
                  <a:pt x="21105" y="791521"/>
                  <a:pt x="-105440" y="-31711"/>
                  <a:pt x="157178" y="946"/>
                </a:cubicBezTo>
                <a:cubicBezTo>
                  <a:pt x="419796" y="33603"/>
                  <a:pt x="1683900" y="832210"/>
                  <a:pt x="1683900" y="1192931"/>
                </a:cubicBezTo>
                <a:cubicBezTo>
                  <a:pt x="1683900" y="1553652"/>
                  <a:pt x="942311" y="1266410"/>
                  <a:pt x="679693" y="1233753"/>
                </a:cubicBezTo>
                <a:cubicBezTo>
                  <a:pt x="417075" y="1201096"/>
                  <a:pt x="195277" y="1202457"/>
                  <a:pt x="108191" y="996989"/>
                </a:cubicBezTo>
                <a:close/>
              </a:path>
            </a:pathLst>
          </a:cu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5" name="Прямоугольник: скругленные углы 12">
            <a:extLst>
              <a:ext uri="{FF2B5EF4-FFF2-40B4-BE49-F238E27FC236}">
                <a16:creationId xmlns:a16="http://schemas.microsoft.com/office/drawing/2014/main" id="{649E409D-F106-4F2D-8F1A-1F06560F14F8}"/>
              </a:ext>
            </a:extLst>
          </p:cNvPr>
          <p:cNvSpPr/>
          <p:nvPr/>
        </p:nvSpPr>
        <p:spPr>
          <a:xfrm>
            <a:off x="-387241" y="164224"/>
            <a:ext cx="3490659" cy="708801"/>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 name="Google Shape;102;p21"/>
          <p:cNvSpPr txBox="1">
            <a:spLocks noGrp="1"/>
          </p:cNvSpPr>
          <p:nvPr>
            <p:ph type="title"/>
          </p:nvPr>
        </p:nvSpPr>
        <p:spPr>
          <a:xfrm>
            <a:off x="311700" y="232275"/>
            <a:ext cx="1811014"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rgbClr val="FFC000"/>
                </a:solidFill>
                <a:latin typeface="Comic Sans MS" panose="030F0702030302020204" pitchFamily="66" charset="0"/>
              </a:rPr>
              <a:t>Аналоги</a:t>
            </a:r>
            <a:endParaRPr dirty="0">
              <a:solidFill>
                <a:srgbClr val="FFC000"/>
              </a:solidFill>
              <a:latin typeface="Comic Sans MS" panose="030F0702030302020204" pitchFamily="66" charset="0"/>
            </a:endParaRPr>
          </a:p>
        </p:txBody>
      </p:sp>
      <p:graphicFrame>
        <p:nvGraphicFramePr>
          <p:cNvPr id="4" name="Таблица 4">
            <a:extLst>
              <a:ext uri="{FF2B5EF4-FFF2-40B4-BE49-F238E27FC236}">
                <a16:creationId xmlns:a16="http://schemas.microsoft.com/office/drawing/2014/main" id="{BDB2D1A1-57A3-4C6F-B9DF-5785DFAED8D2}"/>
              </a:ext>
            </a:extLst>
          </p:cNvPr>
          <p:cNvGraphicFramePr>
            <a:graphicFrameLocks noGrp="1"/>
          </p:cNvGraphicFramePr>
          <p:nvPr>
            <p:extLst>
              <p:ext uri="{D42A27DB-BD31-4B8C-83A1-F6EECF244321}">
                <p14:modId xmlns:p14="http://schemas.microsoft.com/office/powerpoint/2010/main" val="503491350"/>
              </p:ext>
            </p:extLst>
          </p:nvPr>
        </p:nvGraphicFramePr>
        <p:xfrm>
          <a:off x="203427" y="1188696"/>
          <a:ext cx="8198643" cy="2961640"/>
        </p:xfrm>
        <a:graphic>
          <a:graphicData uri="http://schemas.openxmlformats.org/drawingml/2006/table">
            <a:tbl>
              <a:tblPr firstRow="1" bandRow="1">
                <a:tableStyleId>{144C4BB4-1B3F-4FFC-BFC9-EC046A2F7B20}</a:tableStyleId>
              </a:tblPr>
              <a:tblGrid>
                <a:gridCol w="2732881">
                  <a:extLst>
                    <a:ext uri="{9D8B030D-6E8A-4147-A177-3AD203B41FA5}">
                      <a16:colId xmlns:a16="http://schemas.microsoft.com/office/drawing/2014/main" val="2586028171"/>
                    </a:ext>
                  </a:extLst>
                </a:gridCol>
                <a:gridCol w="2732881">
                  <a:extLst>
                    <a:ext uri="{9D8B030D-6E8A-4147-A177-3AD203B41FA5}">
                      <a16:colId xmlns:a16="http://schemas.microsoft.com/office/drawing/2014/main" val="2966560639"/>
                    </a:ext>
                  </a:extLst>
                </a:gridCol>
                <a:gridCol w="2732881">
                  <a:extLst>
                    <a:ext uri="{9D8B030D-6E8A-4147-A177-3AD203B41FA5}">
                      <a16:colId xmlns:a16="http://schemas.microsoft.com/office/drawing/2014/main" val="1541631374"/>
                    </a:ext>
                  </a:extLst>
                </a:gridCol>
              </a:tblGrid>
              <a:tr h="370840">
                <a:tc>
                  <a:txBody>
                    <a:bodyPr/>
                    <a:lstStyle/>
                    <a:p>
                      <a:endParaRPr lang="ru-RU" dirty="0">
                        <a:solidFill>
                          <a:schemeClr val="bg1"/>
                        </a:solidFill>
                      </a:endParaRPr>
                    </a:p>
                  </a:txBody>
                  <a:tcPr>
                    <a:solidFill>
                      <a:srgbClr val="251C32"/>
                    </a:solidFill>
                  </a:tcPr>
                </a:tc>
                <a:tc>
                  <a:txBody>
                    <a:bodyPr/>
                    <a:lstStyle/>
                    <a:p>
                      <a:r>
                        <a:rPr lang="ru-RU" dirty="0">
                          <a:solidFill>
                            <a:schemeClr val="bg1"/>
                          </a:solidFill>
                        </a:rPr>
                        <a:t>А-спектр</a:t>
                      </a:r>
                    </a:p>
                  </a:txBody>
                  <a:tcPr>
                    <a:solidFill>
                      <a:srgbClr val="251C32"/>
                    </a:solidFill>
                  </a:tcPr>
                </a:tc>
                <a:tc>
                  <a:txBody>
                    <a:bodyPr/>
                    <a:lstStyle/>
                    <a:p>
                      <a:r>
                        <a:rPr lang="ru-RU" dirty="0">
                          <a:solidFill>
                            <a:schemeClr val="bg1"/>
                          </a:solidFill>
                        </a:rPr>
                        <a:t>Думай, Бублик!</a:t>
                      </a:r>
                    </a:p>
                  </a:txBody>
                  <a:tcPr>
                    <a:solidFill>
                      <a:srgbClr val="251C32"/>
                    </a:solidFill>
                  </a:tcPr>
                </a:tc>
                <a:extLst>
                  <a:ext uri="{0D108BD9-81ED-4DB2-BD59-A6C34878D82A}">
                    <a16:rowId xmlns:a16="http://schemas.microsoft.com/office/drawing/2014/main" val="720556017"/>
                  </a:ext>
                </a:extLst>
              </a:tr>
              <a:tr h="370840">
                <a:tc>
                  <a:txBody>
                    <a:bodyPr/>
                    <a:lstStyle/>
                    <a:p>
                      <a:r>
                        <a:rPr lang="ru-RU" dirty="0">
                          <a:solidFill>
                            <a:schemeClr val="bg1"/>
                          </a:solidFill>
                        </a:rPr>
                        <a:t>Возможность заниматься в удобное время</a:t>
                      </a:r>
                    </a:p>
                  </a:txBody>
                  <a:tcPr>
                    <a:solidFill>
                      <a:srgbClr val="251C32"/>
                    </a:solidFill>
                  </a:tcPr>
                </a:tc>
                <a:tc>
                  <a:txBody>
                    <a:bodyPr/>
                    <a:lstStyle/>
                    <a:p>
                      <a:r>
                        <a:rPr lang="ru-RU" sz="1600" b="1" i="0" dirty="0">
                          <a:solidFill>
                            <a:srgbClr val="92D050"/>
                          </a:solidFill>
                          <a:effectLst/>
                          <a:latin typeface="-apple-system"/>
                        </a:rPr>
                        <a:t>✓</a:t>
                      </a:r>
                      <a:r>
                        <a:rPr lang="ru-RU" dirty="0">
                          <a:solidFill>
                            <a:schemeClr val="bg1"/>
                          </a:solidFill>
                        </a:rPr>
                        <a:t>есть</a:t>
                      </a:r>
                    </a:p>
                  </a:txBody>
                  <a:tcPr>
                    <a:solidFill>
                      <a:srgbClr val="3A2C4E"/>
                    </a:solidFill>
                  </a:tcPr>
                </a:tc>
                <a:tc>
                  <a:txBody>
                    <a:bodyPr/>
                    <a:lstStyle/>
                    <a:p>
                      <a:r>
                        <a:rPr lang="ru-RU" sz="1400" b="1" i="0" dirty="0">
                          <a:solidFill>
                            <a:srgbClr val="92D050"/>
                          </a:solidFill>
                          <a:effectLst/>
                          <a:latin typeface="-apple-system"/>
                        </a:rPr>
                        <a:t>✓</a:t>
                      </a:r>
                      <a:r>
                        <a:rPr lang="ru-RU" dirty="0">
                          <a:solidFill>
                            <a:schemeClr val="bg1"/>
                          </a:solidFill>
                        </a:rPr>
                        <a:t>есть</a:t>
                      </a:r>
                    </a:p>
                  </a:txBody>
                  <a:tcPr>
                    <a:solidFill>
                      <a:srgbClr val="3A2C4E"/>
                    </a:solidFill>
                  </a:tcPr>
                </a:tc>
                <a:extLst>
                  <a:ext uri="{0D108BD9-81ED-4DB2-BD59-A6C34878D82A}">
                    <a16:rowId xmlns:a16="http://schemas.microsoft.com/office/drawing/2014/main" val="3847911817"/>
                  </a:ext>
                </a:extLst>
              </a:tr>
              <a:tr h="370840">
                <a:tc>
                  <a:txBody>
                    <a:bodyPr/>
                    <a:lstStyle/>
                    <a:p>
                      <a:r>
                        <a:rPr lang="ru-RU" dirty="0">
                          <a:solidFill>
                            <a:schemeClr val="bg1"/>
                          </a:solidFill>
                        </a:rPr>
                        <a:t>Поддержка мотивации у ребенка</a:t>
                      </a:r>
                    </a:p>
                  </a:txBody>
                  <a:tcPr>
                    <a:solidFill>
                      <a:srgbClr val="251C32"/>
                    </a:solidFill>
                  </a:tcPr>
                </a:tc>
                <a:tc>
                  <a:txBody>
                    <a:bodyPr/>
                    <a:lstStyle/>
                    <a:p>
                      <a:r>
                        <a:rPr lang="ru-RU" sz="1400" b="1" i="0" dirty="0">
                          <a:solidFill>
                            <a:srgbClr val="92D050"/>
                          </a:solidFill>
                          <a:effectLst/>
                          <a:latin typeface="-apple-system"/>
                        </a:rPr>
                        <a:t>✓</a:t>
                      </a:r>
                      <a:r>
                        <a:rPr lang="ru-RU" dirty="0">
                          <a:solidFill>
                            <a:schemeClr val="bg1"/>
                          </a:solidFill>
                        </a:rPr>
                        <a:t>есть</a:t>
                      </a:r>
                    </a:p>
                  </a:txBody>
                  <a:tcPr>
                    <a:solidFill>
                      <a:srgbClr val="3A2C4E"/>
                    </a:solidFill>
                  </a:tcPr>
                </a:tc>
                <a:tc>
                  <a:txBody>
                    <a:bodyPr/>
                    <a:lstStyle/>
                    <a:p>
                      <a:r>
                        <a:rPr lang="ru-RU" sz="1400" b="1" i="0" dirty="0">
                          <a:solidFill>
                            <a:srgbClr val="92D050"/>
                          </a:solidFill>
                          <a:effectLst/>
                          <a:latin typeface="-apple-system"/>
                        </a:rPr>
                        <a:t>✓</a:t>
                      </a:r>
                      <a:r>
                        <a:rPr lang="ru-RU" dirty="0">
                          <a:solidFill>
                            <a:schemeClr val="bg1"/>
                          </a:solidFill>
                        </a:rPr>
                        <a:t>есть</a:t>
                      </a:r>
                    </a:p>
                  </a:txBody>
                  <a:tcPr>
                    <a:solidFill>
                      <a:srgbClr val="3A2C4E"/>
                    </a:solidFill>
                  </a:tcPr>
                </a:tc>
                <a:extLst>
                  <a:ext uri="{0D108BD9-81ED-4DB2-BD59-A6C34878D82A}">
                    <a16:rowId xmlns:a16="http://schemas.microsoft.com/office/drawing/2014/main" val="1362047984"/>
                  </a:ext>
                </a:extLst>
              </a:tr>
              <a:tr h="370840">
                <a:tc>
                  <a:txBody>
                    <a:bodyPr/>
                    <a:lstStyle/>
                    <a:p>
                      <a:r>
                        <a:rPr lang="ru-RU" dirty="0">
                          <a:solidFill>
                            <a:schemeClr val="bg1"/>
                          </a:solidFill>
                        </a:rPr>
                        <a:t>Поддержка физического и психического состояния</a:t>
                      </a:r>
                    </a:p>
                  </a:txBody>
                  <a:tcPr>
                    <a:solidFill>
                      <a:srgbClr val="251C32"/>
                    </a:solidFill>
                  </a:tcPr>
                </a:tc>
                <a:tc>
                  <a:txBody>
                    <a:bodyPr/>
                    <a:lstStyle/>
                    <a:p>
                      <a:r>
                        <a:rPr lang="ru-RU" sz="1600" b="1" dirty="0">
                          <a:solidFill>
                            <a:srgbClr val="FF0000"/>
                          </a:solidFill>
                        </a:rPr>
                        <a:t>✕</a:t>
                      </a:r>
                      <a:r>
                        <a:rPr lang="ru-RU" dirty="0">
                          <a:solidFill>
                            <a:schemeClr val="bg1"/>
                          </a:solidFill>
                        </a:rPr>
                        <a:t>нет</a:t>
                      </a:r>
                    </a:p>
                  </a:txBody>
                  <a:tcPr>
                    <a:solidFill>
                      <a:srgbClr val="3A2C4E"/>
                    </a:solidFill>
                  </a:tcPr>
                </a:tc>
                <a:tc>
                  <a:txBody>
                    <a:bodyPr/>
                    <a:lstStyle/>
                    <a:p>
                      <a:r>
                        <a:rPr lang="ru-RU" sz="1400" b="1" i="0" dirty="0">
                          <a:solidFill>
                            <a:srgbClr val="92D050"/>
                          </a:solidFill>
                          <a:effectLst/>
                          <a:latin typeface="-apple-system"/>
                        </a:rPr>
                        <a:t>✓</a:t>
                      </a:r>
                      <a:r>
                        <a:rPr lang="ru-RU" dirty="0">
                          <a:solidFill>
                            <a:schemeClr val="bg1"/>
                          </a:solidFill>
                        </a:rPr>
                        <a:t>есть</a:t>
                      </a:r>
                    </a:p>
                  </a:txBody>
                  <a:tcPr>
                    <a:solidFill>
                      <a:srgbClr val="3A2C4E"/>
                    </a:solidFill>
                  </a:tcPr>
                </a:tc>
                <a:extLst>
                  <a:ext uri="{0D108BD9-81ED-4DB2-BD59-A6C34878D82A}">
                    <a16:rowId xmlns:a16="http://schemas.microsoft.com/office/drawing/2014/main" val="757881240"/>
                  </a:ext>
                </a:extLst>
              </a:tr>
              <a:tr h="370840">
                <a:tc>
                  <a:txBody>
                    <a:bodyPr/>
                    <a:lstStyle/>
                    <a:p>
                      <a:r>
                        <a:rPr lang="ru-RU" dirty="0">
                          <a:solidFill>
                            <a:schemeClr val="bg1"/>
                          </a:solidFill>
                        </a:rPr>
                        <a:t>Возможность использовать на носимом устройстве</a:t>
                      </a:r>
                    </a:p>
                  </a:txBody>
                  <a:tcPr>
                    <a:solidFill>
                      <a:srgbClr val="251C32"/>
                    </a:solidFill>
                  </a:tcPr>
                </a:tc>
                <a:tc>
                  <a:txBody>
                    <a:bodyPr/>
                    <a:lstStyle/>
                    <a:p>
                      <a:r>
                        <a:rPr lang="ru-RU" sz="1600" b="1" dirty="0">
                          <a:solidFill>
                            <a:srgbClr val="FF0000"/>
                          </a:solidFill>
                        </a:rPr>
                        <a:t>✕</a:t>
                      </a:r>
                      <a:r>
                        <a:rPr lang="ru-RU" dirty="0">
                          <a:solidFill>
                            <a:schemeClr val="bg1"/>
                          </a:solidFill>
                        </a:rPr>
                        <a:t>нет</a:t>
                      </a:r>
                    </a:p>
                  </a:txBody>
                  <a:tcPr>
                    <a:solidFill>
                      <a:srgbClr val="3A2C4E"/>
                    </a:solidFill>
                  </a:tcPr>
                </a:tc>
                <a:tc>
                  <a:txBody>
                    <a:bodyPr/>
                    <a:lstStyle/>
                    <a:p>
                      <a:r>
                        <a:rPr lang="ru-RU" sz="1400" b="1" i="0" dirty="0">
                          <a:solidFill>
                            <a:srgbClr val="92D050"/>
                          </a:solidFill>
                          <a:effectLst/>
                          <a:latin typeface="-apple-system"/>
                        </a:rPr>
                        <a:t>✓</a:t>
                      </a:r>
                      <a:r>
                        <a:rPr lang="ru-RU" dirty="0">
                          <a:solidFill>
                            <a:schemeClr val="bg1"/>
                          </a:solidFill>
                        </a:rPr>
                        <a:t>есть</a:t>
                      </a:r>
                    </a:p>
                  </a:txBody>
                  <a:tcPr>
                    <a:solidFill>
                      <a:srgbClr val="3A2C4E"/>
                    </a:solidFill>
                  </a:tcPr>
                </a:tc>
                <a:extLst>
                  <a:ext uri="{0D108BD9-81ED-4DB2-BD59-A6C34878D82A}">
                    <a16:rowId xmlns:a16="http://schemas.microsoft.com/office/drawing/2014/main" val="3504156839"/>
                  </a:ext>
                </a:extLst>
              </a:tr>
              <a:tr h="370840">
                <a:tc>
                  <a:txBody>
                    <a:bodyPr/>
                    <a:lstStyle/>
                    <a:p>
                      <a:r>
                        <a:rPr lang="ru-RU" dirty="0">
                          <a:solidFill>
                            <a:schemeClr val="bg1"/>
                          </a:solidFill>
                        </a:rPr>
                        <a:t>Количество упражнений</a:t>
                      </a:r>
                    </a:p>
                  </a:txBody>
                  <a:tcPr>
                    <a:solidFill>
                      <a:srgbClr val="251C32"/>
                    </a:solidFill>
                  </a:tcPr>
                </a:tc>
                <a:tc>
                  <a:txBody>
                    <a:bodyPr/>
                    <a:lstStyle/>
                    <a:p>
                      <a:r>
                        <a:rPr lang="ru-RU" dirty="0">
                          <a:solidFill>
                            <a:schemeClr val="bg1"/>
                          </a:solidFill>
                        </a:rPr>
                        <a:t>Всего 20 игр</a:t>
                      </a:r>
                    </a:p>
                  </a:txBody>
                  <a:tcPr>
                    <a:solidFill>
                      <a:srgbClr val="3A2C4E"/>
                    </a:solidFill>
                  </a:tcPr>
                </a:tc>
                <a:tc>
                  <a:txBody>
                    <a:bodyPr/>
                    <a:lstStyle/>
                    <a:p>
                      <a:r>
                        <a:rPr lang="ru-RU" dirty="0">
                          <a:solidFill>
                            <a:schemeClr val="bg1"/>
                          </a:solidFill>
                        </a:rPr>
                        <a:t>Ежедневные уроки по 4 задания</a:t>
                      </a:r>
                    </a:p>
                  </a:txBody>
                  <a:tcPr>
                    <a:solidFill>
                      <a:srgbClr val="3A2C4E"/>
                    </a:solidFill>
                  </a:tcPr>
                </a:tc>
                <a:extLst>
                  <a:ext uri="{0D108BD9-81ED-4DB2-BD59-A6C34878D82A}">
                    <a16:rowId xmlns:a16="http://schemas.microsoft.com/office/drawing/2014/main" val="128607158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3" name="Прямоугольник: скругленные углы 12">
            <a:extLst>
              <a:ext uri="{FF2B5EF4-FFF2-40B4-BE49-F238E27FC236}">
                <a16:creationId xmlns:a16="http://schemas.microsoft.com/office/drawing/2014/main" id="{649E409D-F106-4F2D-8F1A-1F06560F14F8}"/>
              </a:ext>
            </a:extLst>
          </p:cNvPr>
          <p:cNvSpPr/>
          <p:nvPr/>
        </p:nvSpPr>
        <p:spPr>
          <a:xfrm>
            <a:off x="-264029" y="140225"/>
            <a:ext cx="3203171" cy="708801"/>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8" name="Google Shape;108;p22"/>
          <p:cNvSpPr txBox="1">
            <a:spLocks noGrp="1"/>
          </p:cNvSpPr>
          <p:nvPr>
            <p:ph type="title"/>
          </p:nvPr>
        </p:nvSpPr>
        <p:spPr>
          <a:xfrm>
            <a:off x="238221" y="170592"/>
            <a:ext cx="4056193"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rgbClr val="FFC000"/>
                </a:solidFill>
                <a:latin typeface="Comic Sans MS" panose="030F0702030302020204" pitchFamily="66" charset="0"/>
              </a:rPr>
              <a:t>Рынок</a:t>
            </a:r>
            <a:endParaRPr dirty="0">
              <a:solidFill>
                <a:srgbClr val="FFC000"/>
              </a:solidFill>
              <a:latin typeface="Comic Sans MS" panose="030F0702030302020204" pitchFamily="66" charset="0"/>
            </a:endParaRPr>
          </a:p>
        </p:txBody>
      </p:sp>
      <p:sp>
        <p:nvSpPr>
          <p:cNvPr id="2" name="Прямоугольник: скругленные углы 1">
            <a:extLst>
              <a:ext uri="{FF2B5EF4-FFF2-40B4-BE49-F238E27FC236}">
                <a16:creationId xmlns:a16="http://schemas.microsoft.com/office/drawing/2014/main" id="{FEB24AE3-3F7E-4A2C-B10C-EF16D77929A8}"/>
              </a:ext>
            </a:extLst>
          </p:cNvPr>
          <p:cNvSpPr/>
          <p:nvPr/>
        </p:nvSpPr>
        <p:spPr>
          <a:xfrm>
            <a:off x="311700" y="1347107"/>
            <a:ext cx="1206857" cy="572700"/>
          </a:xfrm>
          <a:prstGeom prst="roundRect">
            <a:avLst/>
          </a:prstGeom>
          <a:solidFill>
            <a:srgbClr val="3A2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PAM</a:t>
            </a:r>
            <a:endParaRPr lang="ru-RU" dirty="0"/>
          </a:p>
        </p:txBody>
      </p:sp>
      <p:sp>
        <p:nvSpPr>
          <p:cNvPr id="5" name="Прямоугольник: скругленные углы 4">
            <a:extLst>
              <a:ext uri="{FF2B5EF4-FFF2-40B4-BE49-F238E27FC236}">
                <a16:creationId xmlns:a16="http://schemas.microsoft.com/office/drawing/2014/main" id="{7431FB40-E7DC-42CB-9961-4E843CB4AB94}"/>
              </a:ext>
            </a:extLst>
          </p:cNvPr>
          <p:cNvSpPr/>
          <p:nvPr/>
        </p:nvSpPr>
        <p:spPr>
          <a:xfrm>
            <a:off x="311699" y="2224607"/>
            <a:ext cx="1206857" cy="572700"/>
          </a:xfrm>
          <a:prstGeom prst="roundRect">
            <a:avLst/>
          </a:prstGeom>
          <a:solidFill>
            <a:srgbClr val="3A2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TAM</a:t>
            </a:r>
            <a:endParaRPr lang="ru-RU" dirty="0"/>
          </a:p>
        </p:txBody>
      </p:sp>
      <p:sp>
        <p:nvSpPr>
          <p:cNvPr id="6" name="Прямоугольник: скругленные углы 5">
            <a:extLst>
              <a:ext uri="{FF2B5EF4-FFF2-40B4-BE49-F238E27FC236}">
                <a16:creationId xmlns:a16="http://schemas.microsoft.com/office/drawing/2014/main" id="{8E4E7E61-DB26-4364-926B-B2D8AA74DEFE}"/>
              </a:ext>
            </a:extLst>
          </p:cNvPr>
          <p:cNvSpPr/>
          <p:nvPr/>
        </p:nvSpPr>
        <p:spPr>
          <a:xfrm>
            <a:off x="311699" y="3126689"/>
            <a:ext cx="1206857" cy="572700"/>
          </a:xfrm>
          <a:prstGeom prst="roundRect">
            <a:avLst/>
          </a:prstGeom>
          <a:solidFill>
            <a:srgbClr val="3A2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SAM</a:t>
            </a:r>
            <a:endParaRPr lang="ru-RU" dirty="0"/>
          </a:p>
        </p:txBody>
      </p:sp>
      <p:sp>
        <p:nvSpPr>
          <p:cNvPr id="7" name="Прямоугольник: скругленные углы 6">
            <a:extLst>
              <a:ext uri="{FF2B5EF4-FFF2-40B4-BE49-F238E27FC236}">
                <a16:creationId xmlns:a16="http://schemas.microsoft.com/office/drawing/2014/main" id="{94741D9B-67D4-4E1C-9681-DE2AEC554806}"/>
              </a:ext>
            </a:extLst>
          </p:cNvPr>
          <p:cNvSpPr/>
          <p:nvPr/>
        </p:nvSpPr>
        <p:spPr>
          <a:xfrm>
            <a:off x="311698" y="4028771"/>
            <a:ext cx="1206857" cy="572700"/>
          </a:xfrm>
          <a:prstGeom prst="roundRect">
            <a:avLst/>
          </a:prstGeom>
          <a:solidFill>
            <a:srgbClr val="3A2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SOM</a:t>
            </a:r>
            <a:endParaRPr lang="ru-RU" dirty="0"/>
          </a:p>
        </p:txBody>
      </p:sp>
      <p:sp>
        <p:nvSpPr>
          <p:cNvPr id="3" name="TextBox 2">
            <a:extLst>
              <a:ext uri="{FF2B5EF4-FFF2-40B4-BE49-F238E27FC236}">
                <a16:creationId xmlns:a16="http://schemas.microsoft.com/office/drawing/2014/main" id="{52C30913-02E0-4396-8E4B-E6D7D2BB8318}"/>
              </a:ext>
            </a:extLst>
          </p:cNvPr>
          <p:cNvSpPr txBox="1"/>
          <p:nvPr/>
        </p:nvSpPr>
        <p:spPr>
          <a:xfrm>
            <a:off x="1575706" y="1450948"/>
            <a:ext cx="3967843" cy="369332"/>
          </a:xfrm>
          <a:prstGeom prst="rect">
            <a:avLst/>
          </a:prstGeom>
          <a:noFill/>
        </p:spPr>
        <p:txBody>
          <a:bodyPr wrap="square" rtlCol="0">
            <a:spAutoFit/>
          </a:bodyPr>
          <a:lstStyle/>
          <a:p>
            <a:r>
              <a:rPr lang="en-US" sz="1800" dirty="0"/>
              <a:t>= 206 315</a:t>
            </a:r>
            <a:r>
              <a:rPr lang="ru-RU" sz="1800" dirty="0"/>
              <a:t> пользователей</a:t>
            </a:r>
            <a:r>
              <a:rPr lang="en-US" sz="1800" dirty="0"/>
              <a:t> </a:t>
            </a:r>
            <a:endParaRPr lang="ru-RU" sz="1800" dirty="0"/>
          </a:p>
        </p:txBody>
      </p:sp>
      <p:sp>
        <p:nvSpPr>
          <p:cNvPr id="4" name="TextBox 3">
            <a:extLst>
              <a:ext uri="{FF2B5EF4-FFF2-40B4-BE49-F238E27FC236}">
                <a16:creationId xmlns:a16="http://schemas.microsoft.com/office/drawing/2014/main" id="{959372B7-8125-4156-A5C5-09772F28235E}"/>
              </a:ext>
            </a:extLst>
          </p:cNvPr>
          <p:cNvSpPr txBox="1"/>
          <p:nvPr/>
        </p:nvSpPr>
        <p:spPr>
          <a:xfrm>
            <a:off x="1575706" y="2343150"/>
            <a:ext cx="3159581" cy="369332"/>
          </a:xfrm>
          <a:prstGeom prst="rect">
            <a:avLst/>
          </a:prstGeom>
          <a:noFill/>
        </p:spPr>
        <p:txBody>
          <a:bodyPr wrap="square" rtlCol="0">
            <a:spAutoFit/>
          </a:bodyPr>
          <a:lstStyle/>
          <a:p>
            <a:r>
              <a:rPr lang="ru-RU" sz="1800" dirty="0"/>
              <a:t>= 195 999 250 р</a:t>
            </a:r>
          </a:p>
        </p:txBody>
      </p:sp>
      <p:sp>
        <p:nvSpPr>
          <p:cNvPr id="8" name="TextBox 7">
            <a:extLst>
              <a:ext uri="{FF2B5EF4-FFF2-40B4-BE49-F238E27FC236}">
                <a16:creationId xmlns:a16="http://schemas.microsoft.com/office/drawing/2014/main" id="{963F1173-527D-4BCA-B124-0ACEC2940A21}"/>
              </a:ext>
            </a:extLst>
          </p:cNvPr>
          <p:cNvSpPr txBox="1"/>
          <p:nvPr/>
        </p:nvSpPr>
        <p:spPr>
          <a:xfrm>
            <a:off x="1673678" y="3245811"/>
            <a:ext cx="2530929" cy="369332"/>
          </a:xfrm>
          <a:prstGeom prst="rect">
            <a:avLst/>
          </a:prstGeom>
          <a:noFill/>
        </p:spPr>
        <p:txBody>
          <a:bodyPr wrap="square" rtlCol="0">
            <a:spAutoFit/>
          </a:bodyPr>
          <a:lstStyle/>
          <a:p>
            <a:r>
              <a:rPr lang="ru-RU" sz="1800" dirty="0"/>
              <a:t>= 65 146 800 р</a:t>
            </a:r>
          </a:p>
        </p:txBody>
      </p:sp>
      <p:sp>
        <p:nvSpPr>
          <p:cNvPr id="9" name="TextBox 8">
            <a:extLst>
              <a:ext uri="{FF2B5EF4-FFF2-40B4-BE49-F238E27FC236}">
                <a16:creationId xmlns:a16="http://schemas.microsoft.com/office/drawing/2014/main" id="{E3E51D7A-6ECA-4CA7-9EA0-265D0A464B7B}"/>
              </a:ext>
            </a:extLst>
          </p:cNvPr>
          <p:cNvSpPr txBox="1"/>
          <p:nvPr/>
        </p:nvSpPr>
        <p:spPr>
          <a:xfrm>
            <a:off x="1575706" y="4188279"/>
            <a:ext cx="2530929" cy="369332"/>
          </a:xfrm>
          <a:prstGeom prst="rect">
            <a:avLst/>
          </a:prstGeom>
          <a:noFill/>
        </p:spPr>
        <p:txBody>
          <a:bodyPr wrap="square" rtlCol="0">
            <a:spAutoFit/>
          </a:bodyPr>
          <a:lstStyle/>
          <a:p>
            <a:r>
              <a:rPr lang="ru-RU" sz="1800" dirty="0"/>
              <a:t>= 25 500 000 р</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Прямоугольник: скругленные углы 12">
            <a:extLst>
              <a:ext uri="{FF2B5EF4-FFF2-40B4-BE49-F238E27FC236}">
                <a16:creationId xmlns:a16="http://schemas.microsoft.com/office/drawing/2014/main" id="{649E409D-F106-4F2D-8F1A-1F06560F14F8}"/>
              </a:ext>
            </a:extLst>
          </p:cNvPr>
          <p:cNvSpPr/>
          <p:nvPr/>
        </p:nvSpPr>
        <p:spPr>
          <a:xfrm>
            <a:off x="-231301" y="93730"/>
            <a:ext cx="6507152" cy="640750"/>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 name="Таблица 3">
            <a:extLst>
              <a:ext uri="{FF2B5EF4-FFF2-40B4-BE49-F238E27FC236}">
                <a16:creationId xmlns:a16="http://schemas.microsoft.com/office/drawing/2014/main" id="{19F6BCAE-297D-460F-B493-A87DB59F25F4}"/>
              </a:ext>
            </a:extLst>
          </p:cNvPr>
          <p:cNvGraphicFramePr>
            <a:graphicFrameLocks noGrp="1"/>
          </p:cNvGraphicFramePr>
          <p:nvPr>
            <p:extLst>
              <p:ext uri="{D42A27DB-BD31-4B8C-83A1-F6EECF244321}">
                <p14:modId xmlns:p14="http://schemas.microsoft.com/office/powerpoint/2010/main" val="1626167449"/>
              </p:ext>
            </p:extLst>
          </p:nvPr>
        </p:nvGraphicFramePr>
        <p:xfrm>
          <a:off x="3811717" y="808177"/>
          <a:ext cx="1579791" cy="3200402"/>
        </p:xfrm>
        <a:graphic>
          <a:graphicData uri="http://schemas.openxmlformats.org/drawingml/2006/table">
            <a:tbl>
              <a:tblPr/>
              <a:tblGrid>
                <a:gridCol w="1579791">
                  <a:extLst>
                    <a:ext uri="{9D8B030D-6E8A-4147-A177-3AD203B41FA5}">
                      <a16:colId xmlns:a16="http://schemas.microsoft.com/office/drawing/2014/main" val="1994617850"/>
                    </a:ext>
                  </a:extLst>
                </a:gridCol>
              </a:tblGrid>
              <a:tr h="3200402">
                <a:tc>
                  <a:txBody>
                    <a:bodyPr/>
                    <a:lstStyle/>
                    <a:p>
                      <a:r>
                        <a:rPr lang="ru-RU" sz="1000" dirty="0">
                          <a:solidFill>
                            <a:schemeClr val="bg1"/>
                          </a:solidFill>
                        </a:rPr>
                        <a:t>3. Уникальная ценность:</a:t>
                      </a:r>
                    </a:p>
                    <a:p>
                      <a:r>
                        <a:rPr lang="ru-RU" sz="1000" dirty="0">
                          <a:solidFill>
                            <a:schemeClr val="bg1"/>
                          </a:solidFill>
                        </a:rPr>
                        <a:t>-использование </a:t>
                      </a:r>
                      <a:r>
                        <a:rPr lang="ru-RU" sz="1000" dirty="0" err="1">
                          <a:solidFill>
                            <a:schemeClr val="bg1"/>
                          </a:solidFill>
                        </a:rPr>
                        <a:t>здоровьесберегающих</a:t>
                      </a:r>
                      <a:r>
                        <a:rPr lang="ru-RU" sz="1000" dirty="0">
                          <a:solidFill>
                            <a:schemeClr val="bg1"/>
                          </a:solidFill>
                        </a:rPr>
                        <a:t> технологий </a:t>
                      </a:r>
                    </a:p>
                    <a:p>
                      <a:r>
                        <a:rPr lang="ru-RU" sz="1000" dirty="0">
                          <a:solidFill>
                            <a:schemeClr val="bg1"/>
                          </a:solidFill>
                        </a:rPr>
                        <a:t>-ежедневные различные задания</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3A2C4E"/>
                    </a:solidFill>
                  </a:tcPr>
                </a:tc>
                <a:extLst>
                  <a:ext uri="{0D108BD9-81ED-4DB2-BD59-A6C34878D82A}">
                    <a16:rowId xmlns:a16="http://schemas.microsoft.com/office/drawing/2014/main" val="3172321344"/>
                  </a:ext>
                </a:extLst>
              </a:tr>
            </a:tbl>
          </a:graphicData>
        </a:graphic>
      </p:graphicFrame>
      <p:graphicFrame>
        <p:nvGraphicFramePr>
          <p:cNvPr id="5" name="Таблица 4">
            <a:extLst>
              <a:ext uri="{FF2B5EF4-FFF2-40B4-BE49-F238E27FC236}">
                <a16:creationId xmlns:a16="http://schemas.microsoft.com/office/drawing/2014/main" id="{EED4035F-2C3E-4135-9B3E-653D3E3CE4AA}"/>
              </a:ext>
            </a:extLst>
          </p:cNvPr>
          <p:cNvGraphicFramePr>
            <a:graphicFrameLocks noGrp="1"/>
          </p:cNvGraphicFramePr>
          <p:nvPr>
            <p:extLst>
              <p:ext uri="{D42A27DB-BD31-4B8C-83A1-F6EECF244321}">
                <p14:modId xmlns:p14="http://schemas.microsoft.com/office/powerpoint/2010/main" val="2452699206"/>
              </p:ext>
            </p:extLst>
          </p:nvPr>
        </p:nvGraphicFramePr>
        <p:xfrm>
          <a:off x="644977" y="4003558"/>
          <a:ext cx="3878037" cy="930729"/>
        </p:xfrm>
        <a:graphic>
          <a:graphicData uri="http://schemas.openxmlformats.org/drawingml/2006/table">
            <a:tbl>
              <a:tblPr/>
              <a:tblGrid>
                <a:gridCol w="3878037">
                  <a:extLst>
                    <a:ext uri="{9D8B030D-6E8A-4147-A177-3AD203B41FA5}">
                      <a16:colId xmlns:a16="http://schemas.microsoft.com/office/drawing/2014/main" val="2137056146"/>
                    </a:ext>
                  </a:extLst>
                </a:gridCol>
              </a:tblGrid>
              <a:tr h="930729">
                <a:tc>
                  <a:txBody>
                    <a:bodyPr/>
                    <a:lstStyle/>
                    <a:p>
                      <a:r>
                        <a:rPr lang="ru-RU" sz="900" dirty="0">
                          <a:solidFill>
                            <a:schemeClr val="bg1"/>
                          </a:solidFill>
                        </a:rPr>
                        <a:t>7. Структура издержек:</a:t>
                      </a:r>
                    </a:p>
                    <a:p>
                      <a:r>
                        <a:rPr lang="ru-RU" sz="900" dirty="0">
                          <a:solidFill>
                            <a:schemeClr val="bg1"/>
                          </a:solidFill>
                        </a:rPr>
                        <a:t>-проработка идеи (проблема, цель, монетизация, поиск аналогов)</a:t>
                      </a:r>
                    </a:p>
                    <a:p>
                      <a:r>
                        <a:rPr lang="ru-RU" sz="900" dirty="0">
                          <a:solidFill>
                            <a:schemeClr val="bg1"/>
                          </a:solidFill>
                        </a:rPr>
                        <a:t>-создание прототипа приложения</a:t>
                      </a:r>
                    </a:p>
                    <a:p>
                      <a:r>
                        <a:rPr lang="ru-RU" sz="900" dirty="0">
                          <a:solidFill>
                            <a:schemeClr val="bg1"/>
                          </a:solidFill>
                        </a:rPr>
                        <a:t>-проведение исследования </a:t>
                      </a:r>
                    </a:p>
                    <a:p>
                      <a:r>
                        <a:rPr lang="ru-RU" sz="900" dirty="0">
                          <a:solidFill>
                            <a:schemeClr val="bg1"/>
                          </a:solidFill>
                        </a:rPr>
                        <a:t>-создание промо приложения</a:t>
                      </a:r>
                    </a:p>
                    <a:p>
                      <a:r>
                        <a:rPr lang="ru-RU" sz="900" dirty="0">
                          <a:solidFill>
                            <a:schemeClr val="bg1"/>
                          </a:solidFill>
                        </a:rPr>
                        <a:t>(около 1 млн рублей)</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3A2C4E"/>
                    </a:solidFill>
                  </a:tcPr>
                </a:tc>
                <a:extLst>
                  <a:ext uri="{0D108BD9-81ED-4DB2-BD59-A6C34878D82A}">
                    <a16:rowId xmlns:a16="http://schemas.microsoft.com/office/drawing/2014/main" val="1066746046"/>
                  </a:ext>
                </a:extLst>
              </a:tr>
            </a:tbl>
          </a:graphicData>
        </a:graphic>
      </p:graphicFrame>
      <p:graphicFrame>
        <p:nvGraphicFramePr>
          <p:cNvPr id="6" name="Таблица 5">
            <a:extLst>
              <a:ext uri="{FF2B5EF4-FFF2-40B4-BE49-F238E27FC236}">
                <a16:creationId xmlns:a16="http://schemas.microsoft.com/office/drawing/2014/main" id="{FFEEACB3-F6BB-4B3C-B9ED-DDEADD3D5FAA}"/>
              </a:ext>
            </a:extLst>
          </p:cNvPr>
          <p:cNvGraphicFramePr>
            <a:graphicFrameLocks noGrp="1"/>
          </p:cNvGraphicFramePr>
          <p:nvPr>
            <p:extLst>
              <p:ext uri="{D42A27DB-BD31-4B8C-83A1-F6EECF244321}">
                <p14:modId xmlns:p14="http://schemas.microsoft.com/office/powerpoint/2010/main" val="3954428349"/>
              </p:ext>
            </p:extLst>
          </p:nvPr>
        </p:nvGraphicFramePr>
        <p:xfrm>
          <a:off x="2209979" y="808177"/>
          <a:ext cx="1616527" cy="1691640"/>
        </p:xfrm>
        <a:graphic>
          <a:graphicData uri="http://schemas.openxmlformats.org/drawingml/2006/table">
            <a:tbl>
              <a:tblPr/>
              <a:tblGrid>
                <a:gridCol w="1616527">
                  <a:extLst>
                    <a:ext uri="{9D8B030D-6E8A-4147-A177-3AD203B41FA5}">
                      <a16:colId xmlns:a16="http://schemas.microsoft.com/office/drawing/2014/main" val="226906931"/>
                    </a:ext>
                  </a:extLst>
                </a:gridCol>
              </a:tblGrid>
              <a:tr h="1665515">
                <a:tc>
                  <a:txBody>
                    <a:bodyPr/>
                    <a:lstStyle/>
                    <a:p>
                      <a:pPr marL="0" indent="0">
                        <a:buClr>
                          <a:schemeClr val="bg1"/>
                        </a:buClr>
                        <a:buFont typeface="Arial" panose="020B0604020202020204" pitchFamily="34" charset="0"/>
                        <a:buNone/>
                      </a:pPr>
                      <a:r>
                        <a:rPr lang="ru-RU" sz="900" dirty="0">
                          <a:solidFill>
                            <a:schemeClr val="bg1"/>
                          </a:solidFill>
                        </a:rPr>
                        <a:t>4</a:t>
                      </a:r>
                      <a:r>
                        <a:rPr lang="ru-RU" sz="800" dirty="0">
                          <a:solidFill>
                            <a:schemeClr val="bg1"/>
                          </a:solidFill>
                        </a:rPr>
                        <a:t>. Решение </a:t>
                      </a:r>
                    </a:p>
                    <a:p>
                      <a:pPr marL="0" indent="0">
                        <a:buClr>
                          <a:schemeClr val="bg1"/>
                        </a:buClr>
                        <a:buFont typeface="Arial" panose="020B0604020202020204" pitchFamily="34" charset="0"/>
                        <a:buNone/>
                      </a:pPr>
                      <a:r>
                        <a:rPr lang="ru-RU" sz="800" dirty="0">
                          <a:solidFill>
                            <a:schemeClr val="bg1"/>
                          </a:solidFill>
                        </a:rPr>
                        <a:t>Наш пользователь (Родитель) в приложении видит:</a:t>
                      </a:r>
                    </a:p>
                    <a:p>
                      <a:pPr marL="285750" indent="-285750">
                        <a:buClr>
                          <a:schemeClr val="bg1"/>
                        </a:buClr>
                        <a:buFont typeface="Arial" panose="020B0604020202020204" pitchFamily="34" charset="0"/>
                        <a:buChar char="•"/>
                      </a:pPr>
                      <a:r>
                        <a:rPr lang="ru-RU" sz="800" dirty="0">
                          <a:solidFill>
                            <a:schemeClr val="bg1"/>
                          </a:solidFill>
                        </a:rPr>
                        <a:t>ежедневные уроки</a:t>
                      </a:r>
                    </a:p>
                    <a:p>
                      <a:pPr marL="285750" indent="-285750">
                        <a:buClr>
                          <a:schemeClr val="bg1"/>
                        </a:buClr>
                        <a:buFont typeface="Arial" panose="020B0604020202020204" pitchFamily="34" charset="0"/>
                        <a:buChar char="•"/>
                      </a:pPr>
                      <a:r>
                        <a:rPr lang="ru-RU" sz="800" dirty="0">
                          <a:solidFill>
                            <a:schemeClr val="bg1"/>
                          </a:solidFill>
                        </a:rPr>
                        <a:t>здоровьесберегающие технологии</a:t>
                      </a:r>
                    </a:p>
                    <a:p>
                      <a:pPr marL="285750" indent="-285750">
                        <a:buClr>
                          <a:schemeClr val="bg1"/>
                        </a:buClr>
                        <a:buFont typeface="Arial" panose="020B0604020202020204" pitchFamily="34" charset="0"/>
                        <a:buChar char="•"/>
                      </a:pPr>
                      <a:r>
                        <a:rPr lang="ru-RU" sz="800" dirty="0">
                          <a:solidFill>
                            <a:schemeClr val="bg1"/>
                          </a:solidFill>
                        </a:rPr>
                        <a:t>положительное подкрепление</a:t>
                      </a:r>
                    </a:p>
                    <a:p>
                      <a:pPr marL="285750" indent="-285750">
                        <a:buClr>
                          <a:schemeClr val="bg1"/>
                        </a:buClr>
                        <a:buFont typeface="Arial" panose="020B0604020202020204" pitchFamily="34" charset="0"/>
                        <a:buChar char="•"/>
                      </a:pPr>
                      <a:r>
                        <a:rPr lang="ru-RU" sz="800" dirty="0">
                          <a:solidFill>
                            <a:schemeClr val="bg1"/>
                          </a:solidFill>
                        </a:rPr>
                        <a:t>статистика прогресса</a:t>
                      </a:r>
                    </a:p>
                    <a:p>
                      <a:pPr marL="285750" indent="-285750">
                        <a:buClr>
                          <a:schemeClr val="bg1"/>
                        </a:buClr>
                        <a:buFont typeface="Arial" panose="020B0604020202020204" pitchFamily="34" charset="0"/>
                        <a:buChar char="•"/>
                      </a:pPr>
                      <a:r>
                        <a:rPr lang="ru-RU" sz="800" dirty="0">
                          <a:solidFill>
                            <a:schemeClr val="bg1"/>
                          </a:solidFill>
                        </a:rPr>
                        <a:t>ежемесячная подписка=один поход к частному специалисту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3A2C4E"/>
                    </a:solidFill>
                  </a:tcPr>
                </a:tc>
                <a:extLst>
                  <a:ext uri="{0D108BD9-81ED-4DB2-BD59-A6C34878D82A}">
                    <a16:rowId xmlns:a16="http://schemas.microsoft.com/office/drawing/2014/main" val="1284312829"/>
                  </a:ext>
                </a:extLst>
              </a:tr>
            </a:tbl>
          </a:graphicData>
        </a:graphic>
      </p:graphicFrame>
      <p:graphicFrame>
        <p:nvGraphicFramePr>
          <p:cNvPr id="7" name="Таблица 6">
            <a:extLst>
              <a:ext uri="{FF2B5EF4-FFF2-40B4-BE49-F238E27FC236}">
                <a16:creationId xmlns:a16="http://schemas.microsoft.com/office/drawing/2014/main" id="{BF0B9975-DCFE-46B5-98D6-BE00B402CFA6}"/>
              </a:ext>
            </a:extLst>
          </p:cNvPr>
          <p:cNvGraphicFramePr>
            <a:graphicFrameLocks noGrp="1"/>
          </p:cNvGraphicFramePr>
          <p:nvPr>
            <p:extLst>
              <p:ext uri="{D42A27DB-BD31-4B8C-83A1-F6EECF244321}">
                <p14:modId xmlns:p14="http://schemas.microsoft.com/office/powerpoint/2010/main" val="1542673861"/>
              </p:ext>
            </p:extLst>
          </p:nvPr>
        </p:nvGraphicFramePr>
        <p:xfrm>
          <a:off x="2209979" y="2496427"/>
          <a:ext cx="1608365" cy="1510392"/>
        </p:xfrm>
        <a:graphic>
          <a:graphicData uri="http://schemas.openxmlformats.org/drawingml/2006/table">
            <a:tbl>
              <a:tblPr/>
              <a:tblGrid>
                <a:gridCol w="1608365">
                  <a:extLst>
                    <a:ext uri="{9D8B030D-6E8A-4147-A177-3AD203B41FA5}">
                      <a16:colId xmlns:a16="http://schemas.microsoft.com/office/drawing/2014/main" val="1335962366"/>
                    </a:ext>
                  </a:extLst>
                </a:gridCol>
              </a:tblGrid>
              <a:tr h="1510392">
                <a:tc>
                  <a:txBody>
                    <a:bodyPr/>
                    <a:lstStyle/>
                    <a:p>
                      <a:r>
                        <a:rPr lang="ru-RU" sz="700" dirty="0">
                          <a:solidFill>
                            <a:schemeClr val="bg1"/>
                          </a:solidFill>
                        </a:rPr>
                        <a:t>8.Ключевые метрики:</a:t>
                      </a:r>
                    </a:p>
                    <a:p>
                      <a:r>
                        <a:rPr lang="ru-RU" sz="700" dirty="0">
                          <a:solidFill>
                            <a:schemeClr val="bg1"/>
                          </a:solidFill>
                        </a:rPr>
                        <a:t>Привлечение (реклама в школах, детских центрах)</a:t>
                      </a:r>
                    </a:p>
                    <a:p>
                      <a:r>
                        <a:rPr lang="ru-RU" sz="700" dirty="0">
                          <a:solidFill>
                            <a:schemeClr val="bg1"/>
                          </a:solidFill>
                        </a:rPr>
                        <a:t>Активация (кол-во зарегистрировавшихся пользователей)</a:t>
                      </a:r>
                    </a:p>
                    <a:p>
                      <a:r>
                        <a:rPr lang="ru-RU" sz="700" dirty="0">
                          <a:solidFill>
                            <a:schemeClr val="bg1"/>
                          </a:solidFill>
                        </a:rPr>
                        <a:t>Удержание (кол-во активных пользователей в неделю)</a:t>
                      </a:r>
                    </a:p>
                    <a:p>
                      <a:r>
                        <a:rPr lang="ru-RU" sz="700" dirty="0">
                          <a:solidFill>
                            <a:schemeClr val="bg1"/>
                          </a:solidFill>
                        </a:rPr>
                        <a:t>Рекомендации (доля пользователей с рекламы и остальных)</a:t>
                      </a:r>
                    </a:p>
                    <a:p>
                      <a:r>
                        <a:rPr lang="ru-RU" sz="700" dirty="0">
                          <a:solidFill>
                            <a:schemeClr val="bg1"/>
                          </a:solidFill>
                        </a:rPr>
                        <a:t>Выручка (общий объем за год)</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3A2C4E"/>
                    </a:solidFill>
                  </a:tcPr>
                </a:tc>
                <a:extLst>
                  <a:ext uri="{0D108BD9-81ED-4DB2-BD59-A6C34878D82A}">
                    <a16:rowId xmlns:a16="http://schemas.microsoft.com/office/drawing/2014/main" val="1058631543"/>
                  </a:ext>
                </a:extLst>
              </a:tr>
            </a:tbl>
          </a:graphicData>
        </a:graphic>
      </p:graphicFrame>
      <p:graphicFrame>
        <p:nvGraphicFramePr>
          <p:cNvPr id="8" name="Таблица 7">
            <a:extLst>
              <a:ext uri="{FF2B5EF4-FFF2-40B4-BE49-F238E27FC236}">
                <a16:creationId xmlns:a16="http://schemas.microsoft.com/office/drawing/2014/main" id="{46F747BC-3B40-45AA-8978-8718798BDC7C}"/>
              </a:ext>
            </a:extLst>
          </p:cNvPr>
          <p:cNvGraphicFramePr>
            <a:graphicFrameLocks noGrp="1"/>
          </p:cNvGraphicFramePr>
          <p:nvPr>
            <p:extLst>
              <p:ext uri="{D42A27DB-BD31-4B8C-83A1-F6EECF244321}">
                <p14:modId xmlns:p14="http://schemas.microsoft.com/office/powerpoint/2010/main" val="2658147322"/>
              </p:ext>
            </p:extLst>
          </p:nvPr>
        </p:nvGraphicFramePr>
        <p:xfrm>
          <a:off x="644977" y="811567"/>
          <a:ext cx="1567543" cy="3192234"/>
        </p:xfrm>
        <a:graphic>
          <a:graphicData uri="http://schemas.openxmlformats.org/drawingml/2006/table">
            <a:tbl>
              <a:tblPr/>
              <a:tblGrid>
                <a:gridCol w="1567543">
                  <a:extLst>
                    <a:ext uri="{9D8B030D-6E8A-4147-A177-3AD203B41FA5}">
                      <a16:colId xmlns:a16="http://schemas.microsoft.com/office/drawing/2014/main" val="3390003903"/>
                    </a:ext>
                  </a:extLst>
                </a:gridCol>
              </a:tblGrid>
              <a:tr h="3192234">
                <a:tc>
                  <a:txBody>
                    <a:bodyPr/>
                    <a:lstStyle/>
                    <a:p>
                      <a:r>
                        <a:rPr lang="ru-RU" sz="1100" dirty="0">
                          <a:solidFill>
                            <a:schemeClr val="bg1"/>
                          </a:solidFill>
                        </a:rPr>
                        <a:t>2. Проблемы и существующие альтернативы</a:t>
                      </a:r>
                    </a:p>
                    <a:p>
                      <a:endParaRPr lang="ru-RU" sz="1100" dirty="0">
                        <a:solidFill>
                          <a:schemeClr val="bg1"/>
                        </a:solidFill>
                      </a:endParaRPr>
                    </a:p>
                    <a:p>
                      <a:r>
                        <a:rPr lang="ru-RU" sz="1100" dirty="0">
                          <a:solidFill>
                            <a:schemeClr val="bg1"/>
                          </a:solidFill>
                        </a:rPr>
                        <a:t>Проблема: всестороннему и гармоничному развитию ребенка с нарушениями интеллекта препятствует:</a:t>
                      </a:r>
                    </a:p>
                    <a:p>
                      <a:r>
                        <a:rPr lang="ru-RU" sz="1100" dirty="0">
                          <a:solidFill>
                            <a:schemeClr val="bg1"/>
                          </a:solidFill>
                        </a:rPr>
                        <a:t>-высокая загруженность специалистов</a:t>
                      </a:r>
                    </a:p>
                    <a:p>
                      <a:r>
                        <a:rPr lang="ru-RU" sz="1100" dirty="0">
                          <a:solidFill>
                            <a:schemeClr val="bg1"/>
                          </a:solidFill>
                        </a:rPr>
                        <a:t>-высокая стоимость регулярных занятий</a:t>
                      </a:r>
                    </a:p>
                    <a:p>
                      <a:r>
                        <a:rPr lang="ru-RU" sz="1100" dirty="0">
                          <a:solidFill>
                            <a:schemeClr val="bg1"/>
                          </a:solidFill>
                        </a:rPr>
                        <a:t>Аналог: А-спектр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3A2C4E"/>
                    </a:solidFill>
                  </a:tcPr>
                </a:tc>
                <a:extLst>
                  <a:ext uri="{0D108BD9-81ED-4DB2-BD59-A6C34878D82A}">
                    <a16:rowId xmlns:a16="http://schemas.microsoft.com/office/drawing/2014/main" val="2039311207"/>
                  </a:ext>
                </a:extLst>
              </a:tr>
            </a:tbl>
          </a:graphicData>
        </a:graphic>
      </p:graphicFrame>
      <p:graphicFrame>
        <p:nvGraphicFramePr>
          <p:cNvPr id="9" name="Таблица 8">
            <a:extLst>
              <a:ext uri="{FF2B5EF4-FFF2-40B4-BE49-F238E27FC236}">
                <a16:creationId xmlns:a16="http://schemas.microsoft.com/office/drawing/2014/main" id="{571BC694-524A-45AF-B60B-F644F334E373}"/>
              </a:ext>
            </a:extLst>
          </p:cNvPr>
          <p:cNvGraphicFramePr>
            <a:graphicFrameLocks noGrp="1"/>
          </p:cNvGraphicFramePr>
          <p:nvPr>
            <p:extLst>
              <p:ext uri="{D42A27DB-BD31-4B8C-83A1-F6EECF244321}">
                <p14:modId xmlns:p14="http://schemas.microsoft.com/office/powerpoint/2010/main" val="3946893543"/>
              </p:ext>
            </p:extLst>
          </p:nvPr>
        </p:nvGraphicFramePr>
        <p:xfrm>
          <a:off x="4523014" y="3993869"/>
          <a:ext cx="3861204" cy="938893"/>
        </p:xfrm>
        <a:graphic>
          <a:graphicData uri="http://schemas.openxmlformats.org/drawingml/2006/table">
            <a:tbl>
              <a:tblPr/>
              <a:tblGrid>
                <a:gridCol w="3861204">
                  <a:extLst>
                    <a:ext uri="{9D8B030D-6E8A-4147-A177-3AD203B41FA5}">
                      <a16:colId xmlns:a16="http://schemas.microsoft.com/office/drawing/2014/main" val="2850806494"/>
                    </a:ext>
                  </a:extLst>
                </a:gridCol>
              </a:tblGrid>
              <a:tr h="938893">
                <a:tc>
                  <a:txBody>
                    <a:bodyPr/>
                    <a:lstStyle/>
                    <a:p>
                      <a:r>
                        <a:rPr lang="ru-RU" dirty="0">
                          <a:solidFill>
                            <a:schemeClr val="bg1"/>
                          </a:solidFill>
                        </a:rPr>
                        <a:t>6. Поток прибыли</a:t>
                      </a:r>
                    </a:p>
                    <a:p>
                      <a:r>
                        <a:rPr lang="ru-RU" dirty="0">
                          <a:solidFill>
                            <a:schemeClr val="bg1"/>
                          </a:solidFill>
                        </a:rPr>
                        <a:t>Абонентская плата ежемесячно 950 р.</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3A2C4E"/>
                    </a:solidFill>
                  </a:tcPr>
                </a:tc>
                <a:extLst>
                  <a:ext uri="{0D108BD9-81ED-4DB2-BD59-A6C34878D82A}">
                    <a16:rowId xmlns:a16="http://schemas.microsoft.com/office/drawing/2014/main" val="3552284198"/>
                  </a:ext>
                </a:extLst>
              </a:tr>
            </a:tbl>
          </a:graphicData>
        </a:graphic>
      </p:graphicFrame>
      <p:graphicFrame>
        <p:nvGraphicFramePr>
          <p:cNvPr id="12" name="Таблица 11">
            <a:extLst>
              <a:ext uri="{FF2B5EF4-FFF2-40B4-BE49-F238E27FC236}">
                <a16:creationId xmlns:a16="http://schemas.microsoft.com/office/drawing/2014/main" id="{A9199063-B09A-4BD2-913B-18CD1133842A}"/>
              </a:ext>
            </a:extLst>
          </p:cNvPr>
          <p:cNvGraphicFramePr>
            <a:graphicFrameLocks noGrp="1"/>
          </p:cNvGraphicFramePr>
          <p:nvPr>
            <p:extLst>
              <p:ext uri="{D42A27DB-BD31-4B8C-83A1-F6EECF244321}">
                <p14:modId xmlns:p14="http://schemas.microsoft.com/office/powerpoint/2010/main" val="1271626524"/>
              </p:ext>
            </p:extLst>
          </p:nvPr>
        </p:nvGraphicFramePr>
        <p:xfrm>
          <a:off x="5383346" y="811567"/>
          <a:ext cx="1642024" cy="1681846"/>
        </p:xfrm>
        <a:graphic>
          <a:graphicData uri="http://schemas.openxmlformats.org/drawingml/2006/table">
            <a:tbl>
              <a:tblPr/>
              <a:tblGrid>
                <a:gridCol w="1642024">
                  <a:extLst>
                    <a:ext uri="{9D8B030D-6E8A-4147-A177-3AD203B41FA5}">
                      <a16:colId xmlns:a16="http://schemas.microsoft.com/office/drawing/2014/main" val="2754068405"/>
                    </a:ext>
                  </a:extLst>
                </a:gridCol>
              </a:tblGrid>
              <a:tr h="1681846">
                <a:tc>
                  <a:txBody>
                    <a:bodyPr/>
                    <a:lstStyle/>
                    <a:p>
                      <a:r>
                        <a:rPr lang="ru-RU" sz="800" dirty="0">
                          <a:solidFill>
                            <a:schemeClr val="bg1"/>
                          </a:solidFill>
                        </a:rPr>
                        <a:t>9. Скрытое преимущество</a:t>
                      </a:r>
                    </a:p>
                    <a:p>
                      <a:r>
                        <a:rPr lang="ru-RU" sz="800" dirty="0">
                          <a:solidFill>
                            <a:schemeClr val="bg1"/>
                          </a:solidFill>
                        </a:rPr>
                        <a:t>Наше приложение использует здоровьесберегающие технологии, имеет статистику эмоционального состояния ребенка, а также детей «ведет» герой-львенок, который всегда поможет выполнить задания</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3A2C4E"/>
                    </a:solidFill>
                  </a:tcPr>
                </a:tc>
                <a:extLst>
                  <a:ext uri="{0D108BD9-81ED-4DB2-BD59-A6C34878D82A}">
                    <a16:rowId xmlns:a16="http://schemas.microsoft.com/office/drawing/2014/main" val="766022938"/>
                  </a:ext>
                </a:extLst>
              </a:tr>
            </a:tbl>
          </a:graphicData>
        </a:graphic>
      </p:graphicFrame>
      <p:graphicFrame>
        <p:nvGraphicFramePr>
          <p:cNvPr id="13" name="Таблица 12">
            <a:extLst>
              <a:ext uri="{FF2B5EF4-FFF2-40B4-BE49-F238E27FC236}">
                <a16:creationId xmlns:a16="http://schemas.microsoft.com/office/drawing/2014/main" id="{A6BFB85F-442F-434A-8466-14C016183BB9}"/>
              </a:ext>
            </a:extLst>
          </p:cNvPr>
          <p:cNvGraphicFramePr>
            <a:graphicFrameLocks noGrp="1"/>
          </p:cNvGraphicFramePr>
          <p:nvPr>
            <p:extLst>
              <p:ext uri="{D42A27DB-BD31-4B8C-83A1-F6EECF244321}">
                <p14:modId xmlns:p14="http://schemas.microsoft.com/office/powerpoint/2010/main" val="2940517"/>
              </p:ext>
            </p:extLst>
          </p:nvPr>
        </p:nvGraphicFramePr>
        <p:xfrm>
          <a:off x="5384883" y="2477871"/>
          <a:ext cx="1640487" cy="1514473"/>
        </p:xfrm>
        <a:graphic>
          <a:graphicData uri="http://schemas.openxmlformats.org/drawingml/2006/table">
            <a:tbl>
              <a:tblPr/>
              <a:tblGrid>
                <a:gridCol w="1640487">
                  <a:extLst>
                    <a:ext uri="{9D8B030D-6E8A-4147-A177-3AD203B41FA5}">
                      <a16:colId xmlns:a16="http://schemas.microsoft.com/office/drawing/2014/main" val="4273847868"/>
                    </a:ext>
                  </a:extLst>
                </a:gridCol>
              </a:tblGrid>
              <a:tr h="1514473">
                <a:tc>
                  <a:txBody>
                    <a:bodyPr/>
                    <a:lstStyle/>
                    <a:p>
                      <a:r>
                        <a:rPr lang="ru-RU" sz="800" dirty="0">
                          <a:solidFill>
                            <a:schemeClr val="bg1"/>
                          </a:solidFill>
                        </a:rPr>
                        <a:t>5. Каналы продвижения:</a:t>
                      </a:r>
                    </a:p>
                    <a:p>
                      <a:r>
                        <a:rPr lang="ru-RU" sz="800" dirty="0">
                          <a:solidFill>
                            <a:schemeClr val="bg1"/>
                          </a:solidFill>
                        </a:rPr>
                        <a:t>-Школы г. Твери</a:t>
                      </a:r>
                    </a:p>
                    <a:p>
                      <a:r>
                        <a:rPr lang="ru-RU" sz="800" dirty="0">
                          <a:solidFill>
                            <a:schemeClr val="bg1"/>
                          </a:solidFill>
                        </a:rPr>
                        <a:t>-Реклама </a:t>
                      </a:r>
                      <a:r>
                        <a:rPr lang="ru-RU" sz="800" dirty="0" err="1">
                          <a:solidFill>
                            <a:schemeClr val="bg1"/>
                          </a:solidFill>
                        </a:rPr>
                        <a:t>Вконтакте</a:t>
                      </a:r>
                      <a:br>
                        <a:rPr lang="ru-RU" dirty="0"/>
                      </a:br>
                      <a:endParaRPr lang="ru-RU"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3A2C4E"/>
                    </a:solidFill>
                  </a:tcPr>
                </a:tc>
                <a:extLst>
                  <a:ext uri="{0D108BD9-81ED-4DB2-BD59-A6C34878D82A}">
                    <a16:rowId xmlns:a16="http://schemas.microsoft.com/office/drawing/2014/main" val="1071871934"/>
                  </a:ext>
                </a:extLst>
              </a:tr>
            </a:tbl>
          </a:graphicData>
        </a:graphic>
      </p:graphicFrame>
      <p:graphicFrame>
        <p:nvGraphicFramePr>
          <p:cNvPr id="14" name="Таблица 13">
            <a:extLst>
              <a:ext uri="{FF2B5EF4-FFF2-40B4-BE49-F238E27FC236}">
                <a16:creationId xmlns:a16="http://schemas.microsoft.com/office/drawing/2014/main" id="{8ACD440D-9537-4599-ABE4-0D562B26D74B}"/>
              </a:ext>
            </a:extLst>
          </p:cNvPr>
          <p:cNvGraphicFramePr>
            <a:graphicFrameLocks noGrp="1"/>
          </p:cNvGraphicFramePr>
          <p:nvPr>
            <p:extLst>
              <p:ext uri="{D42A27DB-BD31-4B8C-83A1-F6EECF244321}">
                <p14:modId xmlns:p14="http://schemas.microsoft.com/office/powerpoint/2010/main" val="4056339176"/>
              </p:ext>
            </p:extLst>
          </p:nvPr>
        </p:nvGraphicFramePr>
        <p:xfrm>
          <a:off x="7024867" y="808177"/>
          <a:ext cx="1359351" cy="3180030"/>
        </p:xfrm>
        <a:graphic>
          <a:graphicData uri="http://schemas.openxmlformats.org/drawingml/2006/table">
            <a:tbl>
              <a:tblPr/>
              <a:tblGrid>
                <a:gridCol w="1359351">
                  <a:extLst>
                    <a:ext uri="{9D8B030D-6E8A-4147-A177-3AD203B41FA5}">
                      <a16:colId xmlns:a16="http://schemas.microsoft.com/office/drawing/2014/main" val="2598265339"/>
                    </a:ext>
                  </a:extLst>
                </a:gridCol>
              </a:tblGrid>
              <a:tr h="3180030">
                <a:tc>
                  <a:txBody>
                    <a:bodyPr/>
                    <a:lstStyle/>
                    <a:p>
                      <a:r>
                        <a:rPr lang="ru-RU" sz="1100" dirty="0">
                          <a:solidFill>
                            <a:schemeClr val="bg1"/>
                          </a:solidFill>
                        </a:rPr>
                        <a:t>1. Сегменты потребителей и ранние последователи</a:t>
                      </a:r>
                    </a:p>
                    <a:p>
                      <a:endParaRPr lang="ru-RU" sz="1100" dirty="0">
                        <a:solidFill>
                          <a:schemeClr val="bg1"/>
                        </a:solidFill>
                      </a:endParaRPr>
                    </a:p>
                    <a:p>
                      <a:r>
                        <a:rPr lang="ru-RU" sz="1100" dirty="0">
                          <a:solidFill>
                            <a:schemeClr val="bg1"/>
                          </a:solidFill>
                        </a:rPr>
                        <a:t>Родитель ребенка с нарушениями интеллекта</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3A2C4E"/>
                    </a:solidFill>
                  </a:tcPr>
                </a:tc>
                <a:extLst>
                  <a:ext uri="{0D108BD9-81ED-4DB2-BD59-A6C34878D82A}">
                    <a16:rowId xmlns:a16="http://schemas.microsoft.com/office/drawing/2014/main" val="3060443239"/>
                  </a:ext>
                </a:extLst>
              </a:tr>
            </a:tbl>
          </a:graphicData>
        </a:graphic>
      </p:graphicFrame>
      <p:sp>
        <p:nvSpPr>
          <p:cNvPr id="16" name="Google Shape;102;p21"/>
          <p:cNvSpPr txBox="1">
            <a:spLocks noGrp="1"/>
          </p:cNvSpPr>
          <p:nvPr>
            <p:ph type="title"/>
          </p:nvPr>
        </p:nvSpPr>
        <p:spPr>
          <a:xfrm>
            <a:off x="155042" y="93730"/>
            <a:ext cx="5957584"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rgbClr val="FFC000"/>
                </a:solidFill>
                <a:latin typeface="Comic Sans MS" panose="030F0702030302020204" pitchFamily="66" charset="0"/>
              </a:rPr>
              <a:t>Структура издержек и бизнес-модель</a:t>
            </a:r>
            <a:endParaRPr dirty="0">
              <a:solidFill>
                <a:srgbClr val="FFC000"/>
              </a:solidFill>
              <a:latin typeface="Comic Sans MS" panose="030F0702030302020204" pitchFamily="66" charset="0"/>
            </a:endParaRPr>
          </a:p>
        </p:txBody>
      </p:sp>
    </p:spTree>
    <p:extLst>
      <p:ext uri="{BB962C8B-B14F-4D97-AF65-F5344CB8AC3E}">
        <p14:creationId xmlns:p14="http://schemas.microsoft.com/office/powerpoint/2010/main" val="2080643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Прямоугольник: скругленные углы 12">
            <a:extLst>
              <a:ext uri="{FF2B5EF4-FFF2-40B4-BE49-F238E27FC236}">
                <a16:creationId xmlns:a16="http://schemas.microsoft.com/office/drawing/2014/main" id="{649E409D-F106-4F2D-8F1A-1F06560F14F8}"/>
              </a:ext>
            </a:extLst>
          </p:cNvPr>
          <p:cNvSpPr/>
          <p:nvPr/>
        </p:nvSpPr>
        <p:spPr>
          <a:xfrm>
            <a:off x="-470363" y="146587"/>
            <a:ext cx="4144901" cy="558930"/>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9" name="Прямая соединительная линия 48">
            <a:extLst>
              <a:ext uri="{FF2B5EF4-FFF2-40B4-BE49-F238E27FC236}">
                <a16:creationId xmlns:a16="http://schemas.microsoft.com/office/drawing/2014/main" id="{79E087A6-4EDD-4B4D-870E-4CB3FE505FCB}"/>
              </a:ext>
            </a:extLst>
          </p:cNvPr>
          <p:cNvCxnSpPr>
            <a:cxnSpLocks/>
          </p:cNvCxnSpPr>
          <p:nvPr/>
        </p:nvCxnSpPr>
        <p:spPr>
          <a:xfrm>
            <a:off x="4710322" y="1774064"/>
            <a:ext cx="30967" cy="2719587"/>
          </a:xfrm>
          <a:prstGeom prst="line">
            <a:avLst/>
          </a:prstGeom>
          <a:ln>
            <a:solidFill>
              <a:srgbClr val="FFC000"/>
            </a:solidFill>
            <a:prstDash val="dash"/>
          </a:ln>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a:extLst>
              <a:ext uri="{FF2B5EF4-FFF2-40B4-BE49-F238E27FC236}">
                <a16:creationId xmlns:a16="http://schemas.microsoft.com/office/drawing/2014/main" id="{54E45449-E2AE-45AA-8F6A-AB167953FAB6}"/>
              </a:ext>
            </a:extLst>
          </p:cNvPr>
          <p:cNvCxnSpPr>
            <a:cxnSpLocks/>
          </p:cNvCxnSpPr>
          <p:nvPr/>
        </p:nvCxnSpPr>
        <p:spPr>
          <a:xfrm flipV="1">
            <a:off x="4692911" y="1351740"/>
            <a:ext cx="785932" cy="448771"/>
          </a:xfrm>
          <a:prstGeom prst="line">
            <a:avLst/>
          </a:prstGeom>
          <a:ln>
            <a:solidFill>
              <a:srgbClr val="251C32"/>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C5C3DD66-92D7-4C3C-B3BD-215B0725AC5A}"/>
              </a:ext>
            </a:extLst>
          </p:cNvPr>
          <p:cNvCxnSpPr>
            <a:cxnSpLocks/>
          </p:cNvCxnSpPr>
          <p:nvPr/>
        </p:nvCxnSpPr>
        <p:spPr>
          <a:xfrm flipV="1">
            <a:off x="2384241" y="2746981"/>
            <a:ext cx="744367" cy="604563"/>
          </a:xfrm>
          <a:prstGeom prst="line">
            <a:avLst/>
          </a:prstGeom>
          <a:ln>
            <a:solidFill>
              <a:srgbClr val="251C32"/>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a:extLst>
              <a:ext uri="{FF2B5EF4-FFF2-40B4-BE49-F238E27FC236}">
                <a16:creationId xmlns:a16="http://schemas.microsoft.com/office/drawing/2014/main" id="{22D979C2-32C7-49CB-B65A-A7F29248C817}"/>
              </a:ext>
            </a:extLst>
          </p:cNvPr>
          <p:cNvCxnSpPr>
            <a:cxnSpLocks/>
            <a:stCxn id="23" idx="2"/>
          </p:cNvCxnSpPr>
          <p:nvPr/>
        </p:nvCxnSpPr>
        <p:spPr>
          <a:xfrm flipV="1">
            <a:off x="3816296" y="1814621"/>
            <a:ext cx="876616" cy="472317"/>
          </a:xfrm>
          <a:prstGeom prst="line">
            <a:avLst/>
          </a:prstGeom>
          <a:ln>
            <a:solidFill>
              <a:srgbClr val="251C32"/>
            </a:solidFill>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a:extLst>
              <a:ext uri="{FF2B5EF4-FFF2-40B4-BE49-F238E27FC236}">
                <a16:creationId xmlns:a16="http://schemas.microsoft.com/office/drawing/2014/main" id="{367EEE46-FFBD-483B-8F10-4DBA1B6A8E72}"/>
              </a:ext>
            </a:extLst>
          </p:cNvPr>
          <p:cNvCxnSpPr/>
          <p:nvPr/>
        </p:nvCxnSpPr>
        <p:spPr>
          <a:xfrm flipH="1" flipV="1">
            <a:off x="759480" y="800889"/>
            <a:ext cx="18894" cy="3657756"/>
          </a:xfrm>
          <a:prstGeom prst="straightConnector1">
            <a:avLst/>
          </a:prstGeom>
          <a:ln w="28575">
            <a:solidFill>
              <a:srgbClr val="121746"/>
            </a:solidFill>
            <a:tailEnd type="triangle"/>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a:extLst>
              <a:ext uri="{FF2B5EF4-FFF2-40B4-BE49-F238E27FC236}">
                <a16:creationId xmlns:a16="http://schemas.microsoft.com/office/drawing/2014/main" id="{0DA270A0-F797-4595-8E74-9B43310CD0EB}"/>
              </a:ext>
            </a:extLst>
          </p:cNvPr>
          <p:cNvCxnSpPr/>
          <p:nvPr/>
        </p:nvCxnSpPr>
        <p:spPr>
          <a:xfrm>
            <a:off x="759480" y="4456119"/>
            <a:ext cx="6990247" cy="0"/>
          </a:xfrm>
          <a:prstGeom prst="straightConnector1">
            <a:avLst/>
          </a:prstGeom>
          <a:ln w="19050">
            <a:solidFill>
              <a:srgbClr val="121746"/>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a:extLst>
              <a:ext uri="{FF2B5EF4-FFF2-40B4-BE49-F238E27FC236}">
                <a16:creationId xmlns:a16="http://schemas.microsoft.com/office/drawing/2014/main" id="{4C5D3342-FB00-46D4-901A-E242DBAADA4B}"/>
              </a:ext>
            </a:extLst>
          </p:cNvPr>
          <p:cNvCxnSpPr>
            <a:cxnSpLocks/>
          </p:cNvCxnSpPr>
          <p:nvPr/>
        </p:nvCxnSpPr>
        <p:spPr>
          <a:xfrm flipV="1">
            <a:off x="778374" y="3733170"/>
            <a:ext cx="823715" cy="725475"/>
          </a:xfrm>
          <a:prstGeom prst="line">
            <a:avLst/>
          </a:prstGeom>
          <a:ln>
            <a:solidFill>
              <a:srgbClr val="251C32"/>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28FA8653-322E-44A8-9216-9A225F6DE428}"/>
              </a:ext>
            </a:extLst>
          </p:cNvPr>
          <p:cNvCxnSpPr>
            <a:cxnSpLocks/>
          </p:cNvCxnSpPr>
          <p:nvPr/>
        </p:nvCxnSpPr>
        <p:spPr>
          <a:xfrm flipV="1">
            <a:off x="1545411" y="3343984"/>
            <a:ext cx="895508" cy="430751"/>
          </a:xfrm>
          <a:prstGeom prst="line">
            <a:avLst/>
          </a:prstGeom>
          <a:ln>
            <a:solidFill>
              <a:srgbClr val="251C32"/>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a:extLst>
              <a:ext uri="{FF2B5EF4-FFF2-40B4-BE49-F238E27FC236}">
                <a16:creationId xmlns:a16="http://schemas.microsoft.com/office/drawing/2014/main" id="{3B004C18-BED9-4634-893D-2F9E1C3928E0}"/>
              </a:ext>
            </a:extLst>
          </p:cNvPr>
          <p:cNvCxnSpPr>
            <a:cxnSpLocks/>
          </p:cNvCxnSpPr>
          <p:nvPr/>
        </p:nvCxnSpPr>
        <p:spPr>
          <a:xfrm flipV="1">
            <a:off x="3128607" y="2274664"/>
            <a:ext cx="744367" cy="484591"/>
          </a:xfrm>
          <a:prstGeom prst="line">
            <a:avLst/>
          </a:prstGeom>
          <a:ln>
            <a:solidFill>
              <a:srgbClr val="251C32"/>
            </a:solidFill>
          </a:ln>
        </p:spPr>
        <p:style>
          <a:lnRef idx="1">
            <a:schemeClr val="accent1"/>
          </a:lnRef>
          <a:fillRef idx="0">
            <a:schemeClr val="accent1"/>
          </a:fillRef>
          <a:effectRef idx="0">
            <a:schemeClr val="accent1"/>
          </a:effectRef>
          <a:fontRef idx="minor">
            <a:schemeClr val="tx1"/>
          </a:fontRef>
        </p:style>
      </p:cxnSp>
      <p:sp>
        <p:nvSpPr>
          <p:cNvPr id="20" name="Овал 19">
            <a:extLst>
              <a:ext uri="{FF2B5EF4-FFF2-40B4-BE49-F238E27FC236}">
                <a16:creationId xmlns:a16="http://schemas.microsoft.com/office/drawing/2014/main" id="{D0FF523E-1CD0-4FA0-A29B-37C967321D3F}"/>
              </a:ext>
            </a:extLst>
          </p:cNvPr>
          <p:cNvSpPr/>
          <p:nvPr/>
        </p:nvSpPr>
        <p:spPr>
          <a:xfrm>
            <a:off x="1545411" y="3672713"/>
            <a:ext cx="113355" cy="1209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Овал 20">
            <a:extLst>
              <a:ext uri="{FF2B5EF4-FFF2-40B4-BE49-F238E27FC236}">
                <a16:creationId xmlns:a16="http://schemas.microsoft.com/office/drawing/2014/main" id="{34EB43F7-B9C9-4771-93D5-7327E5A52009}"/>
              </a:ext>
            </a:extLst>
          </p:cNvPr>
          <p:cNvSpPr/>
          <p:nvPr/>
        </p:nvSpPr>
        <p:spPr>
          <a:xfrm>
            <a:off x="2384241" y="3268414"/>
            <a:ext cx="113355" cy="1209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a:extLst>
              <a:ext uri="{FF2B5EF4-FFF2-40B4-BE49-F238E27FC236}">
                <a16:creationId xmlns:a16="http://schemas.microsoft.com/office/drawing/2014/main" id="{ECA5E116-EBE5-4B66-A840-F8DCD5A5100C}"/>
              </a:ext>
            </a:extLst>
          </p:cNvPr>
          <p:cNvSpPr/>
          <p:nvPr/>
        </p:nvSpPr>
        <p:spPr>
          <a:xfrm>
            <a:off x="3071930" y="2686525"/>
            <a:ext cx="113355" cy="1209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a:extLst>
              <a:ext uri="{FF2B5EF4-FFF2-40B4-BE49-F238E27FC236}">
                <a16:creationId xmlns:a16="http://schemas.microsoft.com/office/drawing/2014/main" id="{67258881-BE9A-4B97-98B8-C0A6580FAD2F}"/>
              </a:ext>
            </a:extLst>
          </p:cNvPr>
          <p:cNvSpPr/>
          <p:nvPr/>
        </p:nvSpPr>
        <p:spPr>
          <a:xfrm>
            <a:off x="3816296" y="2226482"/>
            <a:ext cx="113355" cy="1209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Овал 31">
            <a:extLst>
              <a:ext uri="{FF2B5EF4-FFF2-40B4-BE49-F238E27FC236}">
                <a16:creationId xmlns:a16="http://schemas.microsoft.com/office/drawing/2014/main" id="{89F74C45-5F43-46C1-91C0-EE23D1D4BE0B}"/>
              </a:ext>
            </a:extLst>
          </p:cNvPr>
          <p:cNvSpPr/>
          <p:nvPr/>
        </p:nvSpPr>
        <p:spPr>
          <a:xfrm>
            <a:off x="4636234" y="1758883"/>
            <a:ext cx="113355" cy="1209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8" name="Прямая соединительная линия 37">
            <a:extLst>
              <a:ext uri="{FF2B5EF4-FFF2-40B4-BE49-F238E27FC236}">
                <a16:creationId xmlns:a16="http://schemas.microsoft.com/office/drawing/2014/main" id="{9A35B068-9C16-40C1-A7F1-C63A72D4657B}"/>
              </a:ext>
            </a:extLst>
          </p:cNvPr>
          <p:cNvCxnSpPr/>
          <p:nvPr/>
        </p:nvCxnSpPr>
        <p:spPr>
          <a:xfrm flipV="1">
            <a:off x="5478843" y="974856"/>
            <a:ext cx="1110883" cy="376884"/>
          </a:xfrm>
          <a:prstGeom prst="line">
            <a:avLst/>
          </a:prstGeom>
          <a:ln>
            <a:solidFill>
              <a:srgbClr val="251C32"/>
            </a:solidFill>
          </a:ln>
        </p:spPr>
        <p:style>
          <a:lnRef idx="1">
            <a:schemeClr val="accent1"/>
          </a:lnRef>
          <a:fillRef idx="0">
            <a:schemeClr val="accent1"/>
          </a:fillRef>
          <a:effectRef idx="0">
            <a:schemeClr val="accent1"/>
          </a:effectRef>
          <a:fontRef idx="minor">
            <a:schemeClr val="tx1"/>
          </a:fontRef>
        </p:style>
      </p:cxnSp>
      <p:sp>
        <p:nvSpPr>
          <p:cNvPr id="39" name="Овал 38">
            <a:extLst>
              <a:ext uri="{FF2B5EF4-FFF2-40B4-BE49-F238E27FC236}">
                <a16:creationId xmlns:a16="http://schemas.microsoft.com/office/drawing/2014/main" id="{FC814DDB-B676-4014-8F96-932433D3DE58}"/>
              </a:ext>
            </a:extLst>
          </p:cNvPr>
          <p:cNvSpPr/>
          <p:nvPr/>
        </p:nvSpPr>
        <p:spPr>
          <a:xfrm>
            <a:off x="5422165" y="1312182"/>
            <a:ext cx="113355" cy="1209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1" name="Прямая соединительная линия 40">
            <a:extLst>
              <a:ext uri="{FF2B5EF4-FFF2-40B4-BE49-F238E27FC236}">
                <a16:creationId xmlns:a16="http://schemas.microsoft.com/office/drawing/2014/main" id="{1CB32E5F-AC6C-4429-9481-006378B95C7D}"/>
              </a:ext>
            </a:extLst>
          </p:cNvPr>
          <p:cNvCxnSpPr>
            <a:stCxn id="20" idx="4"/>
          </p:cNvCxnSpPr>
          <p:nvPr/>
        </p:nvCxnSpPr>
        <p:spPr>
          <a:xfrm flipH="1">
            <a:off x="1602088" y="3793625"/>
            <a:ext cx="1" cy="665020"/>
          </a:xfrm>
          <a:prstGeom prst="line">
            <a:avLst/>
          </a:prstGeom>
          <a:ln>
            <a:solidFill>
              <a:srgbClr val="FFC000"/>
            </a:solidFill>
            <a:prstDash val="dash"/>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a:extLst>
              <a:ext uri="{FF2B5EF4-FFF2-40B4-BE49-F238E27FC236}">
                <a16:creationId xmlns:a16="http://schemas.microsoft.com/office/drawing/2014/main" id="{A721F4F5-6C78-4F14-8FB2-06E7AC8082E4}"/>
              </a:ext>
            </a:extLst>
          </p:cNvPr>
          <p:cNvCxnSpPr>
            <a:cxnSpLocks/>
            <a:stCxn id="21" idx="1"/>
          </p:cNvCxnSpPr>
          <p:nvPr/>
        </p:nvCxnSpPr>
        <p:spPr>
          <a:xfrm>
            <a:off x="2400841" y="3286121"/>
            <a:ext cx="11327" cy="1169998"/>
          </a:xfrm>
          <a:prstGeom prst="line">
            <a:avLst/>
          </a:prstGeom>
          <a:ln>
            <a:solidFill>
              <a:srgbClr val="FFC000"/>
            </a:solidFill>
            <a:prstDash val="dash"/>
          </a:ln>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a:extLst>
              <a:ext uri="{FF2B5EF4-FFF2-40B4-BE49-F238E27FC236}">
                <a16:creationId xmlns:a16="http://schemas.microsoft.com/office/drawing/2014/main" id="{3E6A7036-CF21-4D95-8DF7-FC2B70D6D96F}"/>
              </a:ext>
            </a:extLst>
          </p:cNvPr>
          <p:cNvCxnSpPr>
            <a:cxnSpLocks/>
            <a:stCxn id="22" idx="4"/>
          </p:cNvCxnSpPr>
          <p:nvPr/>
        </p:nvCxnSpPr>
        <p:spPr>
          <a:xfrm>
            <a:off x="3128608" y="2807437"/>
            <a:ext cx="0" cy="1648682"/>
          </a:xfrm>
          <a:prstGeom prst="line">
            <a:avLst/>
          </a:prstGeom>
          <a:ln>
            <a:solidFill>
              <a:srgbClr val="FFC000"/>
            </a:solidFill>
            <a:prstDash val="dash"/>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a:extLst>
              <a:ext uri="{FF2B5EF4-FFF2-40B4-BE49-F238E27FC236}">
                <a16:creationId xmlns:a16="http://schemas.microsoft.com/office/drawing/2014/main" id="{DED94EB7-FB86-44A9-A220-DB4B5975585E}"/>
              </a:ext>
            </a:extLst>
          </p:cNvPr>
          <p:cNvCxnSpPr>
            <a:cxnSpLocks/>
            <a:stCxn id="23" idx="4"/>
          </p:cNvCxnSpPr>
          <p:nvPr/>
        </p:nvCxnSpPr>
        <p:spPr>
          <a:xfrm>
            <a:off x="3872974" y="2347394"/>
            <a:ext cx="13634" cy="2108725"/>
          </a:xfrm>
          <a:prstGeom prst="line">
            <a:avLst/>
          </a:prstGeom>
          <a:ln>
            <a:solidFill>
              <a:srgbClr val="FFC000"/>
            </a:solidFill>
            <a:prstDash val="dash"/>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a:extLst>
              <a:ext uri="{FF2B5EF4-FFF2-40B4-BE49-F238E27FC236}">
                <a16:creationId xmlns:a16="http://schemas.microsoft.com/office/drawing/2014/main" id="{D42D2834-31E0-473B-B83C-9ACAB2936E92}"/>
              </a:ext>
            </a:extLst>
          </p:cNvPr>
          <p:cNvCxnSpPr>
            <a:cxnSpLocks/>
            <a:stCxn id="39" idx="6"/>
          </p:cNvCxnSpPr>
          <p:nvPr/>
        </p:nvCxnSpPr>
        <p:spPr>
          <a:xfrm flipH="1">
            <a:off x="5534036" y="1372638"/>
            <a:ext cx="1484" cy="3083481"/>
          </a:xfrm>
          <a:prstGeom prst="line">
            <a:avLst/>
          </a:prstGeom>
          <a:ln>
            <a:solidFill>
              <a:srgbClr val="FFC000"/>
            </a:solidFill>
            <a:prstDash val="dash"/>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B73D3522-A1CF-4723-A4BA-FD621FCF32E4}"/>
              </a:ext>
            </a:extLst>
          </p:cNvPr>
          <p:cNvSpPr txBox="1"/>
          <p:nvPr/>
        </p:nvSpPr>
        <p:spPr>
          <a:xfrm>
            <a:off x="249381" y="4501153"/>
            <a:ext cx="676788" cy="307777"/>
          </a:xfrm>
          <a:prstGeom prst="rect">
            <a:avLst/>
          </a:prstGeom>
          <a:noFill/>
        </p:spPr>
        <p:txBody>
          <a:bodyPr wrap="none" rtlCol="0">
            <a:spAutoFit/>
          </a:bodyPr>
          <a:lstStyle/>
          <a:p>
            <a:r>
              <a:rPr lang="ru-RU" dirty="0"/>
              <a:t>Старт</a:t>
            </a:r>
          </a:p>
        </p:txBody>
      </p:sp>
      <p:sp>
        <p:nvSpPr>
          <p:cNvPr id="53" name="TextBox 52">
            <a:extLst>
              <a:ext uri="{FF2B5EF4-FFF2-40B4-BE49-F238E27FC236}">
                <a16:creationId xmlns:a16="http://schemas.microsoft.com/office/drawing/2014/main" id="{C3ADC5DC-C1FE-4442-8410-7AC03DED4009}"/>
              </a:ext>
            </a:extLst>
          </p:cNvPr>
          <p:cNvSpPr txBox="1"/>
          <p:nvPr/>
        </p:nvSpPr>
        <p:spPr>
          <a:xfrm>
            <a:off x="1121825" y="3523670"/>
            <a:ext cx="895498" cy="400110"/>
          </a:xfrm>
          <a:prstGeom prst="rect">
            <a:avLst/>
          </a:prstGeom>
          <a:solidFill>
            <a:srgbClr val="251C32"/>
          </a:solidFill>
        </p:spPr>
        <p:txBody>
          <a:bodyPr wrap="square" rtlCol="0">
            <a:spAutoFit/>
          </a:bodyPr>
          <a:lstStyle/>
          <a:p>
            <a:r>
              <a:rPr lang="ru-RU" sz="1000" dirty="0">
                <a:solidFill>
                  <a:schemeClr val="bg1"/>
                </a:solidFill>
              </a:rPr>
              <a:t>Идея проекта</a:t>
            </a:r>
          </a:p>
        </p:txBody>
      </p:sp>
      <p:sp>
        <p:nvSpPr>
          <p:cNvPr id="54" name="TextBox 53">
            <a:extLst>
              <a:ext uri="{FF2B5EF4-FFF2-40B4-BE49-F238E27FC236}">
                <a16:creationId xmlns:a16="http://schemas.microsoft.com/office/drawing/2014/main" id="{9CDF947F-4316-4F0B-B957-491F3F1855FC}"/>
              </a:ext>
            </a:extLst>
          </p:cNvPr>
          <p:cNvSpPr txBox="1"/>
          <p:nvPr/>
        </p:nvSpPr>
        <p:spPr>
          <a:xfrm>
            <a:off x="1871858" y="2948170"/>
            <a:ext cx="1243115" cy="553998"/>
          </a:xfrm>
          <a:prstGeom prst="rect">
            <a:avLst/>
          </a:prstGeom>
          <a:solidFill>
            <a:srgbClr val="251C32"/>
          </a:solidFill>
        </p:spPr>
        <p:txBody>
          <a:bodyPr wrap="square" rtlCol="0">
            <a:spAutoFit/>
          </a:bodyPr>
          <a:lstStyle/>
          <a:p>
            <a:r>
              <a:rPr lang="ru-RU" sz="1000" dirty="0">
                <a:solidFill>
                  <a:schemeClr val="bg1"/>
                </a:solidFill>
              </a:rPr>
              <a:t>Исследование пользователя и его проблемы</a:t>
            </a:r>
          </a:p>
        </p:txBody>
      </p:sp>
      <p:sp>
        <p:nvSpPr>
          <p:cNvPr id="55" name="TextBox 54">
            <a:extLst>
              <a:ext uri="{FF2B5EF4-FFF2-40B4-BE49-F238E27FC236}">
                <a16:creationId xmlns:a16="http://schemas.microsoft.com/office/drawing/2014/main" id="{173560C7-2D81-414C-BEB8-08A89E07F77D}"/>
              </a:ext>
            </a:extLst>
          </p:cNvPr>
          <p:cNvSpPr txBox="1"/>
          <p:nvPr/>
        </p:nvSpPr>
        <p:spPr>
          <a:xfrm>
            <a:off x="2546724" y="2475548"/>
            <a:ext cx="1243115" cy="400110"/>
          </a:xfrm>
          <a:prstGeom prst="rect">
            <a:avLst/>
          </a:prstGeom>
          <a:solidFill>
            <a:srgbClr val="251C32"/>
          </a:solidFill>
        </p:spPr>
        <p:txBody>
          <a:bodyPr wrap="square" rtlCol="0">
            <a:spAutoFit/>
          </a:bodyPr>
          <a:lstStyle/>
          <a:p>
            <a:r>
              <a:rPr lang="ru-RU" sz="1000" dirty="0">
                <a:solidFill>
                  <a:schemeClr val="bg1"/>
                </a:solidFill>
              </a:rPr>
              <a:t>Исследование рынка</a:t>
            </a:r>
          </a:p>
        </p:txBody>
      </p:sp>
      <p:sp>
        <p:nvSpPr>
          <p:cNvPr id="59" name="TextBox 58">
            <a:extLst>
              <a:ext uri="{FF2B5EF4-FFF2-40B4-BE49-F238E27FC236}">
                <a16:creationId xmlns:a16="http://schemas.microsoft.com/office/drawing/2014/main" id="{023E21F9-65BE-4CA8-90FF-4C117E81EA59}"/>
              </a:ext>
            </a:extLst>
          </p:cNvPr>
          <p:cNvSpPr txBox="1"/>
          <p:nvPr/>
        </p:nvSpPr>
        <p:spPr>
          <a:xfrm>
            <a:off x="4828947" y="1215213"/>
            <a:ext cx="1243115" cy="246221"/>
          </a:xfrm>
          <a:prstGeom prst="rect">
            <a:avLst/>
          </a:prstGeom>
          <a:solidFill>
            <a:srgbClr val="251C32"/>
          </a:solidFill>
        </p:spPr>
        <p:txBody>
          <a:bodyPr wrap="square" rtlCol="0">
            <a:spAutoFit/>
          </a:bodyPr>
          <a:lstStyle/>
          <a:p>
            <a:r>
              <a:rPr lang="ru-RU" sz="1000" dirty="0">
                <a:solidFill>
                  <a:schemeClr val="bg1"/>
                </a:solidFill>
              </a:rPr>
              <a:t>Защита в ВУЗе</a:t>
            </a:r>
          </a:p>
        </p:txBody>
      </p:sp>
      <p:sp>
        <p:nvSpPr>
          <p:cNvPr id="60" name="TextBox 59">
            <a:extLst>
              <a:ext uri="{FF2B5EF4-FFF2-40B4-BE49-F238E27FC236}">
                <a16:creationId xmlns:a16="http://schemas.microsoft.com/office/drawing/2014/main" id="{3FF69226-D6B9-4063-A47B-DA4D1643939B}"/>
              </a:ext>
            </a:extLst>
          </p:cNvPr>
          <p:cNvSpPr txBox="1"/>
          <p:nvPr/>
        </p:nvSpPr>
        <p:spPr>
          <a:xfrm>
            <a:off x="4043015" y="1539333"/>
            <a:ext cx="1243115" cy="400110"/>
          </a:xfrm>
          <a:prstGeom prst="rect">
            <a:avLst/>
          </a:prstGeom>
          <a:solidFill>
            <a:srgbClr val="251C32"/>
          </a:solidFill>
        </p:spPr>
        <p:txBody>
          <a:bodyPr wrap="square" rtlCol="0">
            <a:spAutoFit/>
          </a:bodyPr>
          <a:lstStyle/>
          <a:p>
            <a:r>
              <a:rPr lang="ru-RU" sz="1000" dirty="0">
                <a:solidFill>
                  <a:schemeClr val="bg1"/>
                </a:solidFill>
              </a:rPr>
              <a:t>Проведение тестирования</a:t>
            </a:r>
          </a:p>
        </p:txBody>
      </p:sp>
      <p:sp>
        <p:nvSpPr>
          <p:cNvPr id="62" name="TextBox 61">
            <a:extLst>
              <a:ext uri="{FF2B5EF4-FFF2-40B4-BE49-F238E27FC236}">
                <a16:creationId xmlns:a16="http://schemas.microsoft.com/office/drawing/2014/main" id="{F3BE34CE-F9C6-458C-A88B-255F63FCDAED}"/>
              </a:ext>
            </a:extLst>
          </p:cNvPr>
          <p:cNvSpPr txBox="1"/>
          <p:nvPr/>
        </p:nvSpPr>
        <p:spPr>
          <a:xfrm>
            <a:off x="3378405" y="2002926"/>
            <a:ext cx="1243115" cy="400110"/>
          </a:xfrm>
          <a:prstGeom prst="rect">
            <a:avLst/>
          </a:prstGeom>
          <a:solidFill>
            <a:srgbClr val="251C32"/>
          </a:solidFill>
        </p:spPr>
        <p:txBody>
          <a:bodyPr wrap="square" rtlCol="0">
            <a:spAutoFit/>
          </a:bodyPr>
          <a:lstStyle/>
          <a:p>
            <a:r>
              <a:rPr lang="ru-RU" sz="1000" dirty="0">
                <a:solidFill>
                  <a:schemeClr val="bg1"/>
                </a:solidFill>
              </a:rPr>
              <a:t>Разработка приложения</a:t>
            </a:r>
          </a:p>
        </p:txBody>
      </p:sp>
      <p:sp>
        <p:nvSpPr>
          <p:cNvPr id="66" name="TextBox 65">
            <a:extLst>
              <a:ext uri="{FF2B5EF4-FFF2-40B4-BE49-F238E27FC236}">
                <a16:creationId xmlns:a16="http://schemas.microsoft.com/office/drawing/2014/main" id="{E12297EE-C8E9-413B-94A0-60989DD3CD0A}"/>
              </a:ext>
            </a:extLst>
          </p:cNvPr>
          <p:cNvSpPr txBox="1"/>
          <p:nvPr/>
        </p:nvSpPr>
        <p:spPr>
          <a:xfrm>
            <a:off x="6126863" y="800889"/>
            <a:ext cx="1243115" cy="246221"/>
          </a:xfrm>
          <a:prstGeom prst="rect">
            <a:avLst/>
          </a:prstGeom>
          <a:solidFill>
            <a:srgbClr val="251C32"/>
          </a:solidFill>
        </p:spPr>
        <p:txBody>
          <a:bodyPr wrap="square" rtlCol="0">
            <a:spAutoFit/>
          </a:bodyPr>
          <a:lstStyle/>
          <a:p>
            <a:r>
              <a:rPr lang="ru-RU" sz="1000" dirty="0">
                <a:solidFill>
                  <a:schemeClr val="bg1"/>
                </a:solidFill>
              </a:rPr>
              <a:t>Финал</a:t>
            </a:r>
          </a:p>
        </p:txBody>
      </p:sp>
      <p:sp>
        <p:nvSpPr>
          <p:cNvPr id="67" name="TextBox 66">
            <a:extLst>
              <a:ext uri="{FF2B5EF4-FFF2-40B4-BE49-F238E27FC236}">
                <a16:creationId xmlns:a16="http://schemas.microsoft.com/office/drawing/2014/main" id="{3CE8AD34-DB75-4EA8-98CE-A41235904BB8}"/>
              </a:ext>
            </a:extLst>
          </p:cNvPr>
          <p:cNvSpPr txBox="1"/>
          <p:nvPr/>
        </p:nvSpPr>
        <p:spPr>
          <a:xfrm>
            <a:off x="1546902" y="4524425"/>
            <a:ext cx="946513" cy="307777"/>
          </a:xfrm>
          <a:prstGeom prst="rect">
            <a:avLst/>
          </a:prstGeom>
          <a:noFill/>
          <a:ln>
            <a:solidFill>
              <a:srgbClr val="FFC000"/>
            </a:solidFill>
          </a:ln>
        </p:spPr>
        <p:txBody>
          <a:bodyPr wrap="square" rtlCol="0">
            <a:spAutoFit/>
          </a:bodyPr>
          <a:lstStyle/>
          <a:p>
            <a:pPr algn="ctr"/>
            <a:r>
              <a:rPr lang="ru-RU" dirty="0"/>
              <a:t>сентябрь</a:t>
            </a:r>
          </a:p>
        </p:txBody>
      </p:sp>
      <p:sp>
        <p:nvSpPr>
          <p:cNvPr id="68" name="TextBox 67">
            <a:extLst>
              <a:ext uri="{FF2B5EF4-FFF2-40B4-BE49-F238E27FC236}">
                <a16:creationId xmlns:a16="http://schemas.microsoft.com/office/drawing/2014/main" id="{CAB144C2-6EEA-48C4-8A50-BFBB995F287F}"/>
              </a:ext>
            </a:extLst>
          </p:cNvPr>
          <p:cNvSpPr txBox="1"/>
          <p:nvPr/>
        </p:nvSpPr>
        <p:spPr>
          <a:xfrm>
            <a:off x="2999669" y="4527072"/>
            <a:ext cx="873304" cy="307777"/>
          </a:xfrm>
          <a:prstGeom prst="rect">
            <a:avLst/>
          </a:prstGeom>
          <a:noFill/>
          <a:ln>
            <a:solidFill>
              <a:srgbClr val="FFC000"/>
            </a:solidFill>
          </a:ln>
        </p:spPr>
        <p:txBody>
          <a:bodyPr wrap="square" rtlCol="0">
            <a:spAutoFit/>
          </a:bodyPr>
          <a:lstStyle/>
          <a:p>
            <a:pPr algn="ctr"/>
            <a:r>
              <a:rPr lang="ru-RU" dirty="0"/>
              <a:t>октябрь</a:t>
            </a:r>
          </a:p>
        </p:txBody>
      </p:sp>
      <p:sp>
        <p:nvSpPr>
          <p:cNvPr id="69" name="TextBox 68">
            <a:extLst>
              <a:ext uri="{FF2B5EF4-FFF2-40B4-BE49-F238E27FC236}">
                <a16:creationId xmlns:a16="http://schemas.microsoft.com/office/drawing/2014/main" id="{0B010753-F573-49C3-A36D-F876C9F320A0}"/>
              </a:ext>
            </a:extLst>
          </p:cNvPr>
          <p:cNvSpPr txBox="1"/>
          <p:nvPr/>
        </p:nvSpPr>
        <p:spPr>
          <a:xfrm>
            <a:off x="4379227" y="4527412"/>
            <a:ext cx="802316" cy="307777"/>
          </a:xfrm>
          <a:prstGeom prst="rect">
            <a:avLst/>
          </a:prstGeom>
          <a:noFill/>
          <a:ln>
            <a:solidFill>
              <a:srgbClr val="FFC000"/>
            </a:solidFill>
          </a:ln>
        </p:spPr>
        <p:txBody>
          <a:bodyPr wrap="square" rtlCol="0">
            <a:spAutoFit/>
          </a:bodyPr>
          <a:lstStyle/>
          <a:p>
            <a:pPr algn="ctr"/>
            <a:r>
              <a:rPr lang="ru-RU" dirty="0"/>
              <a:t>ноябрь</a:t>
            </a:r>
          </a:p>
        </p:txBody>
      </p:sp>
      <p:sp>
        <p:nvSpPr>
          <p:cNvPr id="71" name="TextBox 70">
            <a:extLst>
              <a:ext uri="{FF2B5EF4-FFF2-40B4-BE49-F238E27FC236}">
                <a16:creationId xmlns:a16="http://schemas.microsoft.com/office/drawing/2014/main" id="{40C5906D-2A01-48A9-9027-607FFDDBFE1A}"/>
              </a:ext>
            </a:extLst>
          </p:cNvPr>
          <p:cNvSpPr txBox="1"/>
          <p:nvPr/>
        </p:nvSpPr>
        <p:spPr>
          <a:xfrm>
            <a:off x="5478842" y="4524424"/>
            <a:ext cx="878473" cy="307777"/>
          </a:xfrm>
          <a:prstGeom prst="rect">
            <a:avLst/>
          </a:prstGeom>
          <a:noFill/>
          <a:ln>
            <a:solidFill>
              <a:srgbClr val="FFC000"/>
            </a:solidFill>
          </a:ln>
        </p:spPr>
        <p:txBody>
          <a:bodyPr wrap="square" rtlCol="0">
            <a:spAutoFit/>
          </a:bodyPr>
          <a:lstStyle/>
          <a:p>
            <a:pPr algn="ctr"/>
            <a:r>
              <a:rPr lang="ru-RU" dirty="0"/>
              <a:t>декабрь</a:t>
            </a:r>
          </a:p>
        </p:txBody>
      </p:sp>
      <p:sp>
        <p:nvSpPr>
          <p:cNvPr id="77" name="TextBox 76">
            <a:extLst>
              <a:ext uri="{FF2B5EF4-FFF2-40B4-BE49-F238E27FC236}">
                <a16:creationId xmlns:a16="http://schemas.microsoft.com/office/drawing/2014/main" id="{F906C878-90D8-42B2-87D2-66ABF5AAECB6}"/>
              </a:ext>
            </a:extLst>
          </p:cNvPr>
          <p:cNvSpPr txBox="1"/>
          <p:nvPr/>
        </p:nvSpPr>
        <p:spPr>
          <a:xfrm>
            <a:off x="60455" y="195219"/>
            <a:ext cx="3869196" cy="461665"/>
          </a:xfrm>
          <a:prstGeom prst="rect">
            <a:avLst/>
          </a:prstGeom>
          <a:noFill/>
        </p:spPr>
        <p:txBody>
          <a:bodyPr wrap="square" rtlCol="0">
            <a:spAutoFit/>
          </a:bodyPr>
          <a:lstStyle/>
          <a:p>
            <a:r>
              <a:rPr lang="ru-RU" sz="2400" dirty="0">
                <a:solidFill>
                  <a:srgbClr val="FFC000"/>
                </a:solidFill>
                <a:latin typeface="Comic Sans MS" panose="030F0702030302020204" pitchFamily="66" charset="0"/>
              </a:rPr>
              <a:t>Шаги в разработке</a:t>
            </a:r>
          </a:p>
        </p:txBody>
      </p:sp>
    </p:spTree>
    <p:extLst>
      <p:ext uri="{BB962C8B-B14F-4D97-AF65-F5344CB8AC3E}">
        <p14:creationId xmlns:p14="http://schemas.microsoft.com/office/powerpoint/2010/main" val="4219512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17" name="Прямоугольник: скругленные углы 12">
            <a:extLst>
              <a:ext uri="{FF2B5EF4-FFF2-40B4-BE49-F238E27FC236}">
                <a16:creationId xmlns:a16="http://schemas.microsoft.com/office/drawing/2014/main" id="{649E409D-F106-4F2D-8F1A-1F06560F14F8}"/>
              </a:ext>
            </a:extLst>
          </p:cNvPr>
          <p:cNvSpPr/>
          <p:nvPr/>
        </p:nvSpPr>
        <p:spPr>
          <a:xfrm>
            <a:off x="-309377" y="86555"/>
            <a:ext cx="2797653" cy="708801"/>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5" name="Google Shape;95;p19"/>
          <p:cNvSpPr txBox="1">
            <a:spLocks noGrp="1"/>
          </p:cNvSpPr>
          <p:nvPr>
            <p:ph type="title"/>
          </p:nvPr>
        </p:nvSpPr>
        <p:spPr>
          <a:xfrm>
            <a:off x="135590" y="154606"/>
            <a:ext cx="2587287"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rgbClr val="FFC000"/>
                </a:solidFill>
                <a:latin typeface="Comic Sans MS" panose="030F0702030302020204" pitchFamily="66" charset="0"/>
              </a:rPr>
              <a:t>Команда</a:t>
            </a:r>
            <a:endParaRPr dirty="0">
              <a:solidFill>
                <a:srgbClr val="FFC000"/>
              </a:solidFill>
              <a:latin typeface="Comic Sans MS" panose="030F0702030302020204" pitchFamily="66" charset="0"/>
            </a:endParaRPr>
          </a:p>
        </p:txBody>
      </p:sp>
      <p:sp>
        <p:nvSpPr>
          <p:cNvPr id="10" name="Прямоугольник: скругленные углы 9">
            <a:extLst>
              <a:ext uri="{FF2B5EF4-FFF2-40B4-BE49-F238E27FC236}">
                <a16:creationId xmlns:a16="http://schemas.microsoft.com/office/drawing/2014/main" id="{404132E4-DB5A-47F2-A903-50B7BD6DCC9E}"/>
              </a:ext>
            </a:extLst>
          </p:cNvPr>
          <p:cNvSpPr/>
          <p:nvPr/>
        </p:nvSpPr>
        <p:spPr>
          <a:xfrm>
            <a:off x="2327201" y="945500"/>
            <a:ext cx="1673794" cy="1886865"/>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Прямоугольник: скругленные углы 13">
            <a:extLst>
              <a:ext uri="{FF2B5EF4-FFF2-40B4-BE49-F238E27FC236}">
                <a16:creationId xmlns:a16="http://schemas.microsoft.com/office/drawing/2014/main" id="{700A025A-A408-44A7-8F8E-3DC04E99A256}"/>
              </a:ext>
            </a:extLst>
          </p:cNvPr>
          <p:cNvSpPr/>
          <p:nvPr/>
        </p:nvSpPr>
        <p:spPr>
          <a:xfrm>
            <a:off x="7025314" y="2026443"/>
            <a:ext cx="1771920" cy="1944968"/>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TextBox 10">
            <a:extLst>
              <a:ext uri="{FF2B5EF4-FFF2-40B4-BE49-F238E27FC236}">
                <a16:creationId xmlns:a16="http://schemas.microsoft.com/office/drawing/2014/main" id="{AD56D841-82E5-4C6B-A5B2-1680742C1383}"/>
              </a:ext>
            </a:extLst>
          </p:cNvPr>
          <p:cNvSpPr txBox="1"/>
          <p:nvPr/>
        </p:nvSpPr>
        <p:spPr>
          <a:xfrm>
            <a:off x="2283413" y="2805379"/>
            <a:ext cx="1761370"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1" i="0" u="none" strike="noStrike" kern="0" cap="none" spc="0" normalizeH="0" baseline="0" noProof="0" dirty="0">
                <a:ln>
                  <a:noFill/>
                </a:ln>
                <a:solidFill>
                  <a:srgbClr val="000000"/>
                </a:solidFill>
                <a:effectLst/>
                <a:uLnTx/>
                <a:uFillTx/>
                <a:latin typeface="Arial"/>
                <a:cs typeface="Arial"/>
                <a:sym typeface="Arial"/>
              </a:rPr>
              <a:t>Анастасия Курочкина (Богачева)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Arial"/>
                <a:cs typeface="Arial"/>
                <a:sym typeface="Arial"/>
              </a:rPr>
              <a:t>Руководитель</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Arial"/>
                <a:cs typeface="Arial"/>
                <a:sym typeface="Arial"/>
              </a:rPr>
              <a:t>Спикер 1</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0" i="1" u="none" strike="noStrike" kern="0" cap="none" spc="0" normalizeH="0" baseline="0" noProof="0" dirty="0">
                <a:ln>
                  <a:noFill/>
                </a:ln>
                <a:solidFill>
                  <a:srgbClr val="000000"/>
                </a:solidFill>
                <a:effectLst/>
                <a:uLnTx/>
                <a:uFillTx/>
                <a:latin typeface="Arial"/>
                <a:cs typeface="Arial"/>
                <a:sym typeface="Arial"/>
              </a:rPr>
              <a:t>Участник «Тренинга предпринимательских компетенций </a:t>
            </a:r>
            <a:r>
              <a:rPr kumimoji="0" lang="en-US" sz="1100" b="0" i="1" u="none" strike="noStrike" kern="0" cap="none" spc="0" normalizeH="0" baseline="0" noProof="0" dirty="0">
                <a:ln>
                  <a:noFill/>
                </a:ln>
                <a:solidFill>
                  <a:srgbClr val="000000"/>
                </a:solidFill>
                <a:effectLst/>
                <a:uLnTx/>
                <a:uFillTx/>
                <a:latin typeface="Arial"/>
                <a:cs typeface="Arial"/>
                <a:sym typeface="Arial"/>
              </a:rPr>
              <a:t>STARTAPHAB</a:t>
            </a:r>
            <a:r>
              <a:rPr kumimoji="0" lang="ru-RU" sz="1100" b="0" i="1" u="none" strike="noStrike" kern="0" cap="none" spc="0" normalizeH="0" baseline="0" noProof="0" dirty="0">
                <a:ln>
                  <a:noFill/>
                </a:ln>
                <a:solidFill>
                  <a:srgbClr val="000000"/>
                </a:solidFill>
                <a:effectLst/>
                <a:uLnTx/>
                <a:uFillTx/>
                <a:latin typeface="Arial"/>
                <a:cs typeface="Arial"/>
                <a:sym typeface="Arial"/>
              </a:rPr>
              <a:t>» 2022 г.</a:t>
            </a:r>
          </a:p>
        </p:txBody>
      </p:sp>
      <p:sp>
        <p:nvSpPr>
          <p:cNvPr id="13" name="TextBox 12">
            <a:extLst>
              <a:ext uri="{FF2B5EF4-FFF2-40B4-BE49-F238E27FC236}">
                <a16:creationId xmlns:a16="http://schemas.microsoft.com/office/drawing/2014/main" id="{6333C331-5B1F-48DB-8318-E3CA964DBD7D}"/>
              </a:ext>
            </a:extLst>
          </p:cNvPr>
          <p:cNvSpPr txBox="1"/>
          <p:nvPr/>
        </p:nvSpPr>
        <p:spPr>
          <a:xfrm>
            <a:off x="7085870" y="3971411"/>
            <a:ext cx="165080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1" i="0" u="none" strike="noStrike" kern="0" cap="none" spc="0" normalizeH="0" baseline="0" noProof="0" dirty="0">
                <a:ln>
                  <a:noFill/>
                </a:ln>
                <a:solidFill>
                  <a:srgbClr val="000000"/>
                </a:solidFill>
                <a:effectLst/>
                <a:uLnTx/>
                <a:uFillTx/>
                <a:latin typeface="Arial"/>
                <a:cs typeface="Arial"/>
                <a:sym typeface="Arial"/>
              </a:rPr>
              <a:t>Христина </a:t>
            </a:r>
            <a:r>
              <a:rPr kumimoji="0" lang="ru-RU" sz="1100" b="1" i="0" u="none" strike="noStrike" kern="0" cap="none" spc="0" normalizeH="0" baseline="0" noProof="0" dirty="0" err="1">
                <a:ln>
                  <a:noFill/>
                </a:ln>
                <a:solidFill>
                  <a:srgbClr val="000000"/>
                </a:solidFill>
                <a:effectLst/>
                <a:uLnTx/>
                <a:uFillTx/>
                <a:latin typeface="Arial"/>
                <a:cs typeface="Arial"/>
                <a:sym typeface="Arial"/>
              </a:rPr>
              <a:t>Демчакова</a:t>
            </a:r>
            <a:endParaRPr kumimoji="0" lang="ru-RU" sz="11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Arial"/>
                <a:cs typeface="Arial"/>
                <a:sym typeface="Arial"/>
              </a:rPr>
              <a:t>Технический писатель</a:t>
            </a:r>
          </a:p>
        </p:txBody>
      </p:sp>
      <p:sp>
        <p:nvSpPr>
          <p:cNvPr id="15" name="TextBox 14">
            <a:extLst>
              <a:ext uri="{FF2B5EF4-FFF2-40B4-BE49-F238E27FC236}">
                <a16:creationId xmlns:a16="http://schemas.microsoft.com/office/drawing/2014/main" id="{D31BE080-AD40-44C1-9623-24122DA5925B}"/>
              </a:ext>
            </a:extLst>
          </p:cNvPr>
          <p:cNvSpPr txBox="1"/>
          <p:nvPr/>
        </p:nvSpPr>
        <p:spPr>
          <a:xfrm>
            <a:off x="4829250" y="2914789"/>
            <a:ext cx="1723879" cy="12772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1" i="0" u="none" strike="noStrike" kern="0" cap="none" spc="0" normalizeH="0" baseline="0" noProof="0" dirty="0">
                <a:ln>
                  <a:noFill/>
                </a:ln>
                <a:solidFill>
                  <a:srgbClr val="000000"/>
                </a:solidFill>
                <a:effectLst/>
                <a:uLnTx/>
                <a:uFillTx/>
                <a:latin typeface="Arial"/>
                <a:cs typeface="Arial"/>
                <a:sym typeface="Arial"/>
              </a:rPr>
              <a:t>Анастасия Егорова</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Arial"/>
                <a:cs typeface="Arial"/>
                <a:sym typeface="Arial"/>
              </a:rPr>
              <a:t>Контент-</a:t>
            </a:r>
            <a:r>
              <a:rPr kumimoji="0" lang="ru-RU" sz="1100" b="0" i="0" u="none" strike="noStrike" kern="0" cap="none" spc="0" normalizeH="0" baseline="0" noProof="0" dirty="0" err="1">
                <a:ln>
                  <a:noFill/>
                </a:ln>
                <a:solidFill>
                  <a:srgbClr val="000000"/>
                </a:solidFill>
                <a:effectLst/>
                <a:uLnTx/>
                <a:uFillTx/>
                <a:latin typeface="Arial"/>
                <a:cs typeface="Arial"/>
                <a:sym typeface="Arial"/>
              </a:rPr>
              <a:t>мейкер</a:t>
            </a:r>
            <a:endParaRPr kumimoji="0" lang="ru-RU"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Arial"/>
                <a:cs typeface="Arial"/>
                <a:sym typeface="Arial"/>
              </a:rPr>
              <a:t>Спикер 2</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0" i="1" u="none" strike="noStrike" kern="0" cap="none" spc="0" normalizeH="0" baseline="0" noProof="0" dirty="0">
                <a:ln>
                  <a:noFill/>
                </a:ln>
                <a:solidFill>
                  <a:srgbClr val="000000"/>
                </a:solidFill>
                <a:effectLst/>
                <a:uLnTx/>
                <a:uFillTx/>
                <a:latin typeface="Arial"/>
                <a:cs typeface="Arial"/>
                <a:sym typeface="Arial"/>
              </a:rPr>
              <a:t>Участник «Тренинга предпринимательских компетенций STA</a:t>
            </a:r>
            <a:r>
              <a:rPr kumimoji="0" lang="en-US" sz="1100" b="0" i="1" u="none" strike="noStrike" kern="0" cap="none" spc="0" normalizeH="0" baseline="0" noProof="0" dirty="0">
                <a:ln>
                  <a:noFill/>
                </a:ln>
                <a:solidFill>
                  <a:srgbClr val="000000"/>
                </a:solidFill>
                <a:effectLst/>
                <a:uLnTx/>
                <a:uFillTx/>
                <a:latin typeface="Arial"/>
                <a:cs typeface="Arial"/>
                <a:sym typeface="Arial"/>
              </a:rPr>
              <a:t>R</a:t>
            </a:r>
            <a:r>
              <a:rPr kumimoji="0" lang="ru-RU" sz="1100" b="0" i="1" u="none" strike="noStrike" kern="0" cap="none" spc="0" normalizeH="0" baseline="0" noProof="0" dirty="0">
                <a:ln>
                  <a:noFill/>
                </a:ln>
                <a:solidFill>
                  <a:srgbClr val="000000"/>
                </a:solidFill>
                <a:effectLst/>
                <a:uLnTx/>
                <a:uFillTx/>
                <a:latin typeface="Arial"/>
                <a:cs typeface="Arial"/>
                <a:sym typeface="Arial"/>
              </a:rPr>
              <a:t>TAPHAB» 2022 г.</a:t>
            </a:r>
          </a:p>
        </p:txBody>
      </p:sp>
      <p:sp>
        <p:nvSpPr>
          <p:cNvPr id="16" name="TextBox 15">
            <a:extLst>
              <a:ext uri="{FF2B5EF4-FFF2-40B4-BE49-F238E27FC236}">
                <a16:creationId xmlns:a16="http://schemas.microsoft.com/office/drawing/2014/main" id="{43B904F9-19FA-44EC-B380-8B043F6ECACD}"/>
              </a:ext>
            </a:extLst>
          </p:cNvPr>
          <p:cNvSpPr txBox="1"/>
          <p:nvPr/>
        </p:nvSpPr>
        <p:spPr>
          <a:xfrm>
            <a:off x="217054" y="3852375"/>
            <a:ext cx="1694529" cy="12772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1" i="0" u="none" strike="noStrike" kern="0" cap="none" spc="0" normalizeH="0" baseline="0" noProof="0" dirty="0">
                <a:ln>
                  <a:noFill/>
                </a:ln>
                <a:solidFill>
                  <a:srgbClr val="000000"/>
                </a:solidFill>
                <a:effectLst/>
                <a:uLnTx/>
                <a:uFillTx/>
                <a:latin typeface="Arial"/>
                <a:cs typeface="Arial"/>
                <a:sym typeface="Arial"/>
              </a:rPr>
              <a:t>Евгения Синицына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Arial"/>
                <a:cs typeface="Arial"/>
                <a:sym typeface="Arial"/>
              </a:rPr>
              <a:t>Дизайнер</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100" b="0" i="1" u="none" strike="noStrike" kern="0" cap="none" spc="0" normalizeH="0" baseline="0" noProof="0" dirty="0">
                <a:ln>
                  <a:noFill/>
                </a:ln>
                <a:solidFill>
                  <a:srgbClr val="000000"/>
                </a:solidFill>
                <a:effectLst/>
                <a:uLnTx/>
                <a:uFillTx/>
                <a:latin typeface="Arial"/>
                <a:cs typeface="Arial"/>
                <a:sym typeface="Arial"/>
              </a:rPr>
              <a:t>Участник «Тренинга предпринимательских компетенций STA</a:t>
            </a:r>
            <a:r>
              <a:rPr kumimoji="0" lang="en-US" sz="1100" b="0" i="1" u="none" strike="noStrike" kern="0" cap="none" spc="0" normalizeH="0" baseline="0" noProof="0" dirty="0">
                <a:ln>
                  <a:noFill/>
                </a:ln>
                <a:solidFill>
                  <a:srgbClr val="000000"/>
                </a:solidFill>
                <a:effectLst/>
                <a:uLnTx/>
                <a:uFillTx/>
                <a:latin typeface="Arial"/>
                <a:cs typeface="Arial"/>
                <a:sym typeface="Arial"/>
              </a:rPr>
              <a:t>R</a:t>
            </a:r>
            <a:r>
              <a:rPr kumimoji="0" lang="ru-RU" sz="1100" b="0" i="1" u="none" strike="noStrike" kern="0" cap="none" spc="0" normalizeH="0" baseline="0" noProof="0" dirty="0">
                <a:ln>
                  <a:noFill/>
                </a:ln>
                <a:solidFill>
                  <a:srgbClr val="000000"/>
                </a:solidFill>
                <a:effectLst/>
                <a:uLnTx/>
                <a:uFillTx/>
                <a:latin typeface="Arial"/>
                <a:cs typeface="Arial"/>
                <a:sym typeface="Arial"/>
              </a:rPr>
              <a:t>TAPHAB» 2022 г.</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Прямоугольник: скругленные углы 11">
            <a:extLst>
              <a:ext uri="{FF2B5EF4-FFF2-40B4-BE49-F238E27FC236}">
                <a16:creationId xmlns:a16="http://schemas.microsoft.com/office/drawing/2014/main" id="{72B03897-1CAC-438A-9521-26927AEC53DC}"/>
              </a:ext>
            </a:extLst>
          </p:cNvPr>
          <p:cNvSpPr/>
          <p:nvPr/>
        </p:nvSpPr>
        <p:spPr>
          <a:xfrm>
            <a:off x="306119" y="2026443"/>
            <a:ext cx="1524000" cy="1841905"/>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Прямоугольник: скругленные углы 17">
            <a:extLst>
              <a:ext uri="{FF2B5EF4-FFF2-40B4-BE49-F238E27FC236}">
                <a16:creationId xmlns:a16="http://schemas.microsoft.com/office/drawing/2014/main" id="{AD043747-E717-4801-B4E5-A897158198F1}"/>
              </a:ext>
            </a:extLst>
          </p:cNvPr>
          <p:cNvSpPr/>
          <p:nvPr/>
        </p:nvSpPr>
        <p:spPr>
          <a:xfrm>
            <a:off x="4902538" y="863076"/>
            <a:ext cx="1577301" cy="1969289"/>
          </a:xfrm>
          <a:prstGeom prst="round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a:ln>
                <a:noFill/>
              </a:ln>
              <a:solidFill>
                <a:srgbClr val="FFFFFF"/>
              </a:solidFill>
              <a:effectLst/>
              <a:uLnTx/>
              <a:uFillTx/>
              <a:latin typeface="Arial"/>
              <a:ea typeface="+mn-ea"/>
              <a:cs typeface="+mn-cs"/>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4" name="Прямоугольник: скругленные углы 12">
            <a:extLst>
              <a:ext uri="{FF2B5EF4-FFF2-40B4-BE49-F238E27FC236}">
                <a16:creationId xmlns:a16="http://schemas.microsoft.com/office/drawing/2014/main" id="{649E409D-F106-4F2D-8F1A-1F06560F14F8}"/>
              </a:ext>
            </a:extLst>
          </p:cNvPr>
          <p:cNvSpPr/>
          <p:nvPr/>
        </p:nvSpPr>
        <p:spPr>
          <a:xfrm>
            <a:off x="-294612" y="376299"/>
            <a:ext cx="4105559" cy="708801"/>
          </a:xfrm>
          <a:prstGeom prst="roundRect">
            <a:avLst/>
          </a:prstGeom>
          <a:solidFill>
            <a:srgbClr val="25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7" name="Google Shape;127;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342900" lvl="0" algn="l" rtl="0">
              <a:spcBef>
                <a:spcPts val="0"/>
              </a:spcBef>
              <a:spcAft>
                <a:spcPts val="1200"/>
              </a:spcAft>
              <a:buAutoNum type="arabicPeriod"/>
            </a:pPr>
            <a:r>
              <a:rPr lang="ru" dirty="0"/>
              <a:t>Подскажите, как нам правильно посчитать издержки и составить финансовую модель?</a:t>
            </a:r>
          </a:p>
        </p:txBody>
      </p:sp>
      <p:sp>
        <p:nvSpPr>
          <p:cNvPr id="5" name="Google Shape;102;p21"/>
          <p:cNvSpPr txBox="1">
            <a:spLocks/>
          </p:cNvSpPr>
          <p:nvPr/>
        </p:nvSpPr>
        <p:spPr>
          <a:xfrm>
            <a:off x="123278" y="418134"/>
            <a:ext cx="3628533" cy="625130"/>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ru-RU" dirty="0">
                <a:solidFill>
                  <a:srgbClr val="FFC000"/>
                </a:solidFill>
                <a:latin typeface="Comic Sans MS" panose="030F0702030302020204" pitchFamily="66" charset="0"/>
              </a:rPr>
              <a:t>Вопросы экспертам</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818</TotalTime>
  <Words>1689</Words>
  <Application>Microsoft Office PowerPoint</Application>
  <PresentationFormat>Экран (16:9)</PresentationFormat>
  <Paragraphs>201</Paragraphs>
  <Slides>13</Slides>
  <Notes>12</Notes>
  <HiddenSlides>0</HiddenSlides>
  <MMClips>2</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13</vt:i4>
      </vt:variant>
    </vt:vector>
  </HeadingPairs>
  <TitlesOfParts>
    <vt:vector size="21" baseType="lpstr">
      <vt:lpstr>-apple-system</vt:lpstr>
      <vt:lpstr>Arial</vt:lpstr>
      <vt:lpstr>Courier New</vt:lpstr>
      <vt:lpstr>Comic Sans MS</vt:lpstr>
      <vt:lpstr>Nunito</vt:lpstr>
      <vt:lpstr>Wingdings</vt:lpstr>
      <vt:lpstr>Calibri</vt:lpstr>
      <vt:lpstr>Simple Light</vt:lpstr>
      <vt:lpstr>Презентация PowerPoint</vt:lpstr>
      <vt:lpstr>Пользователь и его проблема</vt:lpstr>
      <vt:lpstr>Решение</vt:lpstr>
      <vt:lpstr>Пользовательский сценарий</vt:lpstr>
      <vt:lpstr>О проекте (Что есть сейчас?)</vt:lpstr>
      <vt:lpstr>Результаты пользовательского тестирования</vt:lpstr>
      <vt:lpstr>Экономика проекта: предположения и вопросы</vt:lpstr>
      <vt:lpstr>Аналоги</vt:lpstr>
      <vt:lpstr>Рынок</vt:lpstr>
      <vt:lpstr>Структура издержек и бизнес-модель</vt:lpstr>
      <vt:lpstr>Презентация PowerPoint</vt:lpstr>
      <vt:lpstr>Команда</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dc:creator>Анастасия Богачева</dc:creator>
  <cp:lastModifiedBy>Анастасия Богачева</cp:lastModifiedBy>
  <cp:revision>60</cp:revision>
  <dcterms:modified xsi:type="dcterms:W3CDTF">2024-11-22T17:17:18Z</dcterms:modified>
</cp:coreProperties>
</file>