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0" r:id="rId4"/>
    <p:sldId id="275" r:id="rId5"/>
    <p:sldId id="258" r:id="rId6"/>
    <p:sldId id="259" r:id="rId7"/>
    <p:sldId id="261" r:id="rId8"/>
    <p:sldId id="262" r:id="rId9"/>
    <p:sldId id="263" r:id="rId10"/>
    <p:sldId id="264" r:id="rId11"/>
    <p:sldId id="268" r:id="rId12"/>
    <p:sldId id="265" r:id="rId13"/>
    <p:sldId id="266" r:id="rId14"/>
    <p:sldId id="267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135" autoAdjust="0"/>
  </p:normalViewPr>
  <p:slideViewPr>
    <p:cSldViewPr>
      <p:cViewPr varScale="1">
        <p:scale>
          <a:sx n="66" d="100"/>
          <a:sy n="66" d="100"/>
        </p:scale>
        <p:origin x="43" y="52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79DBD-3297-4A59-9C97-A53D2AAC4D4E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0CC6CF-4DD0-4828-9CB2-71EF0A65D2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588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9031C-6965-496B-A779-6EF6AA59C40F}" type="datetime1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A6A1-E163-4614-A8FC-4E1FBFE2785F}" type="datetime1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88737-A49C-4644-9227-34470D2EAA04}" type="datetime1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C16B3-328F-4A8A-9FE0-E2FD01352700}" type="datetime1">
              <a:rPr lang="ru-RU" smtClean="0"/>
              <a:pPr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20C5-0365-4131-B6D3-E34F544E6C1F}" type="datetime1">
              <a:rPr lang="ru-RU" smtClean="0"/>
              <a:pPr/>
              <a:t>25.09.2023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AB4B-B098-4383-8377-9868F37FD334}" type="datetime1">
              <a:rPr lang="ru-RU" smtClean="0"/>
              <a:pPr/>
              <a:t>25.09.2023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9E212-B6CD-448E-899E-F88515C392CB}" type="datetime1">
              <a:rPr lang="ru-RU" smtClean="0"/>
              <a:pPr/>
              <a:t>25.09.2023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AD69-EAB3-461C-9D8D-48FC41E0ECC2}" type="datetime1">
              <a:rPr lang="ru-RU" smtClean="0"/>
              <a:pPr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AC8A9-0AD2-4B87-8A9B-CB78C4EF863C}" type="datetime1">
              <a:rPr lang="ru-RU" smtClean="0"/>
              <a:pPr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6EB4-8DDD-4AEA-A728-8C44AB53D18F}" type="datetime1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9181E-0024-4533-8A41-24D66839C6C8}" type="datetime1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пасибо за внимани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3">
            <a:extLst>
              <a:ext uri="{FF2B5EF4-FFF2-40B4-BE49-F238E27FC236}">
                <a16:creationId xmlns:a16="http://schemas.microsoft.com/office/drawing/2014/main" xmlns="" id="{8F133F02-7ABE-5B7B-0A0E-D32314A4E2CF}"/>
              </a:ext>
            </a:extLst>
          </p:cNvPr>
          <p:cNvSpPr txBox="1">
            <a:spLocks/>
          </p:cNvSpPr>
          <p:nvPr userDrawn="1"/>
        </p:nvSpPr>
        <p:spPr>
          <a:xfrm>
            <a:off x="2550471" y="3192944"/>
            <a:ext cx="4043058" cy="472112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defRPr sz="1800" b="1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266700" marR="0" indent="-2667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9263" indent="-169863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3"/>
              </a:buClr>
              <a:buFont typeface="Wingdings" pitchFamily="2" charset="2"/>
              <a:buChar char="§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000" b="0" cap="none" dirty="0">
                <a:solidFill>
                  <a:srgbClr val="004596"/>
                </a:solidFill>
                <a:latin typeface="GPN_DIN Condensed Bold" panose="020B0706020202020204" pitchFamily="34" charset="77"/>
                <a:ea typeface="GPN_DIN Condensed Bold" panose="020B0706020202020204" pitchFamily="34" charset="77"/>
              </a:rPr>
              <a:t>СПАСИБО ЗА ВНИМАНИЕ</a:t>
            </a:r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xmlns="" id="{5CB87C7A-B3D1-BB45-B4BE-DF23D6DE98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43316" y="6307810"/>
            <a:ext cx="24165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701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244FF-C76B-484B-8F4F-6898A3A36311}" type="datetime1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plast.by/wp-content/uploads/2016/02/Shema-protsessa-proizvodstva-porolona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ITYUKOVAAV1\Desktop\Jf997vMlICQ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24" y="4624852"/>
            <a:ext cx="8876767" cy="223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1643050"/>
            <a:ext cx="8715436" cy="278608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 получения полиуретанов.</a:t>
            </a:r>
            <a:b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Эластичные полиуретаны.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416" y="4595868"/>
            <a:ext cx="6120680" cy="543717"/>
          </a:xfrm>
        </p:spPr>
        <p:txBody>
          <a:bodyPr>
            <a:noAutofit/>
          </a:bodyPr>
          <a:lstStyle/>
          <a:p>
            <a:pPr algn="just"/>
            <a:r>
              <a:rPr lang="ru-RU" sz="165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Выполнили: ст. гр. МТС02-22-01                  И.И. Ахметова</a:t>
            </a:r>
          </a:p>
          <a:p>
            <a:pPr algn="just"/>
            <a:r>
              <a:rPr lang="ru-RU" sz="165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5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А.А. Никитина</a:t>
            </a:r>
          </a:p>
          <a:p>
            <a:pPr algn="just"/>
            <a:r>
              <a:rPr lang="ru-RU" sz="165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Проверила:</a:t>
            </a:r>
          </a:p>
          <a:p>
            <a:pPr algn="just"/>
            <a:r>
              <a:rPr lang="ru-RU" sz="165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ст. преподаватель каф. НХТ                         Е.В. Комарова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"/>
          <a:stretch/>
        </p:blipFill>
        <p:spPr bwMode="auto">
          <a:xfrm>
            <a:off x="0" y="0"/>
            <a:ext cx="914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"/>
          <a:stretch/>
        </p:blipFill>
        <p:spPr bwMode="auto">
          <a:xfrm>
            <a:off x="-11351" y="-6370"/>
            <a:ext cx="914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3200" b="1" smtClean="0">
                <a:latin typeface="Times New Roman" pitchFamily="18" charset="0"/>
                <a:cs typeface="Times New Roman" pitchFamily="18" charset="0"/>
              </a:rPr>
              <a:pPr/>
              <a:t>2</a:t>
            </a:fld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38942" y="1134987"/>
            <a:ext cx="8466114" cy="5221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70000"/>
              </a:lnSpc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Полиуретаны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один из новых видов полимерных материалов, имеющих большое промышленное значение. Физические и физико-химические свойства полиуретанов можно направленно изменять в очень широких пределах, что обеспечивает создание полимерных изделий с широким диапазоном свойств. </a:t>
            </a:r>
          </a:p>
          <a:p>
            <a:pPr algn="just">
              <a:lnSpc>
                <a:spcPct val="170000"/>
              </a:lnSpc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задались вопросом: "Почему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России производство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полиуретанов не </a:t>
            </a:r>
            <a:r>
              <a:rPr lang="ru-RU" sz="240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достаточно развито ?".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ходе анализа, было установлено, что  нужна такая технология, которая позволяла бы производить полиуретаны различных видов.  Для изучения данной проблемы были изучены существующие технологии получения полиуретанов, технологии приготовления пены.</a:t>
            </a: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675644" y="5957543"/>
            <a:ext cx="3792711" cy="763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"/>
          <a:stretch/>
        </p:blipFill>
        <p:spPr bwMode="auto">
          <a:xfrm>
            <a:off x="-11351" y="-6370"/>
            <a:ext cx="914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3200" b="1" smtClean="0">
                <a:latin typeface="Times New Roman" pitchFamily="18" charset="0"/>
                <a:cs typeface="Times New Roman" pitchFamily="18" charset="0"/>
              </a:rPr>
              <a:pPr/>
              <a:t>3</a:t>
            </a:fld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38942" y="1134987"/>
            <a:ext cx="8466114" cy="2746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675644" y="5957543"/>
            <a:ext cx="3792711" cy="763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7523" y="1127105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800"/>
              </a:spcAft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результате произведенного анализа ситуации была выявлена проблема: отсутствие применения такого вида современной технологии, которая позволяла бы производить полиуретаны различных видов. </a:t>
            </a:r>
            <a:endParaRPr lang="ru-RU" sz="1600" dirty="0">
              <a:solidFill>
                <a:schemeClr val="tx2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65984"/>
            <a:ext cx="7608436" cy="419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41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"/>
          <a:stretch/>
        </p:blipFill>
        <p:spPr bwMode="auto">
          <a:xfrm>
            <a:off x="-11351" y="-6370"/>
            <a:ext cx="914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3200" b="1" smtClean="0">
                <a:latin typeface="Times New Roman" pitchFamily="18" charset="0"/>
                <a:cs typeface="Times New Roman" pitchFamily="18" charset="0"/>
              </a:rPr>
              <a:pPr/>
              <a:t>4</a:t>
            </a:fld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38942" y="1134987"/>
            <a:ext cx="8466114" cy="2746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полиуретанам относятся высокомолекулярные соединения, содержащие значительное количество уретановых групп -NHCOO- , независимо от строения остальной части молекул. 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675644" y="5957543"/>
            <a:ext cx="3792711" cy="763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Полиуретан | Материалы | ВЗРТ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49885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221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"/>
          <a:stretch/>
        </p:blipFill>
        <p:spPr bwMode="auto">
          <a:xfrm>
            <a:off x="-11351" y="-6370"/>
            <a:ext cx="914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3200" b="1" smtClean="0">
                <a:latin typeface="Times New Roman" pitchFamily="18" charset="0"/>
                <a:cs typeface="Times New Roman" pitchFamily="18" charset="0"/>
              </a:rPr>
              <a:pPr/>
              <a:t>5</a:t>
            </a:fld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38942" y="1134987"/>
            <a:ext cx="8466114" cy="2746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675644" y="5957543"/>
            <a:ext cx="3792711" cy="763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7128" y="1127105"/>
            <a:ext cx="84352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Обычно эти полимеры получают при взаимодействии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полиизоцианатов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 веществами, имеющими несколько гидроксильных групп, например с гликолями, касторовым маслом, простыми полиэфирами. Такие вещества могут содержать и другие реакционноспособные группы, в частности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аминные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карбоксильные. 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Полиуретаны — Википед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52" y="3591333"/>
            <a:ext cx="7488832" cy="255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467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"/>
          <a:stretch/>
        </p:blipFill>
        <p:spPr bwMode="auto">
          <a:xfrm>
            <a:off x="-11351" y="-6370"/>
            <a:ext cx="914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3200" b="1" smtClean="0">
                <a:latin typeface="Times New Roman" pitchFamily="18" charset="0"/>
                <a:cs typeface="Times New Roman" pitchFamily="18" charset="0"/>
              </a:rPr>
              <a:pPr/>
              <a:t>6</a:t>
            </a:fld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38942" y="1134987"/>
            <a:ext cx="8466114" cy="2746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675644" y="5957543"/>
            <a:ext cx="3792711" cy="763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5146" y="1268760"/>
            <a:ext cx="87937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Изделия и конструкции на основе полиуретанов используют во всех без исключения отраслях промышленности. Весьма перспективным является использование в медицине соедине­ний на основе полиуретанов. 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Сфера применения термопластичных полиуретанов открывает новые горизон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201" y="3000221"/>
            <a:ext cx="6622896" cy="3311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69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"/>
          <a:stretch/>
        </p:blipFill>
        <p:spPr bwMode="auto">
          <a:xfrm>
            <a:off x="-11351" y="-6370"/>
            <a:ext cx="914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3200" b="1" smtClean="0">
                <a:latin typeface="Times New Roman" pitchFamily="18" charset="0"/>
                <a:cs typeface="Times New Roman" pitchFamily="18" charset="0"/>
              </a:rPr>
              <a:pPr/>
              <a:t>7</a:t>
            </a:fld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38942" y="692696"/>
            <a:ext cx="8466114" cy="49583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Сырье для производства полиуретанов</a:t>
            </a:r>
          </a:p>
          <a:p>
            <a:pPr algn="just"/>
            <a:endParaRPr lang="ru-RU" sz="28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Сырье для изготовления полиуретановых и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полиизоциануратных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пенопластов включает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полиизоцианаты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полиолы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пенообразователи, катализаторы, поверхностно-активные вещества и, необязательно, антипирены, антиоксиданты, наполнители, красители и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эпоксиды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675644" y="5957543"/>
            <a:ext cx="3792711" cy="763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01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"/>
          <a:stretch/>
        </p:blipFill>
        <p:spPr bwMode="auto">
          <a:xfrm>
            <a:off x="-11351" y="-6370"/>
            <a:ext cx="914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3200" b="1" smtClean="0">
                <a:latin typeface="Times New Roman" pitchFamily="18" charset="0"/>
                <a:cs typeface="Times New Roman" pitchFamily="18" charset="0"/>
              </a:rPr>
              <a:pPr/>
              <a:t>8</a:t>
            </a:fld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27592" y="1142834"/>
            <a:ext cx="8466114" cy="4822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38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Полиизоцианаты</a:t>
            </a:r>
            <a:endParaRPr lang="ru-RU" sz="38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38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3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Основными используемыми </a:t>
            </a:r>
            <a:r>
              <a:rPr lang="ru-RU" sz="38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полиизоцианатами</a:t>
            </a:r>
            <a:r>
              <a:rPr lang="ru-RU" sz="3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являются </a:t>
            </a:r>
            <a:r>
              <a:rPr lang="ru-RU" sz="38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толуолдиизоцианат</a:t>
            </a:r>
            <a:r>
              <a:rPr lang="ru-RU" sz="3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TDI</a:t>
            </a:r>
            <a:r>
              <a:rPr lang="ru-RU" sz="3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и </a:t>
            </a:r>
            <a:r>
              <a:rPr lang="ru-RU" sz="38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дифенилметандиизоцианат</a:t>
            </a:r>
            <a:r>
              <a:rPr lang="ru-RU" sz="3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MDI</a:t>
            </a:r>
            <a:r>
              <a:rPr lang="ru-RU" sz="3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олигомерного типа. </a:t>
            </a:r>
          </a:p>
          <a:p>
            <a:pPr algn="just"/>
            <a:r>
              <a:rPr lang="ru-RU" sz="3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TDI получают путем </a:t>
            </a:r>
            <a:r>
              <a:rPr lang="ru-RU" sz="38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фосгенирования</a:t>
            </a:r>
            <a:r>
              <a:rPr lang="ru-RU" sz="3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8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диаминотолуола</a:t>
            </a:r>
            <a:r>
              <a:rPr lang="ru-RU" sz="3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который получают восстановлением </a:t>
            </a:r>
            <a:r>
              <a:rPr lang="ru-RU" sz="3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нитротолуола.</a:t>
            </a:r>
          </a:p>
          <a:p>
            <a:pPr algn="just"/>
            <a:r>
              <a:rPr lang="ru-RU" sz="3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MDI получают путем </a:t>
            </a:r>
            <a:r>
              <a:rPr lang="ru-RU" sz="38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фосгенирования</a:t>
            </a:r>
            <a:r>
              <a:rPr lang="ru-RU" sz="3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продукта конденсации анилина с формальдегидом.</a:t>
            </a:r>
            <a:endParaRPr lang="ru-RU" sz="38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/>
              <a:t> </a:t>
            </a:r>
          </a:p>
          <a:p>
            <a:pPr algn="just"/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675644" y="5957543"/>
            <a:ext cx="3792711" cy="763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14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"/>
          <a:stretch/>
        </p:blipFill>
        <p:spPr bwMode="auto">
          <a:xfrm>
            <a:off x="-11351" y="-6370"/>
            <a:ext cx="914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3200" b="1" smtClean="0">
                <a:latin typeface="Times New Roman" pitchFamily="18" charset="0"/>
                <a:cs typeface="Times New Roman" pitchFamily="18" charset="0"/>
              </a:rPr>
              <a:pPr/>
              <a:t>9</a:t>
            </a:fld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467544" y="1133475"/>
            <a:ext cx="8466114" cy="421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Таблица 1 – Сравнение ТДИ и МДИ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675644" y="5957543"/>
            <a:ext cx="3792711" cy="763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782981"/>
              </p:ext>
            </p:extLst>
          </p:nvPr>
        </p:nvGraphicFramePr>
        <p:xfrm>
          <a:off x="683568" y="1633561"/>
          <a:ext cx="7488832" cy="45115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85401">
                  <a:extLst>
                    <a:ext uri="{9D8B030D-6E8A-4147-A177-3AD203B41FA5}">
                      <a16:colId xmlns="" xmlns:a16="http://schemas.microsoft.com/office/drawing/2014/main" val="2778647015"/>
                    </a:ext>
                  </a:extLst>
                </a:gridCol>
                <a:gridCol w="3403431">
                  <a:extLst>
                    <a:ext uri="{9D8B030D-6E8A-4147-A177-3AD203B41FA5}">
                      <a16:colId xmlns="" xmlns:a16="http://schemas.microsoft.com/office/drawing/2014/main" val="3540603496"/>
                    </a:ext>
                  </a:extLst>
                </a:gridCol>
              </a:tblGrid>
              <a:tr h="2732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ТДИ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МДИ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185057990"/>
                  </a:ext>
                </a:extLst>
              </a:tr>
              <a:tr h="84512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Фосгенирование диаминотолуола, который получают восстановлением нитротолуола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Фосгенирование продукта конденсации анилина с формальдегидом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640301700"/>
                  </a:ext>
                </a:extLst>
              </a:tr>
              <a:tr h="170286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Смесь толуилен-2,4- и толуилен-2,6-диизоцианатов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масс. соотношение бывает 80/20 или 65/35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4,4'-, 2,4'-, 2,2'- метилендифенил диизоцианатов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4,4'-изомер большая часть небольшие количества 2,2'-изомера и до 10 % 2,4-изомера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691504134"/>
                  </a:ext>
                </a:extLst>
              </a:tr>
              <a:tr h="5592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80/20 для получения эластичных пенопластов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Чистый (мономерный) для эластомеров и покрытий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422409981"/>
                  </a:ext>
                </a:extLst>
              </a:tr>
              <a:tr h="11310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подходит для приготовления полиизоциануратных пенопластов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Полимерный MDI для получения жестких и полужестких </a:t>
                      </a:r>
                      <a:r>
                        <a:rPr lang="ru-RU" sz="16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пенополиуретанов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а также </a:t>
                      </a:r>
                      <a:r>
                        <a:rPr lang="ru-RU" sz="16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пенополиизоциануратов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184236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89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"/>
          <a:stretch/>
        </p:blipFill>
        <p:spPr bwMode="auto">
          <a:xfrm>
            <a:off x="-11351" y="-6370"/>
            <a:ext cx="914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3200" b="1" smtClean="0">
                <a:latin typeface="Times New Roman" pitchFamily="18" charset="0"/>
                <a:cs typeface="Times New Roman" pitchFamily="18" charset="0"/>
              </a:rPr>
              <a:pPr/>
              <a:t>10</a:t>
            </a:fld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23528" y="1412776"/>
            <a:ext cx="8466114" cy="3312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Полиолы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Полиолы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пенополиуретанов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представляют собой жидкие олигомеры или полимерные соединения, содержащие по меньшей мере две гидроксильные группы. Такие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полиолы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включают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полиэфирполиолы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полиэфирполиолы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гидроксильным концом, полиолефины и гидроксилсодержащие растительные масла.</a:t>
            </a:r>
          </a:p>
          <a:p>
            <a:pPr algn="just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675644" y="5957543"/>
            <a:ext cx="3792711" cy="763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06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"/>
          <a:stretch/>
        </p:blipFill>
        <p:spPr bwMode="auto">
          <a:xfrm>
            <a:off x="-11351" y="-6370"/>
            <a:ext cx="914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3200" b="1" smtClean="0">
                <a:latin typeface="Times New Roman" pitchFamily="18" charset="0"/>
                <a:cs typeface="Times New Roman" pitchFamily="18" charset="0"/>
              </a:rPr>
              <a:pPr/>
              <a:t>11</a:t>
            </a:fld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27592" y="1886140"/>
            <a:ext cx="8466114" cy="3312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Пенообразователи</a:t>
            </a:r>
          </a:p>
          <a:p>
            <a:pPr algn="just"/>
            <a:endParaRPr lang="ru-RU" sz="20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Химические пенообразователи - это химические соединения, которые вступают в реакцию с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изоцианатными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группами с образованием газообразного диоксида углерода. Типичным химическим пенообразователем является вода (патент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Заунбрехера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Другие химические пенообразователи включают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энолизуемые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органические соединения и борную кислоту.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Физические пенообразователи - это жидкости, которые имеют низкую температуру кипения и не реагируют с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изоцианатными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группами; они испаряются в результате экзотермической реакции вспенивания. Физические пенообразователи включают различные фторсодержащие соединения, такие как C5-углеводороды,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азеотропы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галогеном или без него и сжиженный диоксид углерода.</a:t>
            </a:r>
          </a:p>
          <a:p>
            <a:pPr algn="just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675644" y="5957543"/>
            <a:ext cx="3792711" cy="763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01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"/>
          <a:stretch/>
        </p:blipFill>
        <p:spPr bwMode="auto">
          <a:xfrm>
            <a:off x="-11351" y="-6370"/>
            <a:ext cx="914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3200" b="1" smtClean="0">
                <a:latin typeface="Times New Roman" pitchFamily="18" charset="0"/>
                <a:cs typeface="Times New Roman" pitchFamily="18" charset="0"/>
              </a:rPr>
              <a:pPr/>
              <a:t>12</a:t>
            </a:fld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38942" y="1134987"/>
            <a:ext cx="8466114" cy="51023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38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Технология получения эластичного полиуретана</a:t>
            </a:r>
          </a:p>
          <a:p>
            <a:pPr algn="just"/>
            <a:endParaRPr lang="ru-RU" sz="38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3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Наиболее распространенным их представителем является поролон. Сырьем для его производства служит сложный полиэфир на основе адипиновой кислоты, </a:t>
            </a:r>
            <a:r>
              <a:rPr lang="ru-RU" sz="38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диэтиленгликоля</a:t>
            </a:r>
            <a:r>
              <a:rPr lang="ru-RU" sz="3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и небольших количеств </a:t>
            </a:r>
            <a:r>
              <a:rPr lang="ru-RU" sz="38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триметилолпропана</a:t>
            </a:r>
            <a:r>
              <a:rPr lang="ru-RU" sz="3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смесь толуилен-2,4- и толуилен-2,6-диизоцианатов (65: 36), а также вода.</a:t>
            </a:r>
          </a:p>
          <a:p>
            <a:pPr algn="just"/>
            <a:r>
              <a:rPr lang="ru-RU" sz="3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Технологический процесс получения поролона блочным способом (рис. </a:t>
            </a:r>
            <a:r>
              <a:rPr lang="ru-RU" sz="3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r>
              <a:rPr lang="ru-RU" sz="3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состоит из стадий подготовки сырья, вспенивания полиуретана, изготовления, вызревания и переработки поролоновых блоков.</a:t>
            </a:r>
            <a:r>
              <a:rPr lang="ru-RU" sz="3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 </a:t>
            </a:r>
            <a:endParaRPr lang="ru-RU" sz="38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675644" y="5957543"/>
            <a:ext cx="3792711" cy="763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"/>
          <a:stretch/>
        </p:blipFill>
        <p:spPr bwMode="auto">
          <a:xfrm>
            <a:off x="-11351" y="-6370"/>
            <a:ext cx="914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3200" b="1" smtClean="0">
                <a:latin typeface="Times New Roman" pitchFamily="18" charset="0"/>
                <a:cs typeface="Times New Roman" pitchFamily="18" charset="0"/>
              </a:rPr>
              <a:pPr/>
              <a:t>13</a:t>
            </a:fld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38942" y="1134987"/>
            <a:ext cx="8466114" cy="2746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675644" y="5957543"/>
            <a:ext cx="3792711" cy="763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1133475"/>
            <a:ext cx="8337511" cy="510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99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"/>
          <a:stretch/>
        </p:blipFill>
        <p:spPr bwMode="auto">
          <a:xfrm>
            <a:off x="-11351" y="-6370"/>
            <a:ext cx="914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3200" b="1" smtClean="0">
                <a:latin typeface="Times New Roman" pitchFamily="18" charset="0"/>
                <a:cs typeface="Times New Roman" pitchFamily="18" charset="0"/>
              </a:rPr>
              <a:pPr/>
              <a:t>14</a:t>
            </a:fld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38942" y="1134987"/>
            <a:ext cx="8466114" cy="5221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Методы получения жесткого полиуретана</a:t>
            </a:r>
          </a:p>
          <a:p>
            <a:pPr algn="just"/>
            <a:endParaRPr lang="ru-RU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Жесткие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пенополиуретаны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получают главным образом методами заливки и напыления.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 заливки. При повышенной температуре и перемешивании приготовляют смесь полиэфира с катализатором, эмульгатором и водой.</a:t>
            </a: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выдержки при 30 °С в течение 20 – 30 мин в смесь добавляют 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толуилендиизоцианат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и перемешивают массу 1 − 2 мин.</a:t>
            </a: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этом температура массы повышается на 5 − 10 °С, возрастает ее вязкость и происходит частичное вспенивание. Затем массу разливают в ограничительные формы, соответствующие конфигурации изделий. Вспенивание продолжается 30 − 35 мин. В течение этого времени форма заполняется пенопластом, который приобретает необходимую твердость и ячеистую структуру. </a:t>
            </a:r>
          </a:p>
          <a:p>
            <a:pPr algn="just"/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675644" y="5957543"/>
            <a:ext cx="3792711" cy="763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07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"/>
          <a:stretch/>
        </p:blipFill>
        <p:spPr bwMode="auto">
          <a:xfrm>
            <a:off x="-11351" y="-6370"/>
            <a:ext cx="914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3200" b="1" smtClean="0">
                <a:latin typeface="Times New Roman" pitchFamily="18" charset="0"/>
                <a:cs typeface="Times New Roman" pitchFamily="18" charset="0"/>
              </a:rPr>
              <a:pPr/>
              <a:t>15</a:t>
            </a:fld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38942" y="736180"/>
            <a:ext cx="8466114" cy="5221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 напыления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поверхность различных материалов применяют передвижную малогабаритную установку, которая состоит из обогреваемых емкостей для компонентов, шестеренчатых насосов и пистолета-распылителя с мешалкой. Толщина напыляемого слоя составляет 5 − 50 мм, кажущаяся плотность — от 35 до 200 кг/м</a:t>
            </a:r>
            <a:r>
              <a:rPr lang="ru-RU" baseline="30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Физико-механические показатели некоторых марок жестких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пенополиуретанов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на основе сложных полиэфиров (продуктов взаимодействия двухосновных кислот с многоатомными спиртами, содержащими свободные гидроксильные и карбоксильные группы) и 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диизоцианатов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(смеси толуилен-2,4 и толуилен-2,6-диизоцианатов)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приведены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таблице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endParaRPr lang="ru-RU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675644" y="5957543"/>
            <a:ext cx="3792711" cy="763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49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"/>
          <a:stretch/>
        </p:blipFill>
        <p:spPr bwMode="auto">
          <a:xfrm>
            <a:off x="-11351" y="-6370"/>
            <a:ext cx="914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3200" b="1" smtClean="0">
                <a:latin typeface="Times New Roman" pitchFamily="18" charset="0"/>
                <a:cs typeface="Times New Roman" pitchFamily="18" charset="0"/>
              </a:rPr>
              <a:pPr/>
              <a:t>16</a:t>
            </a:fld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38942" y="-1107504"/>
            <a:ext cx="8466114" cy="5221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Таблица 2 – Физико-механические показатели некоторых марок жестких </a:t>
            </a:r>
            <a:r>
              <a:rPr lang="ru-RU" sz="1600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пенополиуретанов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основе сложных эфиров</a:t>
            </a:r>
          </a:p>
          <a:p>
            <a:pPr algn="just"/>
            <a:endParaRPr lang="ru-RU" sz="2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675644" y="5957543"/>
            <a:ext cx="3792711" cy="763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873195"/>
              </p:ext>
            </p:extLst>
          </p:nvPr>
        </p:nvGraphicFramePr>
        <p:xfrm>
          <a:off x="492468" y="1700808"/>
          <a:ext cx="8136362" cy="45656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0889">
                  <a:extLst>
                    <a:ext uri="{9D8B030D-6E8A-4147-A177-3AD203B41FA5}">
                      <a16:colId xmlns="" xmlns:a16="http://schemas.microsoft.com/office/drawing/2014/main" val="3403848666"/>
                    </a:ext>
                  </a:extLst>
                </a:gridCol>
                <a:gridCol w="1870305">
                  <a:extLst>
                    <a:ext uri="{9D8B030D-6E8A-4147-A177-3AD203B41FA5}">
                      <a16:colId xmlns="" xmlns:a16="http://schemas.microsoft.com/office/drawing/2014/main" val="570528904"/>
                    </a:ext>
                  </a:extLst>
                </a:gridCol>
                <a:gridCol w="2126950">
                  <a:extLst>
                    <a:ext uri="{9D8B030D-6E8A-4147-A177-3AD203B41FA5}">
                      <a16:colId xmlns="" xmlns:a16="http://schemas.microsoft.com/office/drawing/2014/main" val="633726694"/>
                    </a:ext>
                  </a:extLst>
                </a:gridCol>
                <a:gridCol w="1998218">
                  <a:extLst>
                    <a:ext uri="{9D8B030D-6E8A-4147-A177-3AD203B41FA5}">
                      <a16:colId xmlns="" xmlns:a16="http://schemas.microsoft.com/office/drawing/2014/main" val="2920974162"/>
                    </a:ext>
                  </a:extLst>
                </a:gridCol>
              </a:tblGrid>
              <a:tr h="4420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Кажущаяся плотность, кг/м</a:t>
                      </a:r>
                      <a:r>
                        <a:rPr lang="ru-RU" sz="14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625022975"/>
                  </a:ext>
                </a:extLst>
              </a:tr>
              <a:tr h="67149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Разрушающее напряжение при сжатии, МПа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484502178"/>
                  </a:ext>
                </a:extLst>
              </a:tr>
              <a:tr h="4420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Ударная вязкость, кДж/м</a:t>
                      </a:r>
                      <a:r>
                        <a:rPr lang="ru-RU" sz="1400" baseline="30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764146443"/>
                  </a:ext>
                </a:extLst>
              </a:tr>
              <a:tr h="67149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Коэффициент теплопроводности, Вт/(м·К)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0,057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54840425"/>
                  </a:ext>
                </a:extLst>
              </a:tr>
              <a:tr h="67149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Тангенс угла диэлектрических потерь при 10</a:t>
                      </a:r>
                      <a:r>
                        <a:rPr lang="ru-RU" sz="1400" baseline="30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Гц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881682002"/>
                  </a:ext>
                </a:extLst>
              </a:tr>
              <a:tr h="4420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Усадка (линейная) за 24 ч, %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411761480"/>
                  </a:ext>
                </a:extLst>
              </a:tr>
              <a:tr h="67149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Верхний предел рабочих температур, °С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 – 150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764973420"/>
                  </a:ext>
                </a:extLst>
              </a:tr>
              <a:tr h="4420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Водопоглощение за 24 ч, кг/м</a:t>
                      </a:r>
                      <a:r>
                        <a:rPr lang="ru-RU" sz="1400" baseline="30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2251313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493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"/>
          <a:stretch/>
        </p:blipFill>
        <p:spPr bwMode="auto">
          <a:xfrm>
            <a:off x="-11351" y="-6370"/>
            <a:ext cx="914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3200" b="1" smtClean="0">
                <a:latin typeface="Times New Roman" pitchFamily="18" charset="0"/>
                <a:cs typeface="Times New Roman" pitchFamily="18" charset="0"/>
              </a:rPr>
              <a:pPr/>
              <a:t>17</a:t>
            </a:fld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38943" y="1196752"/>
            <a:ext cx="8466114" cy="5221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также в работе были рассмотрены технологии приготовления пены, а  также какие существуют вспенивающие системы и процессы вспенивания.</a:t>
            </a:r>
          </a:p>
          <a:p>
            <a:pPr algn="just"/>
            <a:r>
              <a:rPr 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Вспенивающие системы можно разделить на три вида систем: Одноступенчатая система, </a:t>
            </a:r>
            <a:r>
              <a:rPr lang="ru-RU" sz="24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квази-форполимерная</a:t>
            </a:r>
            <a:r>
              <a:rPr lang="ru-RU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система и система полного </a:t>
            </a:r>
            <a:r>
              <a:rPr lang="ru-RU" sz="24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форполимера</a:t>
            </a:r>
            <a:r>
              <a:rPr 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Процессы вспенивания включают вспенивание чашек, пенообразование малых коробок, машинное вспенивание.</a:t>
            </a:r>
          </a:p>
          <a:p>
            <a:pPr algn="just"/>
            <a:r>
              <a:rPr lang="ru-RU" sz="2400" dirty="0"/>
              <a:t>	</a:t>
            </a: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675644" y="5957543"/>
            <a:ext cx="3792711" cy="763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44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"/>
          <a:stretch/>
        </p:blipFill>
        <p:spPr bwMode="auto">
          <a:xfrm>
            <a:off x="-11351" y="-6370"/>
            <a:ext cx="914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3200" b="1" smtClean="0">
                <a:latin typeface="Times New Roman" pitchFamily="18" charset="0"/>
                <a:cs typeface="Times New Roman" pitchFamily="18" charset="0"/>
              </a:rPr>
              <a:pPr/>
              <a:t>18</a:t>
            </a:fld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38943" y="1196752"/>
            <a:ext cx="8466114" cy="5221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Описаны </a:t>
            </a:r>
            <a:r>
              <a:rPr lang="ru-RU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роцессы вспенивания: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Обычный процесс вспенивания</a:t>
            </a:r>
            <a:r>
              <a:rPr lang="en-US" sz="2400" dirty="0" smtClean="0"/>
              <a:t>;</a:t>
            </a:r>
            <a:endParaRPr lang="ru-RU" sz="2400" dirty="0" smtClean="0"/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Химический процесс вспенивания</a:t>
            </a:r>
            <a:r>
              <a:rPr lang="en-US" sz="2400" dirty="0" smtClean="0"/>
              <a:t>;</a:t>
            </a:r>
            <a:endParaRPr lang="ru-RU" sz="2400" dirty="0" smtClean="0"/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Термический процесс вспенивания</a:t>
            </a:r>
            <a:r>
              <a:rPr lang="en-US" sz="2400" dirty="0" smtClean="0"/>
              <a:t>;</a:t>
            </a:r>
            <a:endParaRPr lang="ru-RU" sz="2400" dirty="0" smtClean="0"/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Процесс с использованием жидкого диоксида углерода.</a:t>
            </a:r>
            <a:endParaRPr lang="ru-RU" sz="2400" dirty="0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675644" y="5957543"/>
            <a:ext cx="3792711" cy="763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65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"/>
          <a:stretch/>
        </p:blipFill>
        <p:spPr bwMode="auto">
          <a:xfrm>
            <a:off x="-11351" y="-6370"/>
            <a:ext cx="914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3200" b="1" smtClean="0">
                <a:latin typeface="Times New Roman" pitchFamily="18" charset="0"/>
                <a:cs typeface="Times New Roman" pitchFamily="18" charset="0"/>
              </a:rPr>
              <a:pPr/>
              <a:t>19</a:t>
            </a:fld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64432" y="793970"/>
            <a:ext cx="8466114" cy="9051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Изготовление гибких </a:t>
            </a:r>
            <a:r>
              <a:rPr lang="ru-RU" sz="2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пенополиуретанов</a:t>
            </a:r>
            <a:endParaRPr lang="ru-RU" sz="24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675644" y="5957543"/>
            <a:ext cx="3792711" cy="763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>
            <a:spLocks/>
          </p:cNvSpPr>
          <p:nvPr/>
        </p:nvSpPr>
        <p:spPr>
          <a:xfrm>
            <a:off x="107504" y="1629161"/>
            <a:ext cx="4392488" cy="5838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3366"/>
                </a:solidFill>
                <a:latin typeface="Arial" panose="020B0604020202020204" pitchFamily="34" charset="0"/>
                <a:ea typeface="Montserrat Light" charset="0"/>
                <a:cs typeface="Arial" panose="020B0604020202020204" pitchFamily="34" charset="0"/>
              </a:rPr>
              <a:t>Плитный </a:t>
            </a:r>
            <a:r>
              <a:rPr lang="ru-RU" b="1" dirty="0" err="1" smtClean="0">
                <a:solidFill>
                  <a:srgbClr val="003366"/>
                </a:solidFill>
                <a:latin typeface="Arial" panose="020B0604020202020204" pitchFamily="34" charset="0"/>
                <a:ea typeface="Montserrat Light" charset="0"/>
                <a:cs typeface="Arial" panose="020B0604020202020204" pitchFamily="34" charset="0"/>
              </a:rPr>
              <a:t>пенополиуретан</a:t>
            </a:r>
            <a:endParaRPr lang="ru-RU" b="1" dirty="0">
              <a:solidFill>
                <a:srgbClr val="003366"/>
              </a:solidFill>
              <a:latin typeface="Arial" panose="020B0604020202020204" pitchFamily="34" charset="0"/>
              <a:ea typeface="Montserrat Light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>
            <a:spLocks/>
          </p:cNvSpPr>
          <p:nvPr/>
        </p:nvSpPr>
        <p:spPr>
          <a:xfrm>
            <a:off x="4716016" y="1609932"/>
            <a:ext cx="4248472" cy="5645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3366"/>
                </a:solidFill>
                <a:latin typeface="Arial" panose="020B0604020202020204" pitchFamily="34" charset="0"/>
                <a:ea typeface="Montserrat Light" charset="0"/>
                <a:cs typeface="Arial" panose="020B0604020202020204" pitchFamily="34" charset="0"/>
              </a:rPr>
              <a:t>Формованный </a:t>
            </a:r>
            <a:r>
              <a:rPr lang="ru-RU" sz="1400" b="1" dirty="0" err="1" smtClean="0">
                <a:solidFill>
                  <a:srgbClr val="003366"/>
                </a:solidFill>
                <a:latin typeface="Arial" panose="020B0604020202020204" pitchFamily="34" charset="0"/>
                <a:ea typeface="Montserrat Light" charset="0"/>
                <a:cs typeface="Arial" panose="020B0604020202020204" pitchFamily="34" charset="0"/>
              </a:rPr>
              <a:t>пенополиуретан</a:t>
            </a:r>
            <a:endParaRPr lang="ru-RU" sz="1400" b="1" dirty="0">
              <a:solidFill>
                <a:srgbClr val="003366"/>
              </a:solidFill>
              <a:latin typeface="Arial" panose="020B0604020202020204" pitchFamily="34" charset="0"/>
              <a:ea typeface="Montserrat Light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E31CF041-DE24-B7C3-A405-9CE0C54D9A1C}"/>
              </a:ext>
            </a:extLst>
          </p:cNvPr>
          <p:cNvSpPr/>
          <p:nvPr/>
        </p:nvSpPr>
        <p:spPr>
          <a:xfrm>
            <a:off x="63734" y="2348880"/>
            <a:ext cx="4464496" cy="3986383"/>
          </a:xfrm>
          <a:prstGeom prst="rect">
            <a:avLst/>
          </a:prstGeom>
          <a:solidFill>
            <a:srgbClr val="2FB3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Regular" panose="020B0504020202020204" pitchFamily="34" charset="0"/>
              <a:ea typeface="GPN_DIN Condensed Regular" panose="020B0504020202020204" pitchFamily="34" charset="0"/>
              <a:cs typeface="Tahoma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Regular" panose="020B0504020202020204" pitchFamily="34" charset="0"/>
              <a:ea typeface="GPN_DIN Condensed Regular" panose="020B0504020202020204" pitchFamily="34" charset="0"/>
              <a:cs typeface="Tahoma"/>
            </a:endParaRPr>
          </a:p>
          <a:p>
            <a:pPr marL="0" lvl="1">
              <a:spcBef>
                <a:spcPts val="600"/>
              </a:spcBef>
              <a:defRPr/>
            </a:pPr>
            <a:r>
              <a:rPr lang="ru-RU" sz="2000" dirty="0" smtClean="0"/>
              <a:t>Высокоэластичный плитный полиуретан (“</a:t>
            </a:r>
            <a:r>
              <a:rPr lang="ru-RU" sz="2000" dirty="0"/>
              <a:t>HR”) </a:t>
            </a:r>
            <a:r>
              <a:rPr lang="ru-RU" sz="2000" dirty="0" smtClean="0"/>
              <a:t>используется в качестве высококачественных матрасов. Его получают как и большинство пенопластов из </a:t>
            </a:r>
            <a:r>
              <a:rPr lang="ru-RU" sz="2000" dirty="0" err="1" smtClean="0"/>
              <a:t>полиолов</a:t>
            </a:r>
            <a:r>
              <a:rPr lang="ru-RU" sz="2000" dirty="0" smtClean="0"/>
              <a:t>, </a:t>
            </a:r>
            <a:r>
              <a:rPr lang="ru-RU" sz="2000" dirty="0" err="1" smtClean="0"/>
              <a:t>изоцианатов</a:t>
            </a:r>
            <a:r>
              <a:rPr lang="ru-RU" sz="2000" dirty="0" smtClean="0"/>
              <a:t>, воды, катализаторов и т.д. Плита из </a:t>
            </a:r>
            <a:r>
              <a:rPr lang="ru-RU" sz="2000" dirty="0" err="1" smtClean="0"/>
              <a:t>пенополиуретана</a:t>
            </a:r>
            <a:r>
              <a:rPr lang="ru-RU" sz="2000" dirty="0" smtClean="0"/>
              <a:t> в данном случае нарезается в нужных размерах. Очень важно </a:t>
            </a:r>
            <a:r>
              <a:rPr lang="ru-RU" sz="2000" dirty="0" err="1" smtClean="0"/>
              <a:t>управлть</a:t>
            </a:r>
            <a:r>
              <a:rPr lang="ru-RU" sz="2000" dirty="0" smtClean="0"/>
              <a:t> </a:t>
            </a:r>
            <a:r>
              <a:rPr lang="ru-RU" sz="2000" dirty="0" err="1" smtClean="0"/>
              <a:t>экзотермичностью</a:t>
            </a:r>
            <a:r>
              <a:rPr lang="ru-RU" sz="2000" dirty="0" smtClean="0"/>
              <a:t> процесса, чтобы избежать загорания пены.</a:t>
            </a:r>
          </a:p>
          <a:p>
            <a:pPr marL="0" lvl="1">
              <a:spcBef>
                <a:spcPts val="600"/>
              </a:spcBef>
              <a:defRPr/>
            </a:pPr>
            <a:endParaRPr kumimoji="0" lang="ru-RU" sz="14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4020202020204" pitchFamily="34" charset="0"/>
              <a:ea typeface="GPN_DIN Condensed Bold" panose="020B0704020202020204" pitchFamily="34" charset="0"/>
            </a:endParaRPr>
          </a:p>
        </p:txBody>
      </p:sp>
      <p:sp>
        <p:nvSpPr>
          <p:cNvPr id="10" name="Прямоугольник 125">
            <a:extLst>
              <a:ext uri="{FF2B5EF4-FFF2-40B4-BE49-F238E27FC236}">
                <a16:creationId xmlns="" xmlns:a16="http://schemas.microsoft.com/office/drawing/2014/main" id="{E14F15DF-387E-F3D0-282B-C27FB0B565E5}"/>
              </a:ext>
            </a:extLst>
          </p:cNvPr>
          <p:cNvSpPr/>
          <p:nvPr/>
        </p:nvSpPr>
        <p:spPr>
          <a:xfrm>
            <a:off x="4597489" y="2348880"/>
            <a:ext cx="4366999" cy="3986385"/>
          </a:xfrm>
          <a:prstGeom prst="rect">
            <a:avLst/>
          </a:prstGeom>
          <a:solidFill>
            <a:srgbClr val="0070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lvl="1">
              <a:spcBef>
                <a:spcPts val="600"/>
              </a:spcBef>
              <a:defRPr/>
            </a:pPr>
            <a:r>
              <a:rPr lang="ru-RU" sz="2000" dirty="0" smtClean="0"/>
              <a:t>Компоненты </a:t>
            </a:r>
            <a:r>
              <a:rPr lang="ru-RU" sz="2000" dirty="0"/>
              <a:t>пены смешиваются и впрыскиваются или заливаются в предварительно изготовленную форму, которую пена заполняет по мере ее </a:t>
            </a:r>
            <a:r>
              <a:rPr lang="ru-RU" sz="2000" dirty="0" smtClean="0"/>
              <a:t>формирования.</a:t>
            </a:r>
            <a:r>
              <a:rPr lang="ru-RU" sz="2000" dirty="0" smtClean="0">
                <a:solidFill>
                  <a:srgbClr val="FFFFFF"/>
                </a:solidFill>
                <a:cs typeface="Tahoma"/>
              </a:rPr>
              <a:t> </a:t>
            </a:r>
            <a:r>
              <a:rPr lang="ru-RU" sz="2000" dirty="0" smtClean="0">
                <a:solidFill>
                  <a:srgbClr val="FFFFFF"/>
                </a:solidFill>
                <a:ea typeface="GPN_DIN Condensed Bold" panose="020B0704020202020204" pitchFamily="34" charset="0"/>
                <a:cs typeface="Tahoma"/>
              </a:rPr>
              <a:t>Производительность установки ниже, чем производительность плитного </a:t>
            </a:r>
            <a:r>
              <a:rPr lang="ru-RU" sz="2000" dirty="0" err="1" smtClean="0">
                <a:solidFill>
                  <a:srgbClr val="FFFFFF"/>
                </a:solidFill>
                <a:ea typeface="GPN_DIN Condensed Bold" panose="020B0704020202020204" pitchFamily="34" charset="0"/>
                <a:cs typeface="Tahoma"/>
              </a:rPr>
              <a:t>пенополиуретана</a:t>
            </a:r>
            <a:r>
              <a:rPr lang="ru-RU" sz="2000" dirty="0" smtClean="0">
                <a:solidFill>
                  <a:srgbClr val="FFFFFF"/>
                </a:solidFill>
                <a:ea typeface="GPN_DIN Condensed Bold" panose="020B0704020202020204" pitchFamily="34" charset="0"/>
                <a:cs typeface="Tahoma"/>
              </a:rPr>
              <a:t>. Требует наличия пресс-форм – это довольно дорогостояще.</a:t>
            </a:r>
            <a:endParaRPr lang="ru-RU" sz="2000" dirty="0">
              <a:solidFill>
                <a:srgbClr val="FFFFFF"/>
              </a:solidFill>
              <a:ea typeface="GPN_DIN Condensed Bold" panose="020B0704020202020204" pitchFamily="34" charset="0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324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10253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1758</TotalTime>
  <Words>686</Words>
  <Application>Microsoft Office PowerPoint</Application>
  <PresentationFormat>Экран (4:3)</PresentationFormat>
  <Paragraphs>124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Arial</vt:lpstr>
      <vt:lpstr>Calibri</vt:lpstr>
      <vt:lpstr>GPN_DIN Condensed Bold</vt:lpstr>
      <vt:lpstr>GPN_DIN Condensed Regular</vt:lpstr>
      <vt:lpstr>Montserrat Light</vt:lpstr>
      <vt:lpstr>Tahoma</vt:lpstr>
      <vt:lpstr>Times New Roman</vt:lpstr>
      <vt:lpstr>Wingdings</vt:lpstr>
      <vt:lpstr>Тема Office</vt:lpstr>
      <vt:lpstr>Технологии получения полиуретанов. Эластичные полиуретаны.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Фосфорсодержащие пластификаторы. Химизм. Свойства.  Технология получения.</dc:title>
  <dc:creator>DNS</dc:creator>
  <cp:lastModifiedBy>Анастасия Никитина</cp:lastModifiedBy>
  <cp:revision>125</cp:revision>
  <dcterms:created xsi:type="dcterms:W3CDTF">2019-09-21T10:12:16Z</dcterms:created>
  <dcterms:modified xsi:type="dcterms:W3CDTF">2023-09-25T09:06:52Z</dcterms:modified>
</cp:coreProperties>
</file>