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85" r:id="rId3"/>
    <p:sldId id="286" r:id="rId4"/>
    <p:sldId id="259" r:id="rId5"/>
    <p:sldId id="260" r:id="rId6"/>
    <p:sldId id="284" r:id="rId7"/>
    <p:sldId id="287" r:id="rId8"/>
    <p:sldId id="288" r:id="rId9"/>
    <p:sldId id="279" r:id="rId10"/>
    <p:sldId id="280" r:id="rId11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лона Ильина" initials="ИИ" lastIdx="1" clrIdx="0">
    <p:extLst>
      <p:ext uri="{19B8F6BF-5375-455C-9EA6-DF929625EA0E}">
        <p15:presenceInfo xmlns:p15="http://schemas.microsoft.com/office/powerpoint/2012/main" userId="628a0d887e973b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0FF"/>
    <a:srgbClr val="380256"/>
    <a:srgbClr val="F1EFFC"/>
    <a:srgbClr val="E5DCE6"/>
    <a:srgbClr val="B49EE7"/>
    <a:srgbClr val="940CFF"/>
    <a:srgbClr val="796CAF"/>
    <a:srgbClr val="6846B7"/>
    <a:srgbClr val="8064A2"/>
    <a:srgbClr val="D8D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1" autoAdjust="0"/>
    <p:restoredTop sz="94670"/>
  </p:normalViewPr>
  <p:slideViewPr>
    <p:cSldViewPr>
      <p:cViewPr varScale="1">
        <p:scale>
          <a:sx n="65" d="100"/>
          <a:sy n="65" d="100"/>
        </p:scale>
        <p:origin x="67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F2C77-8070-4027-8CF3-704D515A435A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0133C-EEA8-4AC8-A8C7-5EE586BE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92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0133C-EEA8-4AC8-A8C7-5EE586BEB3D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898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4D80A-4542-4F21-84F0-FF8CF6E63D7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61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200" y="10832026"/>
            <a:ext cx="10053320" cy="476884"/>
          </a:xfrm>
          <a:custGeom>
            <a:avLst/>
            <a:gdLst/>
            <a:ahLst/>
            <a:cxnLst/>
            <a:rect l="l" t="t" r="r" b="b"/>
            <a:pathLst>
              <a:path w="10053320" h="476884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14814" y="963"/>
            <a:ext cx="7989570" cy="11306810"/>
            <a:chOff x="12114814" y="963"/>
            <a:chExt cx="7989570" cy="11306810"/>
          </a:xfrm>
        </p:grpSpPr>
        <p:sp>
          <p:nvSpPr>
            <p:cNvPr id="3" name="object 3"/>
            <p:cNvSpPr/>
            <p:nvPr/>
          </p:nvSpPr>
          <p:spPr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109456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109456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0945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42020" y="3794571"/>
            <a:ext cx="11157830" cy="374782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r>
              <a:rPr lang="ru-RU" sz="6000" b="1" i="0" dirty="0">
                <a:solidFill>
                  <a:srgbClr val="8F00FF"/>
                </a:solidFill>
                <a:effectLst/>
                <a:latin typeface="Trebuchet MS" panose="020B0603020202020204" pitchFamily="34" charset="0"/>
              </a:rPr>
              <a:t>Наушники с возможностью индивидуальной коррекции частот для пациентов с сужением слухового спектра</a:t>
            </a:r>
            <a:endParaRPr lang="ru-RU" sz="6000" b="1" dirty="0">
              <a:solidFill>
                <a:srgbClr val="8F00FF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0996" y="9470582"/>
            <a:ext cx="11636974" cy="15164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3100" spc="-10" dirty="0">
                <a:latin typeface="Microsoft Sans Serif"/>
                <a:cs typeface="Microsoft Sans Serif"/>
              </a:rPr>
              <a:t>Ильина И.Е., </a:t>
            </a:r>
            <a:r>
              <a:rPr lang="ru-RU" sz="3100" b="0" i="0" dirty="0">
                <a:solidFill>
                  <a:srgbClr val="000000"/>
                </a:solidFill>
                <a:effectLst/>
                <a:latin typeface="-apple-system"/>
              </a:rPr>
              <a:t>Тулупов Ю.В., Бурцев Р.О., Михайлова А.Г. 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3100" b="0" i="0" dirty="0">
                <a:solidFill>
                  <a:srgbClr val="0F1115"/>
                </a:solidFill>
                <a:effectLst/>
                <a:latin typeface="quote-cjk-patch"/>
              </a:rPr>
              <a:t>ilonailina557@gmail.com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3100" b="0" i="0" dirty="0">
                <a:solidFill>
                  <a:srgbClr val="0F1115"/>
                </a:solidFill>
                <a:effectLst/>
                <a:latin typeface="quote-cjk-patch"/>
              </a:rPr>
              <a:t>ФГБОУ ВО «Самарский государственный медицинский университет»</a:t>
            </a:r>
            <a:endParaRPr sz="3100" dirty="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09955" y="1080241"/>
              <a:ext cx="123556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4121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C114F86-167E-4A1D-9884-1510F2D6A9B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18" y="455064"/>
            <a:ext cx="4183531" cy="16023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1">
            <a:extLst>
              <a:ext uri="{FF2B5EF4-FFF2-40B4-BE49-F238E27FC236}">
                <a16:creationId xmlns:a16="http://schemas.microsoft.com/office/drawing/2014/main" id="{85BCD1A4-31C0-4116-A0FD-BBD228BE015C}"/>
              </a:ext>
            </a:extLst>
          </p:cNvPr>
          <p:cNvSpPr/>
          <p:nvPr/>
        </p:nvSpPr>
        <p:spPr>
          <a:xfrm>
            <a:off x="632848" y="7546389"/>
            <a:ext cx="8650309" cy="2325507"/>
          </a:xfrm>
          <a:prstGeom prst="roundRect">
            <a:avLst>
              <a:gd name="adj" fmla="val 5504"/>
            </a:avLst>
          </a:prstGeom>
          <a:noFill/>
          <a:ln w="30480">
            <a:solidFill>
              <a:srgbClr val="8F00FF"/>
            </a:solidFill>
            <a:prstDash val="solid"/>
          </a:ln>
        </p:spPr>
      </p:sp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  <a:solidFill>
            <a:srgbClr val="8F00FF"/>
          </a:solidFill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67303" y="143745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ЗАПРОС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3BE240A-0755-47AB-B48D-7F27A3193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450" y="1311275"/>
            <a:ext cx="10801219" cy="10801219"/>
          </a:xfrm>
          <a:prstGeom prst="rect">
            <a:avLst/>
          </a:prstGeom>
        </p:spPr>
      </p:pic>
      <p:sp>
        <p:nvSpPr>
          <p:cNvPr id="23" name="Shape 1">
            <a:extLst>
              <a:ext uri="{FF2B5EF4-FFF2-40B4-BE49-F238E27FC236}">
                <a16:creationId xmlns:a16="http://schemas.microsoft.com/office/drawing/2014/main" id="{E5D8582C-6764-49AB-AC49-63919F29B4EF}"/>
              </a:ext>
            </a:extLst>
          </p:cNvPr>
          <p:cNvSpPr/>
          <p:nvPr/>
        </p:nvSpPr>
        <p:spPr>
          <a:xfrm>
            <a:off x="632848" y="3140076"/>
            <a:ext cx="8650310" cy="3860684"/>
          </a:xfrm>
          <a:prstGeom prst="roundRect">
            <a:avLst>
              <a:gd name="adj" fmla="val 5504"/>
            </a:avLst>
          </a:prstGeom>
          <a:noFill/>
          <a:ln w="30480">
            <a:solidFill>
              <a:srgbClr val="8F00FF"/>
            </a:solidFill>
            <a:prstDash val="solid"/>
          </a:ln>
        </p:spPr>
      </p:sp>
      <p:sp>
        <p:nvSpPr>
          <p:cNvPr id="25" name="Text 2">
            <a:extLst>
              <a:ext uri="{FF2B5EF4-FFF2-40B4-BE49-F238E27FC236}">
                <a16:creationId xmlns:a16="http://schemas.microsoft.com/office/drawing/2014/main" id="{91150C7B-4A69-41D3-89D6-2C214B028726}"/>
              </a:ext>
            </a:extLst>
          </p:cNvPr>
          <p:cNvSpPr/>
          <p:nvPr/>
        </p:nvSpPr>
        <p:spPr>
          <a:xfrm>
            <a:off x="906698" y="3526885"/>
            <a:ext cx="3021968" cy="39694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600" b="1" dirty="0">
                <a:solidFill>
                  <a:srgbClr val="8F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Технический партнёр</a:t>
            </a:r>
            <a:endParaRPr lang="en-US" sz="3600" dirty="0">
              <a:solidFill>
                <a:srgbClr val="8F00FF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6" name="Text 3">
            <a:extLst>
              <a:ext uri="{FF2B5EF4-FFF2-40B4-BE49-F238E27FC236}">
                <a16:creationId xmlns:a16="http://schemas.microsoft.com/office/drawing/2014/main" id="{30E41B68-5CE0-4BEE-A92B-6A55012C8CFE}"/>
              </a:ext>
            </a:extLst>
          </p:cNvPr>
          <p:cNvSpPr/>
          <p:nvPr/>
        </p:nvSpPr>
        <p:spPr>
          <a:xfrm>
            <a:off x="906698" y="4079377"/>
            <a:ext cx="8190121" cy="242322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Инженер‑схемотехник / DSP‑</a:t>
            </a:r>
            <a:r>
              <a:rPr lang="en-US" sz="36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разработчик</a:t>
            </a:r>
            <a:r>
              <a:rPr lang="ru-RU" sz="36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который поможет перевести медицинскую концепцию в техническое задание и собрать первый действующий макет. 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sz="360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8" name="Text 5">
            <a:extLst>
              <a:ext uri="{FF2B5EF4-FFF2-40B4-BE49-F238E27FC236}">
                <a16:creationId xmlns:a16="http://schemas.microsoft.com/office/drawing/2014/main" id="{EAF4FA6D-B02B-473A-9618-292C424AE19B}"/>
              </a:ext>
            </a:extLst>
          </p:cNvPr>
          <p:cNvSpPr/>
          <p:nvPr/>
        </p:nvSpPr>
        <p:spPr>
          <a:xfrm>
            <a:off x="920013" y="8054781"/>
            <a:ext cx="3292254" cy="39650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600" b="1" dirty="0">
                <a:solidFill>
                  <a:srgbClr val="8F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Патентная поддержка</a:t>
            </a:r>
            <a:endParaRPr lang="en-US" sz="3600" dirty="0">
              <a:solidFill>
                <a:srgbClr val="8F00FF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9" name="Text 6">
            <a:extLst>
              <a:ext uri="{FF2B5EF4-FFF2-40B4-BE49-F238E27FC236}">
                <a16:creationId xmlns:a16="http://schemas.microsoft.com/office/drawing/2014/main" id="{517BB7A3-45F1-4295-B31E-3F287E28AE85}"/>
              </a:ext>
            </a:extLst>
          </p:cNvPr>
          <p:cNvSpPr/>
          <p:nvPr/>
        </p:nvSpPr>
        <p:spPr>
          <a:xfrm>
            <a:off x="927536" y="8536018"/>
            <a:ext cx="7321326" cy="12064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Консультация патентоведа по регистрации ПО и алгоритма.</a:t>
            </a:r>
          </a:p>
        </p:txBody>
      </p:sp>
    </p:spTree>
    <p:extLst>
      <p:ext uri="{BB962C8B-B14F-4D97-AF65-F5344CB8AC3E}">
        <p14:creationId xmlns:p14="http://schemas.microsoft.com/office/powerpoint/2010/main" val="339666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1">
            <a:extLst>
              <a:ext uri="{FF2B5EF4-FFF2-40B4-BE49-F238E27FC236}">
                <a16:creationId xmlns:a16="http://schemas.microsoft.com/office/drawing/2014/main" id="{2937500C-1252-4A55-B5F8-D8FE915FA4DA}"/>
              </a:ext>
            </a:extLst>
          </p:cNvPr>
          <p:cNvSpPr/>
          <p:nvPr/>
        </p:nvSpPr>
        <p:spPr>
          <a:xfrm>
            <a:off x="10628410" y="2834384"/>
            <a:ext cx="8604079" cy="3728144"/>
          </a:xfrm>
          <a:prstGeom prst="roundRect">
            <a:avLst>
              <a:gd name="adj" fmla="val 5927"/>
            </a:avLst>
          </a:prstGeom>
          <a:solidFill>
            <a:srgbClr val="940CFF"/>
          </a:solidFill>
          <a:ln/>
        </p:spPr>
      </p:sp>
      <p:sp>
        <p:nvSpPr>
          <p:cNvPr id="19" name="Shape 1">
            <a:extLst>
              <a:ext uri="{FF2B5EF4-FFF2-40B4-BE49-F238E27FC236}">
                <a16:creationId xmlns:a16="http://schemas.microsoft.com/office/drawing/2014/main" id="{2F0D4B68-94E5-45BA-8C5E-8F64569AA08C}"/>
              </a:ext>
            </a:extLst>
          </p:cNvPr>
          <p:cNvSpPr/>
          <p:nvPr/>
        </p:nvSpPr>
        <p:spPr>
          <a:xfrm>
            <a:off x="10628410" y="6767846"/>
            <a:ext cx="8604079" cy="3587947"/>
          </a:xfrm>
          <a:prstGeom prst="roundRect">
            <a:avLst>
              <a:gd name="adj" fmla="val 5927"/>
            </a:avLst>
          </a:prstGeom>
          <a:solidFill>
            <a:srgbClr val="940CFF"/>
          </a:solidFill>
          <a:ln/>
        </p:spPr>
      </p:sp>
      <p:sp>
        <p:nvSpPr>
          <p:cNvPr id="18" name="Shape 1">
            <a:extLst>
              <a:ext uri="{FF2B5EF4-FFF2-40B4-BE49-F238E27FC236}">
                <a16:creationId xmlns:a16="http://schemas.microsoft.com/office/drawing/2014/main" id="{C1D6A3B8-3123-4222-AC11-5E59ADA2D09A}"/>
              </a:ext>
            </a:extLst>
          </p:cNvPr>
          <p:cNvSpPr/>
          <p:nvPr/>
        </p:nvSpPr>
        <p:spPr>
          <a:xfrm>
            <a:off x="777082" y="6766719"/>
            <a:ext cx="8604079" cy="3587947"/>
          </a:xfrm>
          <a:prstGeom prst="roundRect">
            <a:avLst>
              <a:gd name="adj" fmla="val 5927"/>
            </a:avLst>
          </a:prstGeom>
          <a:solidFill>
            <a:srgbClr val="940CFF"/>
          </a:solidFill>
          <a:ln/>
        </p:spPr>
      </p:sp>
      <p:sp>
        <p:nvSpPr>
          <p:cNvPr id="2" name="object 2"/>
          <p:cNvSpPr txBox="1"/>
          <p:nvPr/>
        </p:nvSpPr>
        <p:spPr>
          <a:xfrm>
            <a:off x="777082" y="1299071"/>
            <a:ext cx="6114415" cy="93423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 dirty="0">
              <a:latin typeface="Trebuchet MS"/>
              <a:cs typeface="Trebuchet M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D8D2BC-F5F7-6E97-4872-A7F5EA6BA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166" y="0"/>
            <a:ext cx="1710934" cy="2421188"/>
          </a:xfrm>
          <a:prstGeom prst="rect">
            <a:avLst/>
          </a:prstGeom>
        </p:spPr>
      </p:pic>
      <p:sp>
        <p:nvSpPr>
          <p:cNvPr id="6" name="Shape 1">
            <a:extLst>
              <a:ext uri="{FF2B5EF4-FFF2-40B4-BE49-F238E27FC236}">
                <a16:creationId xmlns:a16="http://schemas.microsoft.com/office/drawing/2014/main" id="{57380352-C72C-4B94-B9AC-F59B0996061C}"/>
              </a:ext>
            </a:extLst>
          </p:cNvPr>
          <p:cNvSpPr/>
          <p:nvPr/>
        </p:nvSpPr>
        <p:spPr>
          <a:xfrm>
            <a:off x="755650" y="2835274"/>
            <a:ext cx="8604079" cy="3727254"/>
          </a:xfrm>
          <a:prstGeom prst="roundRect">
            <a:avLst>
              <a:gd name="adj" fmla="val 5927"/>
            </a:avLst>
          </a:prstGeom>
          <a:solidFill>
            <a:srgbClr val="940CFF"/>
          </a:solidFill>
          <a:ln/>
        </p:spPr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7E71A80E-2D99-4CF5-A217-A7DC10E4A331}"/>
              </a:ext>
            </a:extLst>
          </p:cNvPr>
          <p:cNvSpPr/>
          <p:nvPr/>
        </p:nvSpPr>
        <p:spPr>
          <a:xfrm>
            <a:off x="1292502" y="3431741"/>
            <a:ext cx="3006865" cy="590754"/>
          </a:xfrm>
          <a:prstGeom prst="rect">
            <a:avLst/>
          </a:prstGeom>
          <a:solidFill>
            <a:srgbClr val="940CFF"/>
          </a:solidFill>
          <a:ln>
            <a:noFill/>
          </a:ln>
        </p:spPr>
        <p:txBody>
          <a:bodyPr wrap="none" lIns="0" tIns="0" rIns="0" bIns="0" rtlCol="0" anchor="t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Масштаб</a:t>
            </a:r>
            <a:endParaRPr lang="en-US" sz="280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941A5186-92D7-49C8-A197-5040544B0CF0}"/>
              </a:ext>
            </a:extLst>
          </p:cNvPr>
          <p:cNvSpPr/>
          <p:nvPr/>
        </p:nvSpPr>
        <p:spPr>
          <a:xfrm>
            <a:off x="1289050" y="4227813"/>
            <a:ext cx="7487193" cy="1425531"/>
          </a:xfrm>
          <a:prstGeom prst="rect">
            <a:avLst/>
          </a:prstGeom>
          <a:solidFill>
            <a:srgbClr val="940CFF"/>
          </a:solidFill>
          <a:ln>
            <a:noFill/>
          </a:ln>
        </p:spPr>
        <p:txBody>
          <a:bodyPr wrap="square" lIns="0" tIns="0" rIns="0" bIns="0" rtlCol="0" anchor="t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15 млн взрослых слышат, но не разбирают речь; трудности в общении и </a:t>
            </a:r>
            <a:r>
              <a:rPr lang="en-US" sz="2800" dirty="0" err="1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работе</a:t>
            </a:r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ru-RU" sz="280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 algn="l">
              <a:spcBef>
                <a:spcPts val="600"/>
              </a:spcBef>
              <a:buNone/>
            </a:pPr>
            <a:r>
              <a:rPr lang="ru-RU" sz="2800" i="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Источник: ВОЗ, 2021 + оценки по РФ</a:t>
            </a:r>
            <a:endParaRPr lang="en-US" sz="280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1E8C68E6-066C-497D-9021-2E5ABCCA9E9B}"/>
              </a:ext>
            </a:extLst>
          </p:cNvPr>
          <p:cNvSpPr/>
          <p:nvPr/>
        </p:nvSpPr>
        <p:spPr>
          <a:xfrm>
            <a:off x="1150931" y="7013175"/>
            <a:ext cx="6108354" cy="466797"/>
          </a:xfrm>
          <a:prstGeom prst="rect">
            <a:avLst/>
          </a:prstGeom>
          <a:solidFill>
            <a:srgbClr val="940CFF"/>
          </a:solidFill>
          <a:ln>
            <a:noFill/>
          </a:ln>
        </p:spPr>
        <p:txBody>
          <a:bodyPr wrap="none" lIns="0" tIns="0" rIns="0" bIns="0" rtlCol="0" anchor="t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Стигма и низкая адаптация</a:t>
            </a:r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CBEA49A0-B9A4-4782-BFFC-FAE9368F60FE}"/>
              </a:ext>
            </a:extLst>
          </p:cNvPr>
          <p:cNvSpPr/>
          <p:nvPr/>
        </p:nvSpPr>
        <p:spPr>
          <a:xfrm>
            <a:off x="1147478" y="7807938"/>
            <a:ext cx="7806669" cy="22187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Только 15–30% используют слуховые аппараты — остальным некомфортно носить громоздкие </a:t>
            </a:r>
            <a:r>
              <a:rPr lang="en-US" sz="2800" dirty="0" err="1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устройства</a:t>
            </a:r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ru-RU" sz="280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 algn="l">
              <a:spcBef>
                <a:spcPts val="600"/>
              </a:spcBef>
              <a:buNone/>
            </a:pPr>
            <a:r>
              <a:rPr lang="ru-RU" sz="2800" b="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Источник: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EuroTrak</a:t>
            </a:r>
            <a:r>
              <a:rPr lang="en-US" sz="2800" b="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UK 2025, NIH 2019</a:t>
            </a:r>
            <a:endParaRPr lang="en-US" sz="280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25CA4DD8-DFDA-406E-B540-217EED869503}"/>
              </a:ext>
            </a:extLst>
          </p:cNvPr>
          <p:cNvSpPr/>
          <p:nvPr/>
        </p:nvSpPr>
        <p:spPr>
          <a:xfrm>
            <a:off x="11126239" y="2978252"/>
            <a:ext cx="3799326" cy="595313"/>
          </a:xfrm>
          <a:prstGeom prst="rect">
            <a:avLst/>
          </a:prstGeom>
          <a:solidFill>
            <a:srgbClr val="940CFF"/>
          </a:solidFill>
          <a:ln>
            <a:noFill/>
          </a:ln>
        </p:spPr>
        <p:txBody>
          <a:bodyPr wrap="none" lIns="0" tIns="0" rIns="0" bIns="0" rtlCol="0" anchor="t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Ошибка выбора</a:t>
            </a:r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B1C236C8-B3B7-486A-8A68-AAEF8DE98FD3}"/>
              </a:ext>
            </a:extLst>
          </p:cNvPr>
          <p:cNvSpPr/>
          <p:nvPr/>
        </p:nvSpPr>
        <p:spPr>
          <a:xfrm>
            <a:off x="11126239" y="3573565"/>
            <a:ext cx="7946196" cy="2690710"/>
          </a:xfrm>
          <a:prstGeom prst="rect">
            <a:avLst/>
          </a:prstGeom>
          <a:solidFill>
            <a:srgbClr val="940CFF"/>
          </a:solidFill>
          <a:ln>
            <a:noFill/>
          </a:ln>
        </p:spPr>
        <p:txBody>
          <a:bodyPr wrap="square" lIns="0" tIns="0" rIns="0" bIns="0" rtlCol="0" anchor="t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Медицинские аппараты: 100–300 тыс. руб. + визиты. </a:t>
            </a:r>
            <a:endParaRPr lang="ru-RU" sz="280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 algn="l">
              <a:spcBef>
                <a:spcPts val="600"/>
              </a:spcBef>
              <a:buNone/>
            </a:pPr>
            <a:r>
              <a:rPr lang="en-US" sz="2800" dirty="0" err="1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Дешёвые</a:t>
            </a:r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усилители: 1,5–10 тыс., без диагностики — риск </a:t>
            </a:r>
            <a:r>
              <a:rPr lang="en-US" sz="2800" dirty="0" err="1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ухудшения</a:t>
            </a:r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ru-RU" sz="280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 algn="l">
              <a:spcBef>
                <a:spcPts val="600"/>
              </a:spcBef>
              <a:buNone/>
            </a:pPr>
            <a:r>
              <a:rPr lang="ru-RU" sz="2800" b="0" i="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Источник: «Первый Слуховой», обзор рынка 2025 / данные Росстата</a:t>
            </a:r>
            <a:endParaRPr lang="en-US" sz="280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" name="Text 11">
            <a:extLst>
              <a:ext uri="{FF2B5EF4-FFF2-40B4-BE49-F238E27FC236}">
                <a16:creationId xmlns:a16="http://schemas.microsoft.com/office/drawing/2014/main" id="{2755498F-6B11-4A16-B6F2-F43A445DF80B}"/>
              </a:ext>
            </a:extLst>
          </p:cNvPr>
          <p:cNvSpPr/>
          <p:nvPr/>
        </p:nvSpPr>
        <p:spPr>
          <a:xfrm>
            <a:off x="10993190" y="7013175"/>
            <a:ext cx="4498621" cy="566494"/>
          </a:xfrm>
          <a:prstGeom prst="rect">
            <a:avLst/>
          </a:prstGeom>
          <a:solidFill>
            <a:srgbClr val="940CFF"/>
          </a:solidFill>
          <a:ln>
            <a:noFill/>
          </a:ln>
        </p:spPr>
        <p:txBody>
          <a:bodyPr wrap="none" lIns="0" tIns="0" rIns="0" bIns="0" rtlCol="0" anchor="t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Критические группы</a:t>
            </a:r>
          </a:p>
        </p:txBody>
      </p:sp>
      <p:sp>
        <p:nvSpPr>
          <p:cNvPr id="17" name="Text 12">
            <a:extLst>
              <a:ext uri="{FF2B5EF4-FFF2-40B4-BE49-F238E27FC236}">
                <a16:creationId xmlns:a16="http://schemas.microsoft.com/office/drawing/2014/main" id="{7EBD5326-5D13-40CD-9E0F-097B2A6E5676}"/>
              </a:ext>
            </a:extLst>
          </p:cNvPr>
          <p:cNvSpPr/>
          <p:nvPr/>
        </p:nvSpPr>
        <p:spPr>
          <a:xfrm>
            <a:off x="10993191" y="7807938"/>
            <a:ext cx="8079244" cy="2390906"/>
          </a:xfrm>
          <a:prstGeom prst="rect">
            <a:avLst/>
          </a:prstGeom>
          <a:solidFill>
            <a:srgbClr val="940CFF"/>
          </a:solidFill>
          <a:ln>
            <a:noFill/>
          </a:ln>
        </p:spPr>
        <p:txBody>
          <a:bodyPr wrap="square" lIns="0" tIns="0" rIns="0" bIns="0" rtlCol="0" anchor="t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2800" dirty="0" err="1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Возраст</a:t>
            </a:r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45–70 </a:t>
            </a:r>
            <a:r>
              <a:rPr lang="en-US" sz="2800" dirty="0" err="1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лет</a:t>
            </a:r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; </a:t>
            </a:r>
            <a:r>
              <a:rPr lang="en-US" sz="2800" dirty="0" err="1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работники</a:t>
            </a:r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шумных</a:t>
            </a:r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производств</a:t>
            </a:r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—</a:t>
            </a:r>
            <a:r>
              <a:rPr lang="ru-RU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 </a:t>
            </a:r>
            <a:r>
              <a:rPr lang="en-US" sz="2800" dirty="0" err="1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млн</a:t>
            </a:r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чел</a:t>
            </a:r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Потери</a:t>
            </a:r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у </a:t>
            </a:r>
            <a:r>
              <a:rPr lang="en-US" sz="2800" dirty="0" err="1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предприятия</a:t>
            </a:r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(1000 </a:t>
            </a:r>
            <a:r>
              <a:rPr lang="en-US" sz="2800" dirty="0" err="1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чел</a:t>
            </a:r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.) — 5–10 </a:t>
            </a:r>
            <a:r>
              <a:rPr lang="en-US" sz="2800" dirty="0" err="1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млн</a:t>
            </a:r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руб</a:t>
            </a:r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./</a:t>
            </a:r>
            <a:r>
              <a:rPr lang="en-US" sz="2800" dirty="0" err="1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год</a:t>
            </a:r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ru-RU" sz="280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 algn="l">
              <a:spcBef>
                <a:spcPts val="600"/>
              </a:spcBef>
              <a:buNone/>
            </a:pPr>
            <a:r>
              <a:rPr lang="ru-RU" sz="2800" b="0" i="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Источники: Яна Щербакова, врач-сурдолог НМИЦО ФМБА России / БУЗ УР</a:t>
            </a:r>
            <a:endParaRPr lang="ru-RU" sz="280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 algn="l">
              <a:spcBef>
                <a:spcPts val="600"/>
              </a:spcBef>
              <a:buNone/>
            </a:pPr>
            <a:endParaRPr lang="en-US" sz="280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">
            <a:extLst>
              <a:ext uri="{FF2B5EF4-FFF2-40B4-BE49-F238E27FC236}">
                <a16:creationId xmlns:a16="http://schemas.microsoft.com/office/drawing/2014/main" id="{2F62719C-5C5D-4E0B-BC58-D0985FED709D}"/>
              </a:ext>
            </a:extLst>
          </p:cNvPr>
          <p:cNvSpPr/>
          <p:nvPr/>
        </p:nvSpPr>
        <p:spPr>
          <a:xfrm>
            <a:off x="6448664" y="3333311"/>
            <a:ext cx="5967794" cy="2078832"/>
          </a:xfrm>
          <a:prstGeom prst="roundRect">
            <a:avLst>
              <a:gd name="adj" fmla="val 5504"/>
            </a:avLst>
          </a:prstGeom>
          <a:noFill/>
          <a:ln w="30480">
            <a:solidFill>
              <a:srgbClr val="8F00FF"/>
            </a:solidFill>
            <a:prstDash val="solid"/>
          </a:ln>
        </p:spPr>
      </p:sp>
      <p:sp>
        <p:nvSpPr>
          <p:cNvPr id="2" name="object 2"/>
          <p:cNvSpPr txBox="1"/>
          <p:nvPr/>
        </p:nvSpPr>
        <p:spPr>
          <a:xfrm>
            <a:off x="468374" y="1242172"/>
            <a:ext cx="4478020" cy="937436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</a:pPr>
            <a:r>
              <a:rPr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ЕШЕНИЕ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45D88E-3FC0-45DE-9956-AD7CCFA1E630}"/>
              </a:ext>
            </a:extLst>
          </p:cNvPr>
          <p:cNvSpPr/>
          <p:nvPr/>
        </p:nvSpPr>
        <p:spPr>
          <a:xfrm>
            <a:off x="12807996" y="2307949"/>
            <a:ext cx="6976966" cy="7181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2D47ED-B199-0831-F0F7-AF94CB0EE7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0" b="6193"/>
          <a:stretch/>
        </p:blipFill>
        <p:spPr>
          <a:xfrm>
            <a:off x="18357850" y="0"/>
            <a:ext cx="1746250" cy="2212370"/>
          </a:xfrm>
          <a:prstGeom prst="rect">
            <a:avLst/>
          </a:prstGeom>
        </p:spPr>
      </p:pic>
      <p:pic>
        <p:nvPicPr>
          <p:cNvPr id="1026" name="Picture 2" descr="Наушники HUAWEI FreeClip 2 беспроводные, накладные, сенсорное управление, голубые — фото 14">
            <a:extLst>
              <a:ext uri="{FF2B5EF4-FFF2-40B4-BE49-F238E27FC236}">
                <a16:creationId xmlns:a16="http://schemas.microsoft.com/office/drawing/2014/main" id="{5BBF7B90-88ED-483D-B301-842BD0A24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6" t="29787" r="11361" b="34503"/>
          <a:stretch/>
        </p:blipFill>
        <p:spPr bwMode="auto">
          <a:xfrm>
            <a:off x="13096079" y="3879606"/>
            <a:ext cx="6400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57A8A60B-D208-4EA1-A46C-64E2C69D0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230692"/>
              </p:ext>
            </p:extLst>
          </p:nvPr>
        </p:nvGraphicFramePr>
        <p:xfrm>
          <a:off x="471959" y="6475832"/>
          <a:ext cx="11953410" cy="2781300"/>
        </p:xfrm>
        <a:graphic>
          <a:graphicData uri="http://schemas.openxmlformats.org/drawingml/2006/table">
            <a:tbl>
              <a:tblPr/>
              <a:tblGrid>
                <a:gridCol w="5976705">
                  <a:extLst>
                    <a:ext uri="{9D8B030D-6E8A-4147-A177-3AD203B41FA5}">
                      <a16:colId xmlns:a16="http://schemas.microsoft.com/office/drawing/2014/main" val="4028104874"/>
                    </a:ext>
                  </a:extLst>
                </a:gridCol>
                <a:gridCol w="5976705">
                  <a:extLst>
                    <a:ext uri="{9D8B030D-6E8A-4147-A177-3AD203B41FA5}">
                      <a16:colId xmlns:a16="http://schemas.microsoft.com/office/drawing/2014/main" val="30955207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F1EFFC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Было (у аналогов)</a:t>
                      </a: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00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F1EFFC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Стало (с нами)</a:t>
                      </a: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419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Диагностика 30–40 мин у врача</a:t>
                      </a: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5–7 мин дома</a:t>
                      </a:r>
                    </a:p>
                  </a:txBody>
                  <a:tcPr marL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490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Цена 100–300 тыс. руб.</a:t>
                      </a: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15–30 тыс. руб.</a:t>
                      </a:r>
                    </a:p>
                  </a:txBody>
                  <a:tcPr marL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522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Регулярные визиты к </a:t>
                      </a:r>
                      <a:r>
                        <a:rPr lang="ru-RU" sz="2400" b="0" dirty="0" err="1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аудиологу</a:t>
                      </a:r>
                      <a:endParaRPr lang="ru-RU" sz="2400" b="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Однократная автокалибровка</a:t>
                      </a:r>
                    </a:p>
                  </a:txBody>
                  <a:tcPr marL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01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Грубое усиление всех частот (вредно)</a:t>
                      </a: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Точечная коррекция (безопасно)</a:t>
                      </a:r>
                    </a:p>
                  </a:txBody>
                  <a:tcPr marL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262319"/>
                  </a:ext>
                </a:extLst>
              </a:tr>
            </a:tbl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C27D9B59-7C37-4696-B93D-8C93D2C33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27" y="5770558"/>
            <a:ext cx="584671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0" i="0" dirty="0">
                <a:solidFill>
                  <a:srgbClr val="0F1115"/>
                </a:solidFill>
                <a:effectLst/>
                <a:latin typeface="quote-cjk-patch"/>
              </a:rPr>
              <a:t>✅ </a:t>
            </a:r>
            <a:r>
              <a:rPr kumimoji="0" lang="ru-RU" altLang="ru-RU" sz="2800" i="0" u="none" strike="noStrike" cap="none" normalizeH="0" baseline="0" dirty="0">
                <a:ln>
                  <a:noFill/>
                </a:ln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Что меняется для человека:</a:t>
            </a:r>
          </a:p>
        </p:txBody>
      </p:sp>
      <p:sp>
        <p:nvSpPr>
          <p:cNvPr id="13" name="Text 1">
            <a:extLst>
              <a:ext uri="{FF2B5EF4-FFF2-40B4-BE49-F238E27FC236}">
                <a16:creationId xmlns:a16="http://schemas.microsoft.com/office/drawing/2014/main" id="{6D3799D7-14AF-4D6A-911B-842F34A266A9}"/>
              </a:ext>
            </a:extLst>
          </p:cNvPr>
          <p:cNvSpPr/>
          <p:nvPr/>
        </p:nvSpPr>
        <p:spPr>
          <a:xfrm>
            <a:off x="432527" y="2471162"/>
            <a:ext cx="11953410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spcBef>
                <a:spcPts val="600"/>
              </a:spcBef>
              <a:buNone/>
            </a:pPr>
            <a:r>
              <a:rPr lang="ru-RU" sz="2800" b="1" i="0" dirty="0">
                <a:solidFill>
                  <a:srgbClr val="0F1115"/>
                </a:solidFill>
                <a:effectLst/>
                <a:latin typeface="quote-cjk-patch"/>
              </a:rPr>
              <a:t>🎧 </a:t>
            </a:r>
            <a:r>
              <a:rPr lang="en-US" sz="28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Портативные</a:t>
            </a:r>
            <a:r>
              <a:rPr lang="en-US" sz="28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наушники</a:t>
            </a:r>
            <a:r>
              <a:rPr lang="ru-RU" sz="28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" name="Shape 2">
            <a:extLst>
              <a:ext uri="{FF2B5EF4-FFF2-40B4-BE49-F238E27FC236}">
                <a16:creationId xmlns:a16="http://schemas.microsoft.com/office/drawing/2014/main" id="{B380BE1F-1C91-424B-8FA4-E7B2CFBCE546}"/>
              </a:ext>
            </a:extLst>
          </p:cNvPr>
          <p:cNvSpPr/>
          <p:nvPr/>
        </p:nvSpPr>
        <p:spPr>
          <a:xfrm>
            <a:off x="436807" y="3327665"/>
            <a:ext cx="5723774" cy="2078832"/>
          </a:xfrm>
          <a:prstGeom prst="roundRect">
            <a:avLst>
              <a:gd name="adj" fmla="val 5504"/>
            </a:avLst>
          </a:prstGeom>
          <a:noFill/>
          <a:ln w="30480">
            <a:solidFill>
              <a:srgbClr val="8F00FF"/>
            </a:solidFill>
            <a:prstDash val="solid"/>
          </a:ln>
        </p:spPr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8CA5C24D-2CF5-463B-AF55-DD1421FCC61B}"/>
              </a:ext>
            </a:extLst>
          </p:cNvPr>
          <p:cNvSpPr/>
          <p:nvPr/>
        </p:nvSpPr>
        <p:spPr>
          <a:xfrm>
            <a:off x="641653" y="3558425"/>
            <a:ext cx="4903618" cy="35433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Персональная</a:t>
            </a:r>
            <a:r>
              <a:rPr lang="en-US" sz="28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аудиограмма</a:t>
            </a:r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1BD31B26-B5CE-458F-AEE0-164EAEC1F1BE}"/>
              </a:ext>
            </a:extLst>
          </p:cNvPr>
          <p:cNvSpPr/>
          <p:nvPr/>
        </p:nvSpPr>
        <p:spPr>
          <a:xfrm>
            <a:off x="664800" y="4105602"/>
            <a:ext cx="4903617" cy="110804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Устройство строит индивидуальную карту слуха за 5–7 минут.</a:t>
            </a:r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B7E30FDB-6165-46F2-9270-06240BE8B0E5}"/>
              </a:ext>
            </a:extLst>
          </p:cNvPr>
          <p:cNvSpPr/>
          <p:nvPr/>
        </p:nvSpPr>
        <p:spPr>
          <a:xfrm>
            <a:off x="6740309" y="3540251"/>
            <a:ext cx="3532018" cy="35433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Точечное</a:t>
            </a:r>
            <a:r>
              <a:rPr lang="en-US" sz="28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усиление</a:t>
            </a:r>
          </a:p>
        </p:txBody>
      </p:sp>
      <p:sp>
        <p:nvSpPr>
          <p:cNvPr id="19" name="Text 7">
            <a:extLst>
              <a:ext uri="{FF2B5EF4-FFF2-40B4-BE49-F238E27FC236}">
                <a16:creationId xmlns:a16="http://schemas.microsoft.com/office/drawing/2014/main" id="{B38EB2A0-3D60-4839-A602-2D1BB18AB4B6}"/>
              </a:ext>
            </a:extLst>
          </p:cNvPr>
          <p:cNvSpPr/>
          <p:nvPr/>
        </p:nvSpPr>
        <p:spPr>
          <a:xfrm>
            <a:off x="6740309" y="4105303"/>
            <a:ext cx="5334409" cy="110834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Усиление только «провальных» частот, остальные не затрагиваются.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5FD220-9C8F-4177-9036-710EB6AB3AD7}"/>
              </a:ext>
            </a:extLst>
          </p:cNvPr>
          <p:cNvSpPr txBox="1"/>
          <p:nvPr/>
        </p:nvSpPr>
        <p:spPr>
          <a:xfrm>
            <a:off x="468374" y="9740194"/>
            <a:ext cx="1195699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📌 </a:t>
            </a:r>
            <a:r>
              <a:rPr lang="ru-RU" sz="240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Стоимость аналогов рассчитана по данным: </a:t>
            </a:r>
          </a:p>
          <a:p>
            <a:r>
              <a:rPr lang="ru-RU" sz="240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Consumer </a:t>
            </a:r>
            <a:r>
              <a:rPr lang="ru-RU" sz="2400" dirty="0" err="1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Reports</a:t>
            </a:r>
            <a:r>
              <a:rPr lang="ru-RU" sz="240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(2017) + </a:t>
            </a:r>
            <a:r>
              <a:rPr lang="ru-RU" sz="2400" dirty="0" err="1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BusinesStat</a:t>
            </a:r>
            <a:r>
              <a:rPr lang="ru-RU" sz="240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(анализ рынка РФ, 2021–2025)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4145" y="10832026"/>
            <a:ext cx="10053320" cy="476884"/>
            <a:chOff x="24145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142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50850" y="1431077"/>
            <a:ext cx="14957024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40" dirty="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 dirty="0">
              <a:latin typeface="Trebuchet MS"/>
              <a:cs typeface="Trebuchet MS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C7F986E-F554-42E8-ADC6-5B3E00585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415" y="1916626"/>
            <a:ext cx="11246685" cy="8915400"/>
          </a:xfrm>
          <a:prstGeom prst="rect">
            <a:avLst/>
          </a:prstGeom>
        </p:spPr>
      </p:pic>
      <p:sp>
        <p:nvSpPr>
          <p:cNvPr id="25" name="Text 1">
            <a:extLst>
              <a:ext uri="{FF2B5EF4-FFF2-40B4-BE49-F238E27FC236}">
                <a16:creationId xmlns:a16="http://schemas.microsoft.com/office/drawing/2014/main" id="{632659CD-7F73-461F-84BD-0E27612DEFC6}"/>
              </a:ext>
            </a:extLst>
          </p:cNvPr>
          <p:cNvSpPr/>
          <p:nvPr/>
        </p:nvSpPr>
        <p:spPr>
          <a:xfrm>
            <a:off x="591482" y="2860010"/>
            <a:ext cx="10818444" cy="1412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ru-RU" sz="2800" i="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Биомедицинские и когнитивные технологии здорового и активного долголетия. Технологии разработки медицинских изделий нового поколения, включая бионические технологии.</a:t>
            </a:r>
          </a:p>
        </p:txBody>
      </p:sp>
      <p:sp>
        <p:nvSpPr>
          <p:cNvPr id="26" name="Shape 2">
            <a:extLst>
              <a:ext uri="{FF2B5EF4-FFF2-40B4-BE49-F238E27FC236}">
                <a16:creationId xmlns:a16="http://schemas.microsoft.com/office/drawing/2014/main" id="{B9EF5374-BEFD-46C9-A1EA-1577C9F51634}"/>
              </a:ext>
            </a:extLst>
          </p:cNvPr>
          <p:cNvSpPr/>
          <p:nvPr/>
        </p:nvSpPr>
        <p:spPr>
          <a:xfrm>
            <a:off x="1235307" y="7271568"/>
            <a:ext cx="206515" cy="2006999"/>
          </a:xfrm>
          <a:prstGeom prst="roundRect">
            <a:avLst>
              <a:gd name="adj" fmla="val 42003"/>
            </a:avLst>
          </a:prstGeom>
          <a:solidFill>
            <a:srgbClr val="8F00FF"/>
          </a:solidFill>
          <a:ln/>
        </p:spPr>
        <p:txBody>
          <a:bodyPr/>
          <a:lstStyle/>
          <a:p>
            <a:endParaRPr lang="ru-RU" dirty="0"/>
          </a:p>
        </p:txBody>
      </p:sp>
      <p:sp>
        <p:nvSpPr>
          <p:cNvPr id="28" name="Text 3">
            <a:extLst>
              <a:ext uri="{FF2B5EF4-FFF2-40B4-BE49-F238E27FC236}">
                <a16:creationId xmlns:a16="http://schemas.microsoft.com/office/drawing/2014/main" id="{C3ACB184-BEE2-45CA-B310-A92EDAE11656}"/>
              </a:ext>
            </a:extLst>
          </p:cNvPr>
          <p:cNvSpPr/>
          <p:nvPr/>
        </p:nvSpPr>
        <p:spPr>
          <a:xfrm>
            <a:off x="1000445" y="5050886"/>
            <a:ext cx="41879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spcBef>
                <a:spcPts val="600"/>
              </a:spcBef>
              <a:buNone/>
            </a:pPr>
            <a:r>
              <a:rPr lang="en-US" sz="28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DSP‑инверсная фильтрация</a:t>
            </a:r>
            <a:endParaRPr lang="en-US" sz="28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7D75DBC8-44E8-4166-BD1B-1A2DD67A0F4B}"/>
              </a:ext>
            </a:extLst>
          </p:cNvPr>
          <p:cNvSpPr/>
          <p:nvPr/>
        </p:nvSpPr>
        <p:spPr>
          <a:xfrm>
            <a:off x="1000901" y="5703460"/>
            <a:ext cx="7756993" cy="786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Алгоритм корректирует только </a:t>
            </a:r>
            <a:r>
              <a:rPr lang="en-US" sz="28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дефицитные</a:t>
            </a:r>
            <a:r>
              <a:rPr lang="en-US" sz="28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частоты</a:t>
            </a:r>
            <a:r>
              <a:rPr lang="en-US" sz="28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  <p:sp>
        <p:nvSpPr>
          <p:cNvPr id="30" name="Shape 5">
            <a:extLst>
              <a:ext uri="{FF2B5EF4-FFF2-40B4-BE49-F238E27FC236}">
                <a16:creationId xmlns:a16="http://schemas.microsoft.com/office/drawing/2014/main" id="{CBB9C413-95C4-49B9-A86B-3C8F9827994D}"/>
              </a:ext>
            </a:extLst>
          </p:cNvPr>
          <p:cNvSpPr/>
          <p:nvPr/>
        </p:nvSpPr>
        <p:spPr>
          <a:xfrm>
            <a:off x="596666" y="4774690"/>
            <a:ext cx="226814" cy="2032754"/>
          </a:xfrm>
          <a:prstGeom prst="roundRect">
            <a:avLst>
              <a:gd name="adj" fmla="val 42003"/>
            </a:avLst>
          </a:prstGeom>
          <a:solidFill>
            <a:srgbClr val="8F00FF"/>
          </a:solidFill>
          <a:ln/>
        </p:spPr>
      </p:sp>
      <p:sp>
        <p:nvSpPr>
          <p:cNvPr id="32" name="Text 6">
            <a:extLst>
              <a:ext uri="{FF2B5EF4-FFF2-40B4-BE49-F238E27FC236}">
                <a16:creationId xmlns:a16="http://schemas.microsoft.com/office/drawing/2014/main" id="{6A0D5598-760A-48AA-AD6E-9461A504D550}"/>
              </a:ext>
            </a:extLst>
          </p:cNvPr>
          <p:cNvSpPr/>
          <p:nvPr/>
        </p:nvSpPr>
        <p:spPr>
          <a:xfrm>
            <a:off x="1594944" y="74288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spcBef>
                <a:spcPts val="600"/>
              </a:spcBef>
              <a:buNone/>
            </a:pPr>
            <a:r>
              <a:rPr lang="en-US" sz="28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Компоненты</a:t>
            </a:r>
            <a:endParaRPr lang="en-US" sz="28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3" name="Text 7">
            <a:extLst>
              <a:ext uri="{FF2B5EF4-FFF2-40B4-BE49-F238E27FC236}">
                <a16:creationId xmlns:a16="http://schemas.microsoft.com/office/drawing/2014/main" id="{9E5B0639-3FE7-459C-B2CA-1DA0EBF19605}"/>
              </a:ext>
            </a:extLst>
          </p:cNvPr>
          <p:cNvSpPr/>
          <p:nvPr/>
        </p:nvSpPr>
        <p:spPr>
          <a:xfrm>
            <a:off x="1594943" y="8039918"/>
            <a:ext cx="775699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Калиброванные динамики</a:t>
            </a:r>
            <a:r>
              <a:rPr lang="ru-RU" sz="28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; </a:t>
            </a:r>
            <a:r>
              <a:rPr lang="en-US" sz="28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DSP‑чип</a:t>
            </a:r>
            <a:r>
              <a:rPr lang="ru-RU" sz="28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  <a:r>
              <a:rPr lang="en-US" sz="28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микрофоны</a:t>
            </a:r>
            <a:r>
              <a:rPr lang="ru-RU" sz="28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; </a:t>
            </a:r>
            <a:r>
              <a:rPr lang="en-US" sz="28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алгоритм</a:t>
            </a:r>
            <a:r>
              <a:rPr lang="en-US" sz="28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диагностики</a:t>
            </a:r>
            <a:r>
              <a:rPr lang="ru-RU" sz="28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; </a:t>
            </a:r>
            <a:r>
              <a:rPr lang="en-US" sz="28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мобильное приложение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7448" y="1332434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КОНКУРЕНТЫ И АНАЛОГИ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CECF82C7-6605-4513-839E-725E5F71A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088777"/>
              </p:ext>
            </p:extLst>
          </p:nvPr>
        </p:nvGraphicFramePr>
        <p:xfrm>
          <a:off x="587448" y="2458516"/>
          <a:ext cx="19078789" cy="7891792"/>
        </p:xfrm>
        <a:graphic>
          <a:graphicData uri="http://schemas.openxmlformats.org/drawingml/2006/table">
            <a:tbl>
              <a:tblPr/>
              <a:tblGrid>
                <a:gridCol w="3008745">
                  <a:extLst>
                    <a:ext uri="{9D8B030D-6E8A-4147-A177-3AD203B41FA5}">
                      <a16:colId xmlns:a16="http://schemas.microsoft.com/office/drawing/2014/main" val="1759962793"/>
                    </a:ext>
                  </a:extLst>
                </a:gridCol>
                <a:gridCol w="4017511">
                  <a:extLst>
                    <a:ext uri="{9D8B030D-6E8A-4147-A177-3AD203B41FA5}">
                      <a16:colId xmlns:a16="http://schemas.microsoft.com/office/drawing/2014/main" val="939723344"/>
                    </a:ext>
                  </a:extLst>
                </a:gridCol>
                <a:gridCol w="4017511">
                  <a:extLst>
                    <a:ext uri="{9D8B030D-6E8A-4147-A177-3AD203B41FA5}">
                      <a16:colId xmlns:a16="http://schemas.microsoft.com/office/drawing/2014/main" val="703977981"/>
                    </a:ext>
                  </a:extLst>
                </a:gridCol>
                <a:gridCol w="4017511">
                  <a:extLst>
                    <a:ext uri="{9D8B030D-6E8A-4147-A177-3AD203B41FA5}">
                      <a16:colId xmlns:a16="http://schemas.microsoft.com/office/drawing/2014/main" val="1841604170"/>
                    </a:ext>
                  </a:extLst>
                </a:gridCol>
                <a:gridCol w="4017511">
                  <a:extLst>
                    <a:ext uri="{9D8B030D-6E8A-4147-A177-3AD203B41FA5}">
                      <a16:colId xmlns:a16="http://schemas.microsoft.com/office/drawing/2014/main" val="3127526868"/>
                    </a:ext>
                  </a:extLst>
                </a:gridCol>
              </a:tblGrid>
              <a:tr h="737916">
                <a:tc>
                  <a:txBody>
                    <a:bodyPr/>
                    <a:lstStyle/>
                    <a:p>
                      <a:pPr algn="l"/>
                      <a:r>
                        <a:rPr lang="ru-RU" sz="2200" b="0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Характеристики продукта</a:t>
                      </a:r>
                    </a:p>
                  </a:txBody>
                  <a:tcPr marL="91289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00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0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Наша разработка (</a:t>
                      </a:r>
                      <a:r>
                        <a:rPr lang="ru-RU" sz="2200" b="0" dirty="0" err="1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AudioVita</a:t>
                      </a:r>
                      <a:r>
                        <a:rPr lang="ru-RU" sz="2200" b="0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/ </a:t>
                      </a:r>
                      <a:r>
                        <a:rPr lang="ru-RU" sz="2200" b="0" dirty="0" err="1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СамГМУ</a:t>
                      </a:r>
                      <a:r>
                        <a:rPr lang="ru-RU" sz="2200" b="0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, Россия)</a:t>
                      </a:r>
                    </a:p>
                  </a:txBody>
                  <a:tcPr marL="152148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00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0" dirty="0" err="1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Phonak</a:t>
                      </a:r>
                      <a:r>
                        <a:rPr lang="ru-RU" sz="2200" b="0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/ </a:t>
                      </a:r>
                      <a:r>
                        <a:rPr lang="ru-RU" sz="2200" b="0" dirty="0" err="1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Sonova</a:t>
                      </a:r>
                      <a:r>
                        <a:rPr lang="ru-RU" sz="2200" b="0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, Швейцария</a:t>
                      </a:r>
                    </a:p>
                  </a:txBody>
                  <a:tcPr marL="152148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00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0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Sony CRE-E10, Япония</a:t>
                      </a:r>
                    </a:p>
                  </a:txBody>
                  <a:tcPr marL="152148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00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0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Дешевый PSAP, Китай</a:t>
                      </a:r>
                    </a:p>
                  </a:txBody>
                  <a:tcPr marL="152148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699842"/>
                  </a:ext>
                </a:extLst>
              </a:tr>
              <a:tr h="737916"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Тип устройства</a:t>
                      </a:r>
                    </a:p>
                  </a:txBody>
                  <a:tcPr marL="91289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Медицинский </a:t>
                      </a:r>
                      <a:r>
                        <a:rPr lang="en-US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TWS-</a:t>
                      </a:r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наушник с автодиагностикой</a:t>
                      </a:r>
                    </a:p>
                  </a:txBody>
                  <a:tcPr marL="152148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Классический слуховой аппарат (BTE/RIC)</a:t>
                      </a:r>
                    </a:p>
                  </a:txBody>
                  <a:tcPr marL="152148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Премиум TWS-наушник с функцией усиления звука</a:t>
                      </a:r>
                    </a:p>
                  </a:txBody>
                  <a:tcPr marL="152148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Универсальный усилитель звука (</a:t>
                      </a:r>
                      <a:r>
                        <a:rPr lang="en-US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PSAP)</a:t>
                      </a:r>
                    </a:p>
                  </a:txBody>
                  <a:tcPr marL="152148" marR="91289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755822"/>
                  </a:ext>
                </a:extLst>
              </a:tr>
              <a:tr h="737916"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Наличие встроенной аудиометрии</a:t>
                      </a:r>
                    </a:p>
                  </a:txBody>
                  <a:tcPr marL="91289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Есть (5–7 минут, калиброванная)</a:t>
                      </a:r>
                    </a:p>
                  </a:txBody>
                  <a:tcPr marL="152148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Нет (требуется визит к врачу)</a:t>
                      </a:r>
                    </a:p>
                  </a:txBody>
                  <a:tcPr marL="152148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Есть (упрощенный тест, не медицинский)</a:t>
                      </a:r>
                    </a:p>
                  </a:txBody>
                  <a:tcPr marL="152148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b="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152148" marR="91289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335028"/>
                  </a:ext>
                </a:extLst>
              </a:tr>
              <a:tr h="1011781"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Принцип коррекции</a:t>
                      </a:r>
                    </a:p>
                  </a:txBody>
                  <a:tcPr marL="91289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DSP-инверсная фильтрация (точечное усиление дефицитных частот)</a:t>
                      </a:r>
                    </a:p>
                  </a:txBody>
                  <a:tcPr marL="152148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Многоканальная компрессия (настройка </a:t>
                      </a:r>
                      <a:r>
                        <a:rPr lang="ru-RU" sz="2200" b="0" dirty="0" err="1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аудиологом</a:t>
                      </a:r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)</a:t>
                      </a:r>
                    </a:p>
                  </a:txBody>
                  <a:tcPr marL="152148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Эквалайзер + профиль </a:t>
                      </a:r>
                      <a:r>
                        <a:rPr lang="ru-RU" sz="2200" b="0" dirty="0" err="1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Mimi</a:t>
                      </a:r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(для музыки)</a:t>
                      </a:r>
                    </a:p>
                  </a:txBody>
                  <a:tcPr marL="152148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Линейное усиление ВСЕХ частот</a:t>
                      </a:r>
                    </a:p>
                  </a:txBody>
                  <a:tcPr marL="152148" marR="91289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696559"/>
                  </a:ext>
                </a:extLst>
              </a:tr>
              <a:tr h="1011781"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Медицинская безопасность</a:t>
                      </a:r>
                    </a:p>
                  </a:txBody>
                  <a:tcPr marL="91289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Высокая (соответствие клиническим протоколам)</a:t>
                      </a:r>
                    </a:p>
                  </a:txBody>
                  <a:tcPr marL="152148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Высокая (медицинское изделие </a:t>
                      </a:r>
                      <a:r>
                        <a:rPr lang="ru-RU" sz="2200" b="0" dirty="0" err="1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IIa</a:t>
                      </a:r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класса)</a:t>
                      </a:r>
                    </a:p>
                  </a:txBody>
                  <a:tcPr marL="152148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Низкая / Средняя (не сертифицировано как мед. изделие)</a:t>
                      </a:r>
                    </a:p>
                  </a:txBody>
                  <a:tcPr marL="152148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Очень низкая (опасно, убивает остатки слуха)</a:t>
                      </a:r>
                    </a:p>
                  </a:txBody>
                  <a:tcPr marL="152148" marR="91289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706458"/>
                  </a:ext>
                </a:extLst>
              </a:tr>
              <a:tr h="737916"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Форм-фактор и стигматизация</a:t>
                      </a:r>
                    </a:p>
                  </a:txBody>
                  <a:tcPr marL="91289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Стильный TWS (не стыдно носить)</a:t>
                      </a:r>
                    </a:p>
                  </a:txBody>
                  <a:tcPr marL="152148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Заушный / внутриканальный (медицинский вид)</a:t>
                      </a:r>
                    </a:p>
                  </a:txBody>
                  <a:tcPr marL="152148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Обычные наушники (нет стигмы)</a:t>
                      </a:r>
                    </a:p>
                  </a:txBody>
                  <a:tcPr marL="152148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Громоздкий / "дешевый" вид</a:t>
                      </a:r>
                    </a:p>
                  </a:txBody>
                  <a:tcPr marL="152148" marR="91289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781843"/>
                  </a:ext>
                </a:extLst>
              </a:tr>
              <a:tr h="1011781"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Интеграция со смартфоном</a:t>
                      </a:r>
                    </a:p>
                  </a:txBody>
                  <a:tcPr marL="91289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Полная (приложение: аудиограмма, история, удаленный врач)</a:t>
                      </a:r>
                    </a:p>
                  </a:txBody>
                  <a:tcPr marL="152148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Частичная (часто через проприетарный клип)</a:t>
                      </a:r>
                    </a:p>
                  </a:txBody>
                  <a:tcPr marL="152148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Полная (</a:t>
                      </a:r>
                      <a:r>
                        <a:rPr lang="en-US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Sound Connect App)</a:t>
                      </a:r>
                    </a:p>
                  </a:txBody>
                  <a:tcPr marL="152148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Минимальная (кнопки на корпусе)</a:t>
                      </a:r>
                    </a:p>
                  </a:txBody>
                  <a:tcPr marL="152148" marR="91289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109937"/>
                  </a:ext>
                </a:extLst>
              </a:tr>
              <a:tr h="464050"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Цена (руб.)</a:t>
                      </a:r>
                    </a:p>
                  </a:txBody>
                  <a:tcPr marL="91289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15 000 – 30 000 (план)</a:t>
                      </a:r>
                    </a:p>
                  </a:txBody>
                  <a:tcPr marL="152148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80 000 – 250 000</a:t>
                      </a:r>
                    </a:p>
                  </a:txBody>
                  <a:tcPr marL="152148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60 000 – 100 000</a:t>
                      </a:r>
                    </a:p>
                  </a:txBody>
                  <a:tcPr marL="152148" marR="152148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1 500 – 10 000</a:t>
                      </a:r>
                    </a:p>
                  </a:txBody>
                  <a:tcPr marL="152148" marR="91289" marT="95092" marB="950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22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50850" y="1317761"/>
            <a:ext cx="19320875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</a:rPr>
              <a:t>МОДЕЛЬ МОНЕТИЗАЦИИ, РЫНОК И ПОТРЕБИТЕЛИ</a:t>
            </a:r>
          </a:p>
        </p:txBody>
      </p:sp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BFD563CB-C899-40E8-920F-5BFFF475B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214532"/>
              </p:ext>
            </p:extLst>
          </p:nvPr>
        </p:nvGraphicFramePr>
        <p:xfrm>
          <a:off x="9671050" y="4664075"/>
          <a:ext cx="9522005" cy="5949434"/>
        </p:xfrm>
        <a:graphic>
          <a:graphicData uri="http://schemas.openxmlformats.org/drawingml/2006/table">
            <a:tbl>
              <a:tblPr/>
              <a:tblGrid>
                <a:gridCol w="3375386">
                  <a:extLst>
                    <a:ext uri="{9D8B030D-6E8A-4147-A177-3AD203B41FA5}">
                      <a16:colId xmlns:a16="http://schemas.microsoft.com/office/drawing/2014/main" val="4151361334"/>
                    </a:ext>
                  </a:extLst>
                </a:gridCol>
                <a:gridCol w="3686767">
                  <a:extLst>
                    <a:ext uri="{9D8B030D-6E8A-4147-A177-3AD203B41FA5}">
                      <a16:colId xmlns:a16="http://schemas.microsoft.com/office/drawing/2014/main" val="1998928163"/>
                    </a:ext>
                  </a:extLst>
                </a:gridCol>
                <a:gridCol w="2459852">
                  <a:extLst>
                    <a:ext uri="{9D8B030D-6E8A-4147-A177-3AD203B41FA5}">
                      <a16:colId xmlns:a16="http://schemas.microsoft.com/office/drawing/2014/main" val="1375756927"/>
                    </a:ext>
                  </a:extLst>
                </a:gridCol>
              </a:tblGrid>
              <a:tr h="1230086">
                <a:tc>
                  <a:txBody>
                    <a:bodyPr/>
                    <a:lstStyle/>
                    <a:p>
                      <a:pPr algn="l"/>
                      <a:r>
                        <a:rPr lang="ru-RU" sz="2800" b="0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Сегмент</a:t>
                      </a: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00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0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Кто это</a:t>
                      </a: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00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0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Объём в деньгах</a:t>
                      </a: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373601"/>
                  </a:ext>
                </a:extLst>
              </a:tr>
              <a:tr h="1744631">
                <a:tc>
                  <a:txBody>
                    <a:bodyPr/>
                    <a:lstStyle/>
                    <a:p>
                      <a:r>
                        <a:rPr lang="ru-RU" sz="28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TAM (рынок слуха РФ)</a:t>
                      </a: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Все, кому нужна коррекция слуха</a:t>
                      </a: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450 млрд рублей</a:t>
                      </a:r>
                    </a:p>
                  </a:txBody>
                  <a:tcPr marL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886954"/>
                  </a:ext>
                </a:extLst>
              </a:tr>
              <a:tr h="1744631">
                <a:tc>
                  <a:txBody>
                    <a:bodyPr/>
                    <a:lstStyle/>
                    <a:p>
                      <a:r>
                        <a:rPr lang="ru-RU" sz="2800" b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SAM (доступный рынок в РФ)</a:t>
                      </a: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15%</a:t>
                      </a: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67.5 млрд руб.</a:t>
                      </a:r>
                    </a:p>
                  </a:txBody>
                  <a:tcPr marL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723129"/>
                  </a:ext>
                </a:extLst>
              </a:tr>
              <a:tr h="1230086">
                <a:tc>
                  <a:txBody>
                    <a:bodyPr/>
                    <a:lstStyle/>
                    <a:p>
                      <a:r>
                        <a:rPr lang="ru-RU" sz="28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SOM (наш план на 3 год)</a:t>
                      </a: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0,5% от </a:t>
                      </a:r>
                      <a:r>
                        <a:rPr lang="en-US" sz="28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SAM</a:t>
                      </a: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337,5</a:t>
                      </a:r>
                      <a:r>
                        <a:rPr lang="ru-RU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млн руб.</a:t>
                      </a:r>
                    </a:p>
                  </a:txBody>
                  <a:tcPr marL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390411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E22C0B1F-9961-45FF-BAA4-4C2D53066FB4}"/>
              </a:ext>
            </a:extLst>
          </p:cNvPr>
          <p:cNvSpPr txBox="1"/>
          <p:nvPr/>
        </p:nvSpPr>
        <p:spPr>
          <a:xfrm>
            <a:off x="454331" y="2461144"/>
            <a:ext cx="191989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ru-RU" sz="2800" i="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Кто наш потребитель: Это люди 45–70 лет, которые слышат, но не разбирают речь. Они активны, пользуются смартфоном, но не готовы к громоздким слуховым аппаратам. 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72C81BC-435B-4327-8237-F7988D36A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7" r="10378" b="8358"/>
          <a:stretch/>
        </p:blipFill>
        <p:spPr>
          <a:xfrm>
            <a:off x="984250" y="4654661"/>
            <a:ext cx="7696200" cy="595884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D92E7B9-BAD8-4AF1-987D-4A327ACB79EB}"/>
              </a:ext>
            </a:extLst>
          </p:cNvPr>
          <p:cNvSpPr txBox="1"/>
          <p:nvPr/>
        </p:nvSpPr>
        <p:spPr>
          <a:xfrm>
            <a:off x="450850" y="3553196"/>
            <a:ext cx="191989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Монетизация: продажа наушников + ежемесячная подписка на приложение (телеметрия, повторная диагностика, хранение аудиограмм, тренировка слуха).</a:t>
            </a:r>
            <a:endParaRPr lang="ru-RU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1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0595" y="1169930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КОМАНДА И ПРОГРЕСС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9908B0-3851-4839-8ED3-5CA7D3F2CA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472" y="5349875"/>
            <a:ext cx="10153475" cy="71780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BAEDEB3-F443-9D33-A9C2-E65789C1F3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166" y="0"/>
            <a:ext cx="1710934" cy="2421188"/>
          </a:xfrm>
          <a:prstGeom prst="rect">
            <a:avLst/>
          </a:prstGeom>
        </p:spPr>
      </p:pic>
      <p:grpSp>
        <p:nvGrpSpPr>
          <p:cNvPr id="28" name="object 2">
            <a:extLst>
              <a:ext uri="{FF2B5EF4-FFF2-40B4-BE49-F238E27FC236}">
                <a16:creationId xmlns:a16="http://schemas.microsoft.com/office/drawing/2014/main" id="{CD792D36-B970-48EE-A4FD-BDC7220D46A8}"/>
              </a:ext>
            </a:extLst>
          </p:cNvPr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29" name="object 3">
              <a:extLst>
                <a:ext uri="{FF2B5EF4-FFF2-40B4-BE49-F238E27FC236}">
                  <a16:creationId xmlns:a16="http://schemas.microsoft.com/office/drawing/2014/main" id="{31CD60FD-F058-4E4C-90A0-74E4EECCA6EE}"/>
                </a:ext>
              </a:extLst>
            </p:cNvPr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4">
              <a:extLst>
                <a:ext uri="{FF2B5EF4-FFF2-40B4-BE49-F238E27FC236}">
                  <a16:creationId xmlns:a16="http://schemas.microsoft.com/office/drawing/2014/main" id="{4A931062-02C8-48A2-9ACC-B7AD8A47805F}"/>
                </a:ext>
              </a:extLst>
            </p:cNvPr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5">
              <a:extLst>
                <a:ext uri="{FF2B5EF4-FFF2-40B4-BE49-F238E27FC236}">
                  <a16:creationId xmlns:a16="http://schemas.microsoft.com/office/drawing/2014/main" id="{657DEFA6-3CBC-4C63-83A0-06D852F022D1}"/>
                </a:ext>
              </a:extLst>
            </p:cNvPr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6">
              <a:extLst>
                <a:ext uri="{FF2B5EF4-FFF2-40B4-BE49-F238E27FC236}">
                  <a16:creationId xmlns:a16="http://schemas.microsoft.com/office/drawing/2014/main" id="{902B48DE-5B76-4F63-B2ED-3D0AE58E3228}"/>
                </a:ext>
              </a:extLst>
            </p:cNvPr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7">
              <a:extLst>
                <a:ext uri="{FF2B5EF4-FFF2-40B4-BE49-F238E27FC236}">
                  <a16:creationId xmlns:a16="http://schemas.microsoft.com/office/drawing/2014/main" id="{1A8D15E1-D7DE-4BA3-BE41-88CBD8AA2253}"/>
                </a:ext>
              </a:extLst>
            </p:cNvPr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0BA8AE4-7177-469C-82F0-D8042532F81F}"/>
              </a:ext>
            </a:extLst>
          </p:cNvPr>
          <p:cNvSpPr txBox="1"/>
          <p:nvPr/>
        </p:nvSpPr>
        <p:spPr>
          <a:xfrm>
            <a:off x="5652425" y="6406274"/>
            <a:ext cx="40928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Михайлова Алина Гавриловна</a:t>
            </a:r>
            <a:br>
              <a:rPr lang="ru-RU" sz="2800" b="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Дизайнер, иллюстратор</a:t>
            </a:r>
            <a:endParaRPr lang="ru-RU" sz="2800" b="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32ECAA-EBFB-416B-89C6-B15583AE987F}"/>
              </a:ext>
            </a:extLst>
          </p:cNvPr>
          <p:cNvSpPr txBox="1"/>
          <p:nvPr/>
        </p:nvSpPr>
        <p:spPr>
          <a:xfrm>
            <a:off x="16064745" y="6411748"/>
            <a:ext cx="37913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Бурцев Роман Олегович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Разработчик</a:t>
            </a:r>
            <a:endParaRPr lang="ru-RU" sz="2800" b="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3189F9-9F21-42D6-AC48-335C4DC4995C}"/>
              </a:ext>
            </a:extLst>
          </p:cNvPr>
          <p:cNvSpPr txBox="1"/>
          <p:nvPr/>
        </p:nvSpPr>
        <p:spPr>
          <a:xfrm>
            <a:off x="10910279" y="6411748"/>
            <a:ext cx="43193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Тулупов Юрий Владимирович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Маркетолог</a:t>
            </a:r>
            <a:endParaRPr lang="ru-RU" sz="2800" b="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A1A611F-8594-4CD5-8997-4D6E0F329E08}"/>
              </a:ext>
            </a:extLst>
          </p:cNvPr>
          <p:cNvSpPr txBox="1"/>
          <p:nvPr/>
        </p:nvSpPr>
        <p:spPr>
          <a:xfrm>
            <a:off x="113858" y="6406274"/>
            <a:ext cx="43457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Ильина Илона Евгеньевна</a:t>
            </a:r>
          </a:p>
          <a:p>
            <a:pPr algn="ctr"/>
            <a:r>
              <a:rPr lang="ru-RU" sz="2800" b="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Лидер проекта</a:t>
            </a:r>
          </a:p>
        </p:txBody>
      </p:sp>
      <p:sp>
        <p:nvSpPr>
          <p:cNvPr id="24" name="Блок-схема: узел 23">
            <a:extLst>
              <a:ext uri="{FF2B5EF4-FFF2-40B4-BE49-F238E27FC236}">
                <a16:creationId xmlns:a16="http://schemas.microsoft.com/office/drawing/2014/main" id="{BB9A51E8-1663-46CB-A7F5-AAF14E0812AB}"/>
              </a:ext>
            </a:extLst>
          </p:cNvPr>
          <p:cNvSpPr/>
          <p:nvPr/>
        </p:nvSpPr>
        <p:spPr>
          <a:xfrm>
            <a:off x="686537" y="2894346"/>
            <a:ext cx="3200400" cy="3124200"/>
          </a:xfrm>
          <a:prstGeom prst="flowChartConnector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>
            <a:extLst>
              <a:ext uri="{FF2B5EF4-FFF2-40B4-BE49-F238E27FC236}">
                <a16:creationId xmlns:a16="http://schemas.microsoft.com/office/drawing/2014/main" id="{2A2D6E3A-40F8-4CDD-9F69-7C7A1851633C}"/>
              </a:ext>
            </a:extLst>
          </p:cNvPr>
          <p:cNvSpPr/>
          <p:nvPr/>
        </p:nvSpPr>
        <p:spPr>
          <a:xfrm>
            <a:off x="11469776" y="2894346"/>
            <a:ext cx="3200400" cy="3124200"/>
          </a:xfrm>
          <a:prstGeom prst="flowChartConnector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>
            <a:extLst>
              <a:ext uri="{FF2B5EF4-FFF2-40B4-BE49-F238E27FC236}">
                <a16:creationId xmlns:a16="http://schemas.microsoft.com/office/drawing/2014/main" id="{FCB264EC-7D02-4AA4-94E6-9352CC72AD63}"/>
              </a:ext>
            </a:extLst>
          </p:cNvPr>
          <p:cNvSpPr/>
          <p:nvPr/>
        </p:nvSpPr>
        <p:spPr>
          <a:xfrm>
            <a:off x="6098643" y="2894346"/>
            <a:ext cx="3200400" cy="3124200"/>
          </a:xfrm>
          <a:prstGeom prst="flowChartConnector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узел 42">
            <a:extLst>
              <a:ext uri="{FF2B5EF4-FFF2-40B4-BE49-F238E27FC236}">
                <a16:creationId xmlns:a16="http://schemas.microsoft.com/office/drawing/2014/main" id="{3029067C-2DF4-4309-AF23-7408D3A4BA52}"/>
              </a:ext>
            </a:extLst>
          </p:cNvPr>
          <p:cNvSpPr/>
          <p:nvPr/>
        </p:nvSpPr>
        <p:spPr>
          <a:xfrm>
            <a:off x="16360238" y="2894346"/>
            <a:ext cx="3200400" cy="3124200"/>
          </a:xfrm>
          <a:prstGeom prst="flowChartConnector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78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56013" y="1495935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УРОВЕНЬ ГОТОВНОСТИ ТЕХНОЛОГИИ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4CCBCA3-2CD6-4414-84FC-2D8F22D9BE30}"/>
              </a:ext>
            </a:extLst>
          </p:cNvPr>
          <p:cNvSpPr/>
          <p:nvPr/>
        </p:nvSpPr>
        <p:spPr>
          <a:xfrm>
            <a:off x="767731" y="2684606"/>
            <a:ext cx="18568637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2800" i="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Текущий уровень: TRL 1–2 (переход с 1 на 2) </a:t>
            </a:r>
            <a:endParaRPr lang="ru-RU" sz="2800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r>
              <a:rPr lang="ru-RU" sz="2800" i="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Технологическая концепция сформулирована. Разработано примерное описание работы устройства.</a:t>
            </a:r>
          </a:p>
          <a:p>
            <a:pPr algn="l"/>
            <a:endParaRPr lang="ru-RU" sz="2800" dirty="0">
              <a:solidFill>
                <a:srgbClr val="0F1115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endParaRPr lang="ru-RU" sz="2800" i="0" dirty="0">
              <a:solidFill>
                <a:srgbClr val="0F1115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endParaRPr lang="ru-RU" sz="2800" i="0" dirty="0">
              <a:solidFill>
                <a:srgbClr val="0F1115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endParaRPr lang="ru-RU" sz="2800" i="0" dirty="0">
              <a:solidFill>
                <a:srgbClr val="0F1115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endParaRPr lang="ru-RU" sz="2800" dirty="0">
              <a:solidFill>
                <a:srgbClr val="0F1115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endParaRPr lang="ru-RU" sz="2800" dirty="0">
              <a:solidFill>
                <a:srgbClr val="0F1115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endParaRPr lang="ru-RU" sz="2800" i="0" dirty="0">
              <a:solidFill>
                <a:srgbClr val="0F1115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r>
              <a:rPr lang="ru-RU" sz="2800" i="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Что планируем сделать в акселераторе:</a:t>
            </a:r>
            <a:br>
              <a:rPr lang="ru-RU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i="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Перейти с TRL 2 на TRL 3 — разработать техническое задание, найти инженерного партнёра и собрать первый действующий макет.</a:t>
            </a:r>
          </a:p>
          <a:p>
            <a:pPr algn="l"/>
            <a:endParaRPr lang="ru-RU" sz="2800" i="0" dirty="0">
              <a:solidFill>
                <a:srgbClr val="0F1115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r>
              <a:rPr lang="ru-RU" sz="2800" i="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Подтверждающие артефакты:</a:t>
            </a:r>
          </a:p>
          <a:p>
            <a:pPr algn="l">
              <a:buFont typeface="+mj-lt"/>
              <a:buAutoNum type="arabicPeriod"/>
            </a:pPr>
            <a:r>
              <a:rPr lang="ru-RU" sz="2800" i="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Дизайн-концепция наушников.</a:t>
            </a:r>
          </a:p>
          <a:p>
            <a:pPr algn="l">
              <a:buFont typeface="+mj-lt"/>
              <a:buAutoNum type="arabicPeriod"/>
            </a:pPr>
            <a:r>
              <a:rPr lang="ru-RU" sz="2800" i="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Блок-схема диагностики и коррекции.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414B95E-19FD-14BD-656F-12D7A5FE8C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166" y="0"/>
            <a:ext cx="1710934" cy="2421188"/>
          </a:xfrm>
          <a:prstGeom prst="rect">
            <a:avLst/>
          </a:prstGeom>
        </p:spPr>
      </p:pic>
      <p:graphicFrame>
        <p:nvGraphicFramePr>
          <p:cNvPr id="31" name="Таблица 31">
            <a:extLst>
              <a:ext uri="{FF2B5EF4-FFF2-40B4-BE49-F238E27FC236}">
                <a16:creationId xmlns:a16="http://schemas.microsoft.com/office/drawing/2014/main" id="{4FF5FDC7-89D7-4CAD-AB94-2777C2B3F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341490"/>
              </p:ext>
            </p:extLst>
          </p:nvPr>
        </p:nvGraphicFramePr>
        <p:xfrm>
          <a:off x="856013" y="4437865"/>
          <a:ext cx="18187637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2123">
                  <a:extLst>
                    <a:ext uri="{9D8B030D-6E8A-4147-A177-3AD203B41FA5}">
                      <a16:colId xmlns:a16="http://schemas.microsoft.com/office/drawing/2014/main" val="3703024769"/>
                    </a:ext>
                  </a:extLst>
                </a:gridCol>
                <a:gridCol w="8625514">
                  <a:extLst>
                    <a:ext uri="{9D8B030D-6E8A-4147-A177-3AD203B41FA5}">
                      <a16:colId xmlns:a16="http://schemas.microsoft.com/office/drawing/2014/main" val="943270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Что сделано:</a:t>
                      </a:r>
                      <a:br>
                        <a:rPr lang="ru-RU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</a:br>
                      <a:r>
                        <a:rPr lang="ru-RU" sz="2800" b="0" i="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— Создан дизайн-макет наушников (внешний вид).</a:t>
                      </a:r>
                      <a:br>
                        <a:rPr lang="ru-RU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</a:br>
                      <a:r>
                        <a:rPr lang="ru-RU" sz="2800" b="0" i="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— Описан принцип работы системы (блок-схема).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Чего пока нет:</a:t>
                      </a:r>
                      <a:br>
                        <a:rPr lang="ru-RU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</a:br>
                      <a:r>
                        <a:rPr lang="ru-RU" sz="2800" b="0" i="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— Инженерного прототипа.</a:t>
                      </a:r>
                      <a:br>
                        <a:rPr lang="ru-RU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</a:br>
                      <a:r>
                        <a:rPr lang="ru-RU" sz="2800" b="0" i="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— Работающего DSP-алгоритма в железе.</a:t>
                      </a:r>
                      <a:br>
                        <a:rPr lang="ru-RU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</a:br>
                      <a:r>
                        <a:rPr lang="ru-RU" sz="2800" b="0" i="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— Клинических испытаний.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476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7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1">
            <a:extLst>
              <a:ext uri="{FF2B5EF4-FFF2-40B4-BE49-F238E27FC236}">
                <a16:creationId xmlns:a16="http://schemas.microsoft.com/office/drawing/2014/main" id="{88156089-675A-42BE-A834-7A2254092E58}"/>
              </a:ext>
            </a:extLst>
          </p:cNvPr>
          <p:cNvSpPr/>
          <p:nvPr/>
        </p:nvSpPr>
        <p:spPr>
          <a:xfrm flipH="1">
            <a:off x="6827037" y="3668592"/>
            <a:ext cx="52035" cy="6176680"/>
          </a:xfrm>
          <a:prstGeom prst="roundRect">
            <a:avLst>
              <a:gd name="adj" fmla="val 364651"/>
            </a:avLst>
          </a:prstGeom>
          <a:solidFill>
            <a:srgbClr val="8F00FF"/>
          </a:solidFill>
          <a:ln>
            <a:noFill/>
          </a:ln>
        </p:spPr>
      </p:sp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61255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pPr>
                <a:lnSpc>
                  <a:spcPct val="150000"/>
                </a:lnSpc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pPr>
                <a:lnSpc>
                  <a:spcPct val="150000"/>
                </a:lnSpc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7238" y="1083246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74896" y="1466998"/>
            <a:ext cx="7082265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ПЛАНЫ РАЗВИТИЯ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CD2B822-1217-4210-BEC9-AC3DA258A8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r="5355"/>
          <a:stretch/>
        </p:blipFill>
        <p:spPr>
          <a:xfrm>
            <a:off x="13009402" y="296388"/>
            <a:ext cx="6096000" cy="10692406"/>
          </a:xfrm>
          <a:prstGeom prst="rect">
            <a:avLst/>
          </a:prstGeom>
        </p:spPr>
      </p:pic>
      <p:sp>
        <p:nvSpPr>
          <p:cNvPr id="41" name="Shape 2">
            <a:extLst>
              <a:ext uri="{FF2B5EF4-FFF2-40B4-BE49-F238E27FC236}">
                <a16:creationId xmlns:a16="http://schemas.microsoft.com/office/drawing/2014/main" id="{F371EB49-0E18-49F6-A0A0-9926E166A1C4}"/>
              </a:ext>
            </a:extLst>
          </p:cNvPr>
          <p:cNvSpPr/>
          <p:nvPr/>
        </p:nvSpPr>
        <p:spPr>
          <a:xfrm>
            <a:off x="6068418" y="3612690"/>
            <a:ext cx="595313" cy="22860"/>
          </a:xfrm>
          <a:prstGeom prst="roundRect">
            <a:avLst>
              <a:gd name="adj" fmla="val 364651"/>
            </a:avLst>
          </a:prstGeom>
          <a:solidFill>
            <a:srgbClr val="8F00FF"/>
          </a:solidFill>
          <a:ln>
            <a:noFill/>
          </a:ln>
        </p:spPr>
      </p:sp>
      <p:sp>
        <p:nvSpPr>
          <p:cNvPr id="42" name="Shape 3">
            <a:extLst>
              <a:ext uri="{FF2B5EF4-FFF2-40B4-BE49-F238E27FC236}">
                <a16:creationId xmlns:a16="http://schemas.microsoft.com/office/drawing/2014/main" id="{A78E25F1-B689-4182-A5E8-3D5EF934FB0B}"/>
              </a:ext>
            </a:extLst>
          </p:cNvPr>
          <p:cNvSpPr/>
          <p:nvPr/>
        </p:nvSpPr>
        <p:spPr>
          <a:xfrm>
            <a:off x="6623641" y="3377064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8F00FF"/>
          </a:solidFill>
          <a:ln w="7620">
            <a:noFill/>
            <a:prstDash val="solid"/>
          </a:ln>
        </p:spPr>
      </p:sp>
      <p:sp>
        <p:nvSpPr>
          <p:cNvPr id="47" name="Text 4">
            <a:extLst>
              <a:ext uri="{FF2B5EF4-FFF2-40B4-BE49-F238E27FC236}">
                <a16:creationId xmlns:a16="http://schemas.microsoft.com/office/drawing/2014/main" id="{9F5D833D-67B8-4B63-8801-A126E3B9B6ED}"/>
              </a:ext>
            </a:extLst>
          </p:cNvPr>
          <p:cNvSpPr/>
          <p:nvPr/>
        </p:nvSpPr>
        <p:spPr>
          <a:xfrm>
            <a:off x="6686625" y="3487767"/>
            <a:ext cx="297656" cy="37207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3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</a:p>
        </p:txBody>
      </p:sp>
      <p:sp>
        <p:nvSpPr>
          <p:cNvPr id="48" name="Text 5">
            <a:extLst>
              <a:ext uri="{FF2B5EF4-FFF2-40B4-BE49-F238E27FC236}">
                <a16:creationId xmlns:a16="http://schemas.microsoft.com/office/drawing/2014/main" id="{14FFAAEF-DE66-48F6-8C53-2A3E583F2207}"/>
              </a:ext>
            </a:extLst>
          </p:cNvPr>
          <p:cNvSpPr/>
          <p:nvPr/>
        </p:nvSpPr>
        <p:spPr>
          <a:xfrm>
            <a:off x="2226448" y="3314167"/>
            <a:ext cx="3800388" cy="6202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400"/>
              </a:lnSpc>
              <a:buNone/>
            </a:pP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Техническое проектирование</a:t>
            </a:r>
          </a:p>
        </p:txBody>
      </p:sp>
      <p:sp>
        <p:nvSpPr>
          <p:cNvPr id="49" name="Text 6">
            <a:extLst>
              <a:ext uri="{FF2B5EF4-FFF2-40B4-BE49-F238E27FC236}">
                <a16:creationId xmlns:a16="http://schemas.microsoft.com/office/drawing/2014/main" id="{AC5E284F-4BC9-462E-B223-1246EE6E3A46}"/>
              </a:ext>
            </a:extLst>
          </p:cNvPr>
          <p:cNvSpPr/>
          <p:nvPr/>
        </p:nvSpPr>
        <p:spPr>
          <a:xfrm>
            <a:off x="2087061" y="4092373"/>
            <a:ext cx="3948828" cy="175371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500"/>
              </a:lnSpc>
              <a:buNone/>
            </a:pP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Разработка схемы, DSP‑алгоритма, выбор компонентов и подготовка инженерного образца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  <p:sp>
        <p:nvSpPr>
          <p:cNvPr id="50" name="Shape 7">
            <a:extLst>
              <a:ext uri="{FF2B5EF4-FFF2-40B4-BE49-F238E27FC236}">
                <a16:creationId xmlns:a16="http://schemas.microsoft.com/office/drawing/2014/main" id="{A6387EFA-15EE-40FC-855D-945868912CEA}"/>
              </a:ext>
            </a:extLst>
          </p:cNvPr>
          <p:cNvSpPr/>
          <p:nvPr/>
        </p:nvSpPr>
        <p:spPr>
          <a:xfrm>
            <a:off x="7064495" y="5561447"/>
            <a:ext cx="595313" cy="22860"/>
          </a:xfrm>
          <a:prstGeom prst="roundRect">
            <a:avLst>
              <a:gd name="adj" fmla="val 364651"/>
            </a:avLst>
          </a:prstGeom>
          <a:solidFill>
            <a:srgbClr val="8F00FF"/>
          </a:solidFill>
          <a:ln>
            <a:noFill/>
          </a:ln>
        </p:spPr>
      </p:sp>
      <p:sp>
        <p:nvSpPr>
          <p:cNvPr id="51" name="Shape 8">
            <a:extLst>
              <a:ext uri="{FF2B5EF4-FFF2-40B4-BE49-F238E27FC236}">
                <a16:creationId xmlns:a16="http://schemas.microsoft.com/office/drawing/2014/main" id="{067E010A-163D-45B7-9231-DF75EB4901ED}"/>
              </a:ext>
            </a:extLst>
          </p:cNvPr>
          <p:cNvSpPr/>
          <p:nvPr/>
        </p:nvSpPr>
        <p:spPr>
          <a:xfrm>
            <a:off x="6650843" y="5338205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8F00FF"/>
          </a:solidFill>
          <a:ln w="7620">
            <a:noFill/>
            <a:prstDash val="solid"/>
          </a:ln>
        </p:spPr>
      </p:sp>
      <p:sp>
        <p:nvSpPr>
          <p:cNvPr id="52" name="Text 9">
            <a:extLst>
              <a:ext uri="{FF2B5EF4-FFF2-40B4-BE49-F238E27FC236}">
                <a16:creationId xmlns:a16="http://schemas.microsoft.com/office/drawing/2014/main" id="{A6334171-4A7C-4D70-BC2E-E0926E571E3D}"/>
              </a:ext>
            </a:extLst>
          </p:cNvPr>
          <p:cNvSpPr/>
          <p:nvPr/>
        </p:nvSpPr>
        <p:spPr>
          <a:xfrm>
            <a:off x="6725257" y="5431938"/>
            <a:ext cx="297656" cy="37207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3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</a:t>
            </a:r>
          </a:p>
        </p:txBody>
      </p:sp>
      <p:sp>
        <p:nvSpPr>
          <p:cNvPr id="53" name="Text 10">
            <a:extLst>
              <a:ext uri="{FF2B5EF4-FFF2-40B4-BE49-F238E27FC236}">
                <a16:creationId xmlns:a16="http://schemas.microsoft.com/office/drawing/2014/main" id="{5A83AFCF-FCEB-41C2-AB0B-DE725A6FAC79}"/>
              </a:ext>
            </a:extLst>
          </p:cNvPr>
          <p:cNvSpPr/>
          <p:nvPr/>
        </p:nvSpPr>
        <p:spPr>
          <a:xfrm>
            <a:off x="7783829" y="5312068"/>
            <a:ext cx="2785943" cy="60432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Тестирование и партнёры</a:t>
            </a:r>
          </a:p>
        </p:txBody>
      </p:sp>
      <p:sp>
        <p:nvSpPr>
          <p:cNvPr id="54" name="Text 11">
            <a:extLst>
              <a:ext uri="{FF2B5EF4-FFF2-40B4-BE49-F238E27FC236}">
                <a16:creationId xmlns:a16="http://schemas.microsoft.com/office/drawing/2014/main" id="{3B205826-7657-4FA4-AE6E-F2CFD9E11630}"/>
              </a:ext>
            </a:extLst>
          </p:cNvPr>
          <p:cNvSpPr/>
          <p:nvPr/>
        </p:nvSpPr>
        <p:spPr>
          <a:xfrm>
            <a:off x="7783829" y="6051447"/>
            <a:ext cx="3530872" cy="234804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500"/>
              </a:lnSpc>
              <a:buNone/>
            </a:pP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Поиск медицинских организаций и сурдологических центров для пилотных испытаний и валидации аудиометрии.</a:t>
            </a:r>
          </a:p>
        </p:txBody>
      </p:sp>
      <p:sp>
        <p:nvSpPr>
          <p:cNvPr id="55" name="Shape 12">
            <a:extLst>
              <a:ext uri="{FF2B5EF4-FFF2-40B4-BE49-F238E27FC236}">
                <a16:creationId xmlns:a16="http://schemas.microsoft.com/office/drawing/2014/main" id="{FE6FC5F1-9142-45E3-9231-556D9745C7B7}"/>
              </a:ext>
            </a:extLst>
          </p:cNvPr>
          <p:cNvSpPr/>
          <p:nvPr/>
        </p:nvSpPr>
        <p:spPr>
          <a:xfrm>
            <a:off x="6012244" y="7421033"/>
            <a:ext cx="595313" cy="22860"/>
          </a:xfrm>
          <a:prstGeom prst="roundRect">
            <a:avLst>
              <a:gd name="adj" fmla="val 364651"/>
            </a:avLst>
          </a:prstGeom>
          <a:solidFill>
            <a:srgbClr val="8F00FF"/>
          </a:solidFill>
          <a:ln>
            <a:noFill/>
          </a:ln>
        </p:spPr>
      </p:sp>
      <p:sp>
        <p:nvSpPr>
          <p:cNvPr id="56" name="Shape 13">
            <a:extLst>
              <a:ext uri="{FF2B5EF4-FFF2-40B4-BE49-F238E27FC236}">
                <a16:creationId xmlns:a16="http://schemas.microsoft.com/office/drawing/2014/main" id="{AFE565BE-977B-4171-A3D0-676D9FD2C08B}"/>
              </a:ext>
            </a:extLst>
          </p:cNvPr>
          <p:cNvSpPr/>
          <p:nvPr/>
        </p:nvSpPr>
        <p:spPr>
          <a:xfrm>
            <a:off x="6618011" y="7197242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8F00FF"/>
          </a:solidFill>
          <a:ln w="7620">
            <a:noFill/>
            <a:prstDash val="solid"/>
          </a:ln>
        </p:spPr>
      </p:sp>
      <p:sp>
        <p:nvSpPr>
          <p:cNvPr id="57" name="Text 14">
            <a:extLst>
              <a:ext uri="{FF2B5EF4-FFF2-40B4-BE49-F238E27FC236}">
                <a16:creationId xmlns:a16="http://schemas.microsoft.com/office/drawing/2014/main" id="{1334F312-ECBD-4FB3-B518-4B9D6CB06938}"/>
              </a:ext>
            </a:extLst>
          </p:cNvPr>
          <p:cNvSpPr/>
          <p:nvPr/>
        </p:nvSpPr>
        <p:spPr>
          <a:xfrm>
            <a:off x="6698537" y="7332300"/>
            <a:ext cx="297656" cy="37207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3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</a:p>
        </p:txBody>
      </p:sp>
      <p:sp>
        <p:nvSpPr>
          <p:cNvPr id="58" name="Text 15">
            <a:extLst>
              <a:ext uri="{FF2B5EF4-FFF2-40B4-BE49-F238E27FC236}">
                <a16:creationId xmlns:a16="http://schemas.microsoft.com/office/drawing/2014/main" id="{7C846630-23DC-4ACA-8D10-667AC6ADCC1C}"/>
              </a:ext>
            </a:extLst>
          </p:cNvPr>
          <p:cNvSpPr/>
          <p:nvPr/>
        </p:nvSpPr>
        <p:spPr>
          <a:xfrm>
            <a:off x="3112345" y="7136598"/>
            <a:ext cx="2785943" cy="6203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400"/>
              </a:lnSpc>
              <a:buNone/>
            </a:pP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Маркетинг и выход на рынок</a:t>
            </a:r>
          </a:p>
        </p:txBody>
      </p:sp>
      <p:sp>
        <p:nvSpPr>
          <p:cNvPr id="59" name="Text 16">
            <a:extLst>
              <a:ext uri="{FF2B5EF4-FFF2-40B4-BE49-F238E27FC236}">
                <a16:creationId xmlns:a16="http://schemas.microsoft.com/office/drawing/2014/main" id="{FB86B7BE-2A78-40FC-88A8-368C528E23F3}"/>
              </a:ext>
            </a:extLst>
          </p:cNvPr>
          <p:cNvSpPr/>
          <p:nvPr/>
        </p:nvSpPr>
        <p:spPr>
          <a:xfrm>
            <a:off x="2113503" y="7875976"/>
            <a:ext cx="3784785" cy="19692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500"/>
              </a:lnSpc>
              <a:buNone/>
            </a:pP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Участие в конференциях и выставках, запуск продаж через онлайн‑каналы и партнёрства с сетями.</a:t>
            </a:r>
          </a:p>
        </p:txBody>
      </p:sp>
    </p:spTree>
    <p:extLst>
      <p:ext uri="{BB962C8B-B14F-4D97-AF65-F5344CB8AC3E}">
        <p14:creationId xmlns:p14="http://schemas.microsoft.com/office/powerpoint/2010/main" val="2739376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</TotalTime>
  <Words>890</Words>
  <Application>Microsoft Office PowerPoint</Application>
  <PresentationFormat>Произвольный</PresentationFormat>
  <Paragraphs>140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-apple-system</vt:lpstr>
      <vt:lpstr>Arial</vt:lpstr>
      <vt:lpstr>Calibri</vt:lpstr>
      <vt:lpstr>Microsoft Sans Serif</vt:lpstr>
      <vt:lpstr>quote-cjk-patch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ПУТП - гайдбук Платформы - октябрь 2023</dc:title>
  <dc:creator>Илона</dc:creator>
  <cp:lastModifiedBy>Илона Ильина</cp:lastModifiedBy>
  <cp:revision>69</cp:revision>
  <dcterms:created xsi:type="dcterms:W3CDTF">2026-02-16T12:08:47Z</dcterms:created>
  <dcterms:modified xsi:type="dcterms:W3CDTF">2026-04-15T16:48:52Z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