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79" r:id="rId3"/>
    <p:sldId id="280" r:id="rId4"/>
    <p:sldId id="284" r:id="rId5"/>
    <p:sldId id="275" r:id="rId6"/>
    <p:sldId id="281" r:id="rId7"/>
    <p:sldId id="287" r:id="rId8"/>
    <p:sldId id="276" r:id="rId9"/>
    <p:sldId id="282" r:id="rId10"/>
    <p:sldId id="28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DDC5"/>
    <a:srgbClr val="DAE9B9"/>
    <a:srgbClr val="FBB3C1"/>
    <a:srgbClr val="8F00FF"/>
    <a:srgbClr val="ADDAE3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75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31090-13FC-4740-ADD4-19ABA36188BD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AEB193-C37E-4DE0-97E9-D30439951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811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EB193-C37E-4DE0-97E9-D304399513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747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3"/>
            <a:ext cx="7298228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457200" indent="-369888">
              <a:lnSpc>
                <a:spcPct val="110000"/>
              </a:lnSpc>
              <a:buAutoNum type="arabicPeriod"/>
            </a:pP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1" name="Квадрат"/>
          <p:cNvSpPr/>
          <p:nvPr/>
        </p:nvSpPr>
        <p:spPr>
          <a:xfrm>
            <a:off x="7255540" y="5927335"/>
            <a:ext cx="4936460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 sz="2000"/>
          </a:p>
        </p:txBody>
      </p:sp>
      <p:sp>
        <p:nvSpPr>
          <p:cNvPr id="172" name="Прямоугольник"/>
          <p:cNvSpPr/>
          <p:nvPr/>
        </p:nvSpPr>
        <p:spPr>
          <a:xfrm>
            <a:off x="7255540" y="3910831"/>
            <a:ext cx="789471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8045012" y="3906151"/>
            <a:ext cx="4146988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8045012" y="0"/>
            <a:ext cx="4146988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2749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579" y="3797383"/>
            <a:ext cx="2399854" cy="2228173"/>
          </a:xfrm>
          <a:prstGeom prst="rect">
            <a:avLst/>
          </a:prstGeom>
        </p:spPr>
      </p:pic>
      <p:sp>
        <p:nvSpPr>
          <p:cNvPr id="11" name="Двойные круглые скобки 10"/>
          <p:cNvSpPr/>
          <p:nvPr/>
        </p:nvSpPr>
        <p:spPr>
          <a:xfrm>
            <a:off x="1953578" y="1615121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351584" y="1759136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>
                <a:solidFill>
                  <a:srgbClr val="FF0000"/>
                </a:solidFill>
                <a:latin typeface="Gilroy-ExtraBold"/>
              </a:rPr>
            </a:br>
            <a:r>
              <a:rPr lang="ru-RU" b="1" dirty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93938" y="3076212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5512" y="4726513"/>
            <a:ext cx="6227203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sz="240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на конкурс №СтС-410307</a:t>
            </a:r>
          </a:p>
          <a:p>
            <a:pPr marL="457200" indent="-369888">
              <a:lnSpc>
                <a:spcPct val="110000"/>
              </a:lnSpc>
              <a:buAutoNum type="arabicPeriod"/>
            </a:pPr>
            <a:r>
              <a:rPr lang="en-US" sz="2400" dirty="0" err="1">
                <a:latin typeface="Century Gothic" panose="020B0502020202020204" pitchFamily="34" charset="0"/>
              </a:rPr>
              <a:t>Petsfans</a:t>
            </a:r>
            <a:endParaRPr lang="ru-RU" sz="2400" dirty="0">
              <a:latin typeface="Century Gothic" panose="020B0502020202020204" pitchFamily="34" charset="0"/>
            </a:endParaRPr>
          </a:p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sz="240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Пепеляев Александр Вячеславович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68" y="313474"/>
            <a:ext cx="2037278" cy="96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0541" y="464653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628424" y="40760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767408" y="1291041"/>
            <a:ext cx="10643498" cy="42447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de-DE" sz="2400" dirty="0" err="1">
                <a:latin typeface="Century Gothic" panose="020B0502020202020204" pitchFamily="34" charset="0"/>
              </a:rPr>
              <a:t>Petsfans</a:t>
            </a:r>
            <a:r>
              <a:rPr lang="de-DE" sz="2000" dirty="0">
                <a:latin typeface="Century Gothic" panose="020B0502020202020204" pitchFamily="34" charset="0"/>
              </a:rPr>
              <a:t> – </a:t>
            </a:r>
            <a:r>
              <a:rPr lang="ru-RU" sz="2000" dirty="0">
                <a:latin typeface="Century Gothic" panose="020B0502020202020204" pitchFamily="34" charset="0"/>
              </a:rPr>
              <a:t>онлайн - стриминговая платформа с возможностью интерактивного взаимодействия, где любители животных могут перечислять пожертвования любому полюбившемуся питомцу в любой выбранный приют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ru-RU" sz="2000" dirty="0">
                <a:latin typeface="Century Gothic" panose="020B0502020202020204" pitchFamily="34" charset="0"/>
              </a:rPr>
              <a:t>страны.</a:t>
            </a:r>
          </a:p>
          <a:p>
            <a:pPr marL="0" indent="0" algn="ctr">
              <a:lnSpc>
                <a:spcPct val="110000"/>
              </a:lnSpc>
              <a:buNone/>
            </a:pP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de-DE" sz="2400" dirty="0" err="1">
                <a:latin typeface="Century Gothic" panose="020B0502020202020204" pitchFamily="34" charset="0"/>
              </a:rPr>
              <a:t>Petsfans</a:t>
            </a:r>
            <a:r>
              <a:rPr lang="de-DE" sz="2000" dirty="0">
                <a:latin typeface="Century Gothic" panose="020B0502020202020204" pitchFamily="34" charset="0"/>
              </a:rPr>
              <a:t> </a:t>
            </a:r>
            <a:r>
              <a:rPr lang="ru-RU" sz="2000" dirty="0">
                <a:latin typeface="Century Gothic" panose="020B0502020202020204" pitchFamily="34" charset="0"/>
              </a:rPr>
              <a:t>помогает решить проблему слабого финансирования приютов, голода питомцев и одиночества хозяев. </a:t>
            </a:r>
            <a:endParaRPr lang="en-US" sz="2000" dirty="0">
              <a:latin typeface="Century Gothic" panose="020B050202020202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ru-RU" sz="2000" dirty="0">
              <a:latin typeface="Century Gothic" panose="020B050202020202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de-DE" sz="2400" dirty="0" err="1">
                <a:latin typeface="Century Gothic" panose="020B0502020202020204" pitchFamily="34" charset="0"/>
              </a:rPr>
              <a:t>Petsfans</a:t>
            </a:r>
            <a:r>
              <a:rPr lang="de-DE" sz="2000" dirty="0">
                <a:latin typeface="Century Gothic" panose="020B0502020202020204" pitchFamily="34" charset="0"/>
              </a:rPr>
              <a:t> </a:t>
            </a:r>
            <a:r>
              <a:rPr lang="ru-RU" sz="2000" dirty="0">
                <a:latin typeface="Century Gothic" panose="020B0502020202020204" pitchFamily="34" charset="0"/>
              </a:rPr>
              <a:t>привлекает внимание к проблеме бездомных домашних животных, учит людей взаимодействию с реальными домашними животными без посещения нелегальных зоопарков и поощрения жестокого обращения с животными.</a:t>
            </a:r>
            <a:endParaRPr lang="en-US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68" y="5535753"/>
            <a:ext cx="2037278" cy="96246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5373216"/>
            <a:ext cx="1633955" cy="128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416308"/>
            <a:ext cx="5943070" cy="369328"/>
            <a:chOff x="0" y="593008"/>
            <a:chExt cx="2624903" cy="29606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93008"/>
              <a:ext cx="1294463" cy="29606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93008"/>
              <a:ext cx="1294463" cy="29606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93008"/>
              <a:ext cx="1294463" cy="29606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93008"/>
              <a:ext cx="1294463" cy="29606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93008"/>
              <a:ext cx="1294463" cy="29606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-240704" y="0"/>
            <a:ext cx="678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Технологичность стартап-проекта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564" y="6165304"/>
            <a:ext cx="879374" cy="692937"/>
          </a:xfrm>
          <a:prstGeom prst="rect">
            <a:avLst/>
          </a:prstGeom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406050"/>
              </p:ext>
            </p:extLst>
          </p:nvPr>
        </p:nvGraphicFramePr>
        <p:xfrm>
          <a:off x="119336" y="990750"/>
          <a:ext cx="8064896" cy="50419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394491785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4007678068"/>
                    </a:ext>
                  </a:extLst>
                </a:gridCol>
              </a:tblGrid>
              <a:tr h="380795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Century Gothic" panose="020B0502020202020204" pitchFamily="34" charset="0"/>
                        </a:rPr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Century Gothic" panose="020B0502020202020204" pitchFamily="34" charset="0"/>
                        </a:rPr>
                        <a:t>Имеющийся задел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600840"/>
                  </a:ext>
                </a:extLst>
              </a:tr>
              <a:tr h="4645691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Реализуемость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Средняя</a:t>
                      </a:r>
                      <a:r>
                        <a:rPr lang="ru-RU" sz="1800" baseline="0" dirty="0">
                          <a:latin typeface="Century Gothic" panose="020B0502020202020204" pitchFamily="34" charset="0"/>
                        </a:rPr>
                        <a:t> стоимость</a:t>
                      </a:r>
                      <a:endParaRPr lang="ru-RU" sz="1800" dirty="0">
                        <a:latin typeface="Century Gothic" panose="020B0502020202020204" pitchFamily="34" charset="0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Быстрая окупаемость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Прозрачность </a:t>
                      </a:r>
                      <a:r>
                        <a:rPr lang="de-DE" sz="1800" dirty="0">
                          <a:latin typeface="Century Gothic" panose="020B0502020202020204" pitchFamily="34" charset="0"/>
                        </a:rPr>
                        <a:t>Cash Flow</a:t>
                      </a: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 для пользователей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Анонимность (опционально)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Безопасность</a:t>
                      </a:r>
                      <a:r>
                        <a:rPr lang="ru-RU" sz="1800" baseline="0" dirty="0">
                          <a:latin typeface="Century Gothic" panose="020B0502020202020204" pitchFamily="34" charset="0"/>
                        </a:rPr>
                        <a:t> (и для животных и для людей)</a:t>
                      </a:r>
                      <a:endParaRPr lang="ru-RU" sz="1800" dirty="0">
                        <a:latin typeface="Century Gothic" panose="020B0502020202020204" pitchFamily="34" charset="0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baseline="0" dirty="0">
                          <a:latin typeface="Century Gothic" panose="020B0502020202020204" pitchFamily="34" charset="0"/>
                        </a:rPr>
                        <a:t>Географический потенциал (Россия)</a:t>
                      </a:r>
                      <a:endParaRPr lang="ru-RU" sz="1800" dirty="0">
                        <a:latin typeface="Century Gothic" panose="020B0502020202020204" pitchFamily="34" charset="0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Диверсификация бизнеса (зоопарки, </a:t>
                      </a:r>
                      <a:r>
                        <a:rPr lang="ru-RU" sz="1800" baseline="0" dirty="0">
                          <a:latin typeface="Century Gothic" panose="020B0502020202020204" pitchFamily="34" charset="0"/>
                        </a:rPr>
                        <a:t>заповедники, фермы, платформы для трансляций </a:t>
                      </a:r>
                      <a:r>
                        <a:rPr lang="ru-RU" sz="1800" baseline="0" dirty="0" err="1">
                          <a:latin typeface="Century Gothic" panose="020B0502020202020204" pitchFamily="34" charset="0"/>
                        </a:rPr>
                        <a:t>ВКонтакте</a:t>
                      </a:r>
                      <a:r>
                        <a:rPr lang="ru-RU" sz="1800" baseline="0" dirty="0">
                          <a:latin typeface="Century Gothic" panose="020B0502020202020204" pitchFamily="34" charset="0"/>
                        </a:rPr>
                        <a:t>, Телеграм)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Конкретные результаты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Навыки </a:t>
                      </a:r>
                      <a:r>
                        <a:rPr lang="ru-RU" sz="1800" dirty="0" err="1">
                          <a:latin typeface="Century Gothic" panose="020B0502020202020204" pitchFamily="34" charset="0"/>
                        </a:rPr>
                        <a:t>фронтенд</a:t>
                      </a: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-разработки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Навыки взаимодействия со </a:t>
                      </a:r>
                      <a:r>
                        <a:rPr lang="ru-RU" sz="1800" dirty="0" err="1">
                          <a:latin typeface="Century Gothic" panose="020B0502020202020204" pitchFamily="34" charset="0"/>
                        </a:rPr>
                        <a:t>стейкхолдерами</a:t>
                      </a: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 (</a:t>
                      </a:r>
                      <a:r>
                        <a:rPr lang="de-DE" sz="1800" dirty="0">
                          <a:latin typeface="Century Gothic" panose="020B0502020202020204" pitchFamily="34" charset="0"/>
                        </a:rPr>
                        <a:t>soft-</a:t>
                      </a:r>
                      <a:r>
                        <a:rPr lang="de-DE" sz="1800" dirty="0" err="1">
                          <a:latin typeface="Century Gothic" panose="020B0502020202020204" pitchFamily="34" charset="0"/>
                        </a:rPr>
                        <a:t>skills</a:t>
                      </a: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)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Анализ рынка и планирование развития бизнеса, чёткие цели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Century Gothic" panose="020B0502020202020204" pitchFamily="34" charset="0"/>
                        </a:rPr>
                        <a:t>Техническое</a:t>
                      </a:r>
                      <a:r>
                        <a:rPr lang="ru-RU" sz="1800" baseline="0" dirty="0">
                          <a:latin typeface="Century Gothic" panose="020B0502020202020204" pitchFamily="34" charset="0"/>
                        </a:rPr>
                        <a:t> оборудование (ПК)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baseline="0" dirty="0">
                          <a:latin typeface="Century Gothic" panose="020B0502020202020204" pitchFamily="34" charset="0"/>
                        </a:rPr>
                        <a:t>Непосредственные </a:t>
                      </a:r>
                      <a:r>
                        <a:rPr lang="ru-RU" sz="1800" baseline="0" dirty="0" err="1">
                          <a:latin typeface="Century Gothic" panose="020B0502020202020204" pitchFamily="34" charset="0"/>
                        </a:rPr>
                        <a:t>стейкхолдеры</a:t>
                      </a:r>
                      <a:r>
                        <a:rPr lang="ru-RU" sz="1800" baseline="0" dirty="0">
                          <a:latin typeface="Century Gothic" panose="020B0502020202020204" pitchFamily="34" charset="0"/>
                        </a:rPr>
                        <a:t> (ООО «</a:t>
                      </a:r>
                      <a:r>
                        <a:rPr lang="ru-RU" sz="1800" baseline="0" dirty="0" err="1">
                          <a:latin typeface="Century Gothic" panose="020B0502020202020204" pitchFamily="34" charset="0"/>
                        </a:rPr>
                        <a:t>Ветпротез</a:t>
                      </a:r>
                      <a:r>
                        <a:rPr lang="ru-RU" sz="1800" baseline="0" dirty="0">
                          <a:latin typeface="Century Gothic" panose="020B0502020202020204" pitchFamily="34" charset="0"/>
                        </a:rPr>
                        <a:t>», ИТ-специалисты, зоозащитники)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800" baseline="0" dirty="0">
                          <a:latin typeface="Century Gothic" panose="020B0502020202020204" pitchFamily="34" charset="0"/>
                        </a:rPr>
                        <a:t>Популярные животные, за которыми хочется наблюдать (Панда Катюша)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382514"/>
                  </a:ext>
                </a:extLst>
              </a:tr>
            </a:tbl>
          </a:graphicData>
        </a:graphic>
      </p:graphicFrame>
      <p:sp>
        <p:nvSpPr>
          <p:cNvPr id="17" name="Объект 4"/>
          <p:cNvSpPr txBox="1">
            <a:spLocks/>
          </p:cNvSpPr>
          <p:nvPr/>
        </p:nvSpPr>
        <p:spPr>
          <a:xfrm>
            <a:off x="6216793" y="-2429"/>
            <a:ext cx="5963101" cy="8085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2400" b="1" dirty="0">
                <a:latin typeface="Century Gothic" panose="020B0502020202020204" pitchFamily="34" charset="0"/>
              </a:rPr>
              <a:t>Технологическое решение</a:t>
            </a:r>
            <a:r>
              <a:rPr lang="en-US" sz="2400" b="1" dirty="0">
                <a:latin typeface="Century Gothic" panose="020B0502020202020204" pitchFamily="34" charset="0"/>
              </a:rPr>
              <a:t>:</a:t>
            </a:r>
            <a:r>
              <a:rPr lang="ru-RU" sz="2400" b="1" dirty="0">
                <a:latin typeface="Century Gothic" panose="020B0502020202020204" pitchFamily="34" charset="0"/>
              </a:rPr>
              <a:t> 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2400" b="1" dirty="0">
                <a:latin typeface="Century Gothic" panose="020B0502020202020204" pitchFamily="34" charset="0"/>
              </a:rPr>
              <a:t>онлайн-платформа</a:t>
            </a:r>
            <a:r>
              <a:rPr lang="ru-RU" sz="2400" dirty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92" y="6196743"/>
            <a:ext cx="1152128" cy="54429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1096" y="979696"/>
            <a:ext cx="3745427" cy="50518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1657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0541" y="464653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63352" y="40760"/>
            <a:ext cx="3669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Область применения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974889" y="926318"/>
            <a:ext cx="10643498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>
                <a:latin typeface="Century Gothic" panose="020B0502020202020204" pitchFamily="34" charset="0"/>
              </a:rPr>
              <a:t>Где проект можно применять?</a:t>
            </a:r>
          </a:p>
          <a:p>
            <a:endParaRPr lang="ru-RU" sz="2000" dirty="0">
              <a:latin typeface="Century Gothic" panose="020B0502020202020204" pitchFamily="34" charset="0"/>
            </a:endParaRPr>
          </a:p>
          <a:p>
            <a:r>
              <a:rPr lang="ru-RU" sz="2000" b="1" dirty="0">
                <a:latin typeface="Century Gothic" panose="020B0502020202020204" pitchFamily="34" charset="0"/>
              </a:rPr>
              <a:t>Трансляция жизни животных</a:t>
            </a:r>
            <a:r>
              <a:rPr lang="ru-RU" sz="2000" dirty="0">
                <a:latin typeface="Century Gothic" panose="020B0502020202020204" pitchFamily="34" charset="0"/>
              </a:rPr>
              <a:t>(изучение повадок и характера питомца до покупки)</a:t>
            </a:r>
          </a:p>
          <a:p>
            <a:r>
              <a:rPr lang="ru-RU" sz="2000" b="1" dirty="0">
                <a:latin typeface="Century Gothic" panose="020B0502020202020204" pitchFamily="34" charset="0"/>
              </a:rPr>
              <a:t>Образовательная сфера </a:t>
            </a:r>
            <a:r>
              <a:rPr lang="ru-RU" sz="2000" dirty="0">
                <a:latin typeface="Century Gothic" panose="020B0502020202020204" pitchFamily="34" charset="0"/>
              </a:rPr>
              <a:t>(проведение электронных экскурсий по приютам перед посещением, создание обучающих </a:t>
            </a:r>
            <a:r>
              <a:rPr lang="ru-RU" sz="2000" dirty="0" err="1">
                <a:latin typeface="Century Gothic" panose="020B0502020202020204" pitchFamily="34" charset="0"/>
              </a:rPr>
              <a:t>вебинаров</a:t>
            </a:r>
            <a:r>
              <a:rPr lang="ru-RU" sz="2000" dirty="0">
                <a:latin typeface="Century Gothic" panose="020B0502020202020204" pitchFamily="34" charset="0"/>
              </a:rPr>
              <a:t>)</a:t>
            </a:r>
          </a:p>
          <a:p>
            <a:r>
              <a:rPr lang="ru-RU" sz="2000" b="1" dirty="0">
                <a:latin typeface="Century Gothic" panose="020B0502020202020204" pitchFamily="34" charset="0"/>
              </a:rPr>
              <a:t>Досуговая</a:t>
            </a:r>
            <a:r>
              <a:rPr lang="ru-RU" sz="2000" dirty="0">
                <a:latin typeface="Century Gothic" panose="020B0502020202020204" pitchFamily="34" charset="0"/>
              </a:rPr>
              <a:t> (развлечения: встреча </a:t>
            </a:r>
            <a:r>
              <a:rPr lang="ru-RU" sz="2000" dirty="0" err="1">
                <a:latin typeface="Century Gothic" panose="020B0502020202020204" pitchFamily="34" charset="0"/>
              </a:rPr>
              <a:t>разновидовых</a:t>
            </a:r>
            <a:r>
              <a:rPr lang="ru-RU" sz="2000" dirty="0">
                <a:latin typeface="Century Gothic" panose="020B0502020202020204" pitchFamily="34" charset="0"/>
              </a:rPr>
              <a:t> животных и наблюдение за взаимодействием; интерактивные игры: задания по типу игры «</a:t>
            </a:r>
            <a:r>
              <a:rPr lang="ru-RU" sz="2000" dirty="0" err="1">
                <a:latin typeface="Century Gothic" panose="020B0502020202020204" pitchFamily="34" charset="0"/>
              </a:rPr>
              <a:t>тамагочи</a:t>
            </a:r>
            <a:r>
              <a:rPr lang="ru-RU" sz="2000" dirty="0">
                <a:latin typeface="Century Gothic" panose="020B0502020202020204" pitchFamily="34" charset="0"/>
              </a:rPr>
              <a:t>», безопасное кормление животных, наблюдение за редкими породами животных, изменение реальности зверька)</a:t>
            </a:r>
          </a:p>
          <a:p>
            <a:r>
              <a:rPr lang="ru-RU" sz="2000" b="1" dirty="0">
                <a:latin typeface="Century Gothic" panose="020B0502020202020204" pitchFamily="34" charset="0"/>
              </a:rPr>
              <a:t>Поддерживающая функция </a:t>
            </a:r>
            <a:r>
              <a:rPr lang="ru-RU" sz="2000" dirty="0">
                <a:latin typeface="Century Gothic" panose="020B0502020202020204" pitchFamily="34" charset="0"/>
              </a:rPr>
              <a:t>(развитие ферм и заповедников)</a:t>
            </a:r>
          </a:p>
          <a:p>
            <a:r>
              <a:rPr lang="ru-RU" sz="2000" b="1" dirty="0">
                <a:latin typeface="Century Gothic" panose="020B0502020202020204" pitchFamily="34" charset="0"/>
              </a:rPr>
              <a:t>Туризм</a:t>
            </a:r>
            <a:r>
              <a:rPr lang="ru-RU" sz="2000" dirty="0">
                <a:latin typeface="Century Gothic" panose="020B0502020202020204" pitchFamily="34" charset="0"/>
              </a:rPr>
              <a:t> (стимулирование посещения отдалённых уголков РФ)</a:t>
            </a:r>
          </a:p>
          <a:p>
            <a:endParaRPr lang="ru-RU" sz="2000" dirty="0">
              <a:latin typeface="Century Gothic" panose="020B0502020202020204" pitchFamily="34" charset="0"/>
            </a:endParaRPr>
          </a:p>
          <a:p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68" y="5535753"/>
            <a:ext cx="2037278" cy="96246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5373216"/>
            <a:ext cx="1633955" cy="128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46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3692" y="441228"/>
            <a:ext cx="4214878" cy="369328"/>
            <a:chOff x="0" y="636171"/>
            <a:chExt cx="2624903" cy="20973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36171"/>
              <a:ext cx="1294463" cy="20973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36171"/>
              <a:ext cx="1294463" cy="20973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36171"/>
              <a:ext cx="1294463" cy="20973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36171"/>
              <a:ext cx="1294463" cy="20973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36171"/>
              <a:ext cx="1294463" cy="20973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337375" y="44017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38" y="5828800"/>
            <a:ext cx="1761024" cy="83195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749" y="5845231"/>
            <a:ext cx="1201907" cy="947089"/>
          </a:xfrm>
          <a:prstGeom prst="rect">
            <a:avLst/>
          </a:prstGeom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504484"/>
              </p:ext>
            </p:extLst>
          </p:nvPr>
        </p:nvGraphicFramePr>
        <p:xfrm>
          <a:off x="191344" y="1332974"/>
          <a:ext cx="11809312" cy="4302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76298">
                  <a:extLst>
                    <a:ext uri="{9D8B030D-6E8A-4147-A177-3AD203B41FA5}">
                      <a16:colId xmlns:a16="http://schemas.microsoft.com/office/drawing/2014/main" val="576317550"/>
                    </a:ext>
                  </a:extLst>
                </a:gridCol>
                <a:gridCol w="3232414">
                  <a:extLst>
                    <a:ext uri="{9D8B030D-6E8A-4147-A177-3AD203B41FA5}">
                      <a16:colId xmlns:a16="http://schemas.microsoft.com/office/drawing/2014/main" val="1176937430"/>
                    </a:ext>
                  </a:extLst>
                </a:gridCol>
                <a:gridCol w="2794407">
                  <a:extLst>
                    <a:ext uri="{9D8B030D-6E8A-4147-A177-3AD203B41FA5}">
                      <a16:colId xmlns:a16="http://schemas.microsoft.com/office/drawing/2014/main" val="2493421461"/>
                    </a:ext>
                  </a:extLst>
                </a:gridCol>
                <a:gridCol w="2606193">
                  <a:extLst>
                    <a:ext uri="{9D8B030D-6E8A-4147-A177-3AD203B41FA5}">
                      <a16:colId xmlns:a16="http://schemas.microsoft.com/office/drawing/2014/main" val="2337110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Критерии</a:t>
                      </a:r>
                      <a:r>
                        <a:rPr lang="ru-RU" baseline="0" dirty="0"/>
                        <a:t> сравнения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Petsfans</a:t>
                      </a:r>
                      <a:endParaRPr lang="ru-RU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Hello Street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Зоолайф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59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/>
                        <a:t>Территория</a:t>
                      </a:r>
                      <a:r>
                        <a:rPr lang="ru-RU" baseline="0" dirty="0"/>
                        <a:t> обслуживания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baseline="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baseline="0" dirty="0"/>
                        <a:t>Функциональные возможности платформы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de-DE" baseline="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baseline="0" dirty="0"/>
                        <a:t>Безопасность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baseline="0" dirty="0"/>
                    </a:p>
                    <a:p>
                      <a:pPr marL="342900" indent="-342900">
                        <a:buAutoNum type="arabicPeriod"/>
                      </a:pPr>
                      <a:endParaRPr lang="ru-RU" baseline="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baseline="0" dirty="0"/>
                        <a:t>Расширение бизнеса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baseline="0" dirty="0"/>
                    </a:p>
                    <a:p>
                      <a:pPr marL="342900" indent="-342900">
                        <a:buAutoNum type="arabicPeriod"/>
                      </a:pPr>
                      <a:endParaRPr lang="ru-RU" baseline="0" dirty="0"/>
                    </a:p>
                    <a:p>
                      <a:pPr marL="342900" indent="-342900">
                        <a:buAutoNum type="arabicPeriod"/>
                      </a:pPr>
                      <a:endParaRPr lang="ru-RU" baseline="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baseline="0" dirty="0"/>
                        <a:t>Интерактивные мероприятия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dirty="0"/>
                        <a:t>Россия (далее весь мир)</a:t>
                      </a:r>
                      <a:endParaRPr lang="en-US" dirty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en-US" dirty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dirty="0"/>
                        <a:t>фермы,</a:t>
                      </a:r>
                      <a:r>
                        <a:rPr lang="ru-RU" baseline="0" dirty="0"/>
                        <a:t> зоопарки, заказники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baseline="0" dirty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dirty="0"/>
                        <a:t>официальные структуры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en-US" dirty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en-US" dirty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dirty="0"/>
                        <a:t>есть</a:t>
                      </a:r>
                      <a:r>
                        <a:rPr lang="ru-RU" baseline="0" dirty="0"/>
                        <a:t> возможности (интегрировать в другие онлайн платформы, мессенджеры)</a:t>
                      </a:r>
                      <a:endParaRPr lang="en-US" baseline="0" dirty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en-US" baseline="0" dirty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dirty="0"/>
                        <a:t>˅ разработаны и возможны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Китай</a:t>
                      </a:r>
                      <a:endParaRPr lang="ru-RU" baseline="0" dirty="0"/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Только уличные коты</a:t>
                      </a:r>
                    </a:p>
                    <a:p>
                      <a:endParaRPr lang="ru-RU" dirty="0"/>
                    </a:p>
                    <a:p>
                      <a:pPr marL="0" indent="0">
                        <a:buFontTx/>
                        <a:buNone/>
                      </a:pPr>
                      <a:endParaRPr lang="ru-RU" baseline="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baseline="0" dirty="0"/>
                        <a:t>Нет. (живодёры)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ru-RU" baseline="0" dirty="0"/>
                    </a:p>
                    <a:p>
                      <a:pPr marL="0" indent="0">
                        <a:buFontTx/>
                        <a:buNone/>
                      </a:pPr>
                      <a:endParaRPr lang="ru-RU" baseline="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baseline="0" dirty="0"/>
                        <a:t>Нет.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ru-RU" baseline="0" dirty="0"/>
                    </a:p>
                    <a:p>
                      <a:pPr marL="0" indent="0">
                        <a:buFontTx/>
                        <a:buNone/>
                      </a:pPr>
                      <a:endParaRPr lang="ru-RU" baseline="0" dirty="0"/>
                    </a:p>
                    <a:p>
                      <a:pPr marL="0" indent="0">
                        <a:buFontTx/>
                        <a:buNone/>
                      </a:pPr>
                      <a:endParaRPr lang="ru-RU" baseline="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baseline="0" dirty="0"/>
                        <a:t>Не разработаны и невозможны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США</a:t>
                      </a:r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Только заповедники</a:t>
                      </a:r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+ безопасно</a:t>
                      </a:r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Есть возможности.</a:t>
                      </a:r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Не</a:t>
                      </a:r>
                      <a:r>
                        <a:rPr lang="ru-RU" baseline="0" dirty="0"/>
                        <a:t> разработаны, но </a:t>
                      </a:r>
                      <a:r>
                        <a:rPr lang="ru-RU" dirty="0"/>
                        <a:t>возможны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476776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255" y="273509"/>
            <a:ext cx="926947" cy="9269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668" y="248102"/>
            <a:ext cx="977762" cy="97776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2434" y="441228"/>
            <a:ext cx="1812629" cy="70736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826" y="1225864"/>
            <a:ext cx="11304765" cy="544763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208" y="1844824"/>
            <a:ext cx="9417448" cy="493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149" y="20991"/>
            <a:ext cx="42997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Рынок и потребитель (1)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311422" y="805793"/>
            <a:ext cx="11528181" cy="248558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ru-RU" sz="2600" b="1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Целевая аудитория</a:t>
            </a:r>
            <a:r>
              <a:rPr lang="en-US" sz="2600" b="1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n-US" sz="2800" b="1" dirty="0" err="1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Petsfans</a:t>
            </a:r>
            <a:r>
              <a:rPr lang="en-US" sz="2400" b="1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endParaRPr lang="ru-RU" sz="2000" b="1" dirty="0"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Приюты для животных по России, зоопарки, заповедники, заказники, фермы </a:t>
            </a:r>
            <a:r>
              <a:rPr lang="de-DE" sz="1800" dirty="0">
                <a:latin typeface="Century Gothic" panose="020B0502020202020204" pitchFamily="34" charset="0"/>
              </a:rPr>
              <a:t>(B</a:t>
            </a:r>
            <a:r>
              <a:rPr lang="ru-RU" sz="1800" dirty="0">
                <a:latin typeface="Century Gothic" panose="020B0502020202020204" pitchFamily="34" charset="0"/>
              </a:rPr>
              <a:t>2</a:t>
            </a:r>
            <a:r>
              <a:rPr lang="de-DE" sz="1800" dirty="0">
                <a:latin typeface="Century Gothic" panose="020B0502020202020204" pitchFamily="34" charset="0"/>
              </a:rPr>
              <a:t>B, B2G)</a:t>
            </a:r>
            <a:endParaRPr lang="ru-RU" sz="1800" dirty="0">
              <a:latin typeface="Century Gothic" panose="020B0502020202020204" pitchFamily="34" charset="0"/>
            </a:endParaRPr>
          </a:p>
          <a:p>
            <a:pPr>
              <a:buFont typeface="+mj-lt"/>
              <a:buAutoNum type="arabicPeriod"/>
            </a:pPr>
            <a:endParaRPr lang="ru-RU" sz="1800" dirty="0">
              <a:latin typeface="Century Gothic" panose="020B0502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Неравнодушные к животным люди: активно пользующиеся интернетом, платежеспособного возраста.</a:t>
            </a:r>
            <a:r>
              <a:rPr lang="de-DE" sz="1800" dirty="0">
                <a:latin typeface="Century Gothic" panose="020B0502020202020204" pitchFamily="34" charset="0"/>
              </a:rPr>
              <a:t> (B2C)</a:t>
            </a:r>
            <a:endParaRPr lang="ru-RU" sz="1800" dirty="0">
              <a:latin typeface="Century Gothic" panose="020B0502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1800" b="1" dirty="0">
                <a:latin typeface="Century Gothic" panose="020B0502020202020204" pitchFamily="34" charset="0"/>
              </a:rPr>
              <a:t>Возможные варианты заработка на </a:t>
            </a:r>
            <a:r>
              <a:rPr lang="ru-RU" sz="1800" b="1" dirty="0" err="1">
                <a:latin typeface="Century Gothic" panose="020B0502020202020204" pitchFamily="34" charset="0"/>
              </a:rPr>
              <a:t>Petsfans</a:t>
            </a:r>
            <a:r>
              <a:rPr lang="ru-RU" sz="1800" b="1" dirty="0">
                <a:latin typeface="Century Gothic" panose="020B0502020202020204" pitchFamily="34" charset="0"/>
              </a:rPr>
              <a:t>: </a:t>
            </a:r>
            <a:r>
              <a:rPr lang="ru-RU" sz="1800" dirty="0">
                <a:latin typeface="Century Gothic" panose="020B0502020202020204" pitchFamily="34" charset="0"/>
              </a:rPr>
              <a:t>комиссия с </a:t>
            </a:r>
            <a:r>
              <a:rPr lang="ru-RU" sz="1800" dirty="0" err="1">
                <a:latin typeface="Century Gothic" panose="020B0502020202020204" pitchFamily="34" charset="0"/>
              </a:rPr>
              <a:t>донатов</a:t>
            </a:r>
            <a:r>
              <a:rPr lang="ru-RU" sz="1800" dirty="0">
                <a:latin typeface="Century Gothic" panose="020B0502020202020204" pitchFamily="34" charset="0"/>
              </a:rPr>
              <a:t> 20%, контекстная реклама, добровольные платежи Х руб., подписка на платформу, платное открытие недоступных персонажей (1000 руб. за открытие).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ru-RU" sz="1800" dirty="0">
              <a:latin typeface="Century Gothic" panose="020B0502020202020204" pitchFamily="34" charset="0"/>
            </a:endParaRPr>
          </a:p>
          <a:p>
            <a:pPr marL="514350" indent="-514350">
              <a:buAutoNum type="arabicPeriod"/>
            </a:pPr>
            <a:endParaRPr lang="ru-RU" sz="2000" dirty="0">
              <a:latin typeface="Georgia" panose="02040502050405020303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95" y="5698696"/>
            <a:ext cx="2037278" cy="962464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3692" y="441228"/>
            <a:ext cx="4214878" cy="369328"/>
            <a:chOff x="0" y="636171"/>
            <a:chExt cx="2624903" cy="209737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36171"/>
              <a:ext cx="1294463" cy="20973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36171"/>
              <a:ext cx="1294463" cy="20973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36171"/>
              <a:ext cx="1294463" cy="20973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36171"/>
              <a:ext cx="1294463" cy="20973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36171"/>
              <a:ext cx="1294463" cy="20973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472" y="5445224"/>
            <a:ext cx="1633955" cy="1287538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362942" y="2932776"/>
            <a:ext cx="1142514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Aft>
                <a:spcPts val="0"/>
              </a:spcAft>
            </a:pPr>
            <a:r>
              <a:rPr lang="ru-RU" sz="24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Ресурсы </a:t>
            </a:r>
            <a:r>
              <a:rPr lang="en-US" sz="24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400" b="1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Petsfans</a:t>
            </a:r>
            <a:r>
              <a:rPr lang="en-US" sz="24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ru-RU" sz="24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Имеющиеся – наставник проекта, победитель конкурса «Твой Ход» Абросимова Дарья; </a:t>
            </a:r>
            <a:r>
              <a:rPr lang="de-D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CEO </a:t>
            </a: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компании ООО «</a:t>
            </a:r>
            <a:r>
              <a:rPr lang="ru-RU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Ветпротез</a:t>
            </a: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Шевченко Янина, ПК, ноутбуки, опыт конструирования сайтов, опыт подбора персонала в проекты, реализации проектов.</a:t>
            </a:r>
          </a:p>
          <a:p>
            <a:pPr marL="342900" indent="-342900" algn="just">
              <a:spcAft>
                <a:spcPts val="0"/>
              </a:spcAft>
              <a:buFont typeface="+mj-lt"/>
              <a:buAutoNum type="arabicPeriod"/>
            </a:pPr>
            <a:endParaRPr lang="ru-RU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Планируемые – </a:t>
            </a:r>
            <a:r>
              <a:rPr lang="ru-RU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найм</a:t>
            </a: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разработчика, инженера для установки оборудования по трудовому договору, привлечение </a:t>
            </a:r>
            <a:r>
              <a:rPr lang="ru-RU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грантовых</a:t>
            </a: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средств, заинтересованных сторон.</a:t>
            </a:r>
          </a:p>
        </p:txBody>
      </p:sp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7878" y="116633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439379"/>
            <a:ext cx="4590999" cy="369329"/>
            <a:chOff x="0" y="638395"/>
            <a:chExt cx="2624903" cy="205289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38395"/>
              <a:ext cx="1294463" cy="20528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38395"/>
              <a:ext cx="1294463" cy="20528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38395"/>
              <a:ext cx="1294463" cy="20528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38395"/>
              <a:ext cx="1294463" cy="20528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38395"/>
              <a:ext cx="1294463" cy="20528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66241" y="792275"/>
            <a:ext cx="11593288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latin typeface="Century Gothic" panose="020B0502020202020204" pitchFamily="34" charset="0"/>
              </a:rPr>
              <a:t>Оценим ARPU (</a:t>
            </a:r>
            <a:r>
              <a:rPr lang="ru-RU" b="1" dirty="0" err="1">
                <a:latin typeface="Century Gothic" panose="020B0502020202020204" pitchFamily="34" charset="0"/>
              </a:rPr>
              <a:t>Average</a:t>
            </a:r>
            <a:r>
              <a:rPr lang="ru-RU" b="1" dirty="0">
                <a:latin typeface="Century Gothic" panose="020B0502020202020204" pitchFamily="34" charset="0"/>
              </a:rPr>
              <a:t> </a:t>
            </a:r>
            <a:r>
              <a:rPr lang="ru-RU" b="1" dirty="0" err="1">
                <a:latin typeface="Century Gothic" panose="020B0502020202020204" pitchFamily="34" charset="0"/>
              </a:rPr>
              <a:t>Revenue</a:t>
            </a:r>
            <a:r>
              <a:rPr lang="ru-RU" b="1" dirty="0">
                <a:latin typeface="Century Gothic" panose="020B0502020202020204" pitchFamily="34" charset="0"/>
              </a:rPr>
              <a:t> </a:t>
            </a:r>
            <a:r>
              <a:rPr lang="ru-RU" b="1" dirty="0" err="1">
                <a:latin typeface="Century Gothic" panose="020B0502020202020204" pitchFamily="34" charset="0"/>
              </a:rPr>
              <a:t>Per</a:t>
            </a:r>
            <a:r>
              <a:rPr lang="ru-RU" b="1" dirty="0">
                <a:latin typeface="Century Gothic" panose="020B0502020202020204" pitchFamily="34" charset="0"/>
              </a:rPr>
              <a:t> </a:t>
            </a:r>
            <a:r>
              <a:rPr lang="ru-RU" b="1" dirty="0" err="1">
                <a:latin typeface="Century Gothic" panose="020B0502020202020204" pitchFamily="34" charset="0"/>
              </a:rPr>
              <a:t>User</a:t>
            </a:r>
            <a:r>
              <a:rPr lang="ru-RU" b="1" dirty="0">
                <a:latin typeface="Century Gothic" panose="020B0502020202020204" pitchFamily="34" charset="0"/>
              </a:rPr>
              <a:t>):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1600" b="1" dirty="0">
                <a:latin typeface="Century Gothic" panose="020B0502020202020204" pitchFamily="34" charset="0"/>
              </a:rPr>
              <a:t>Средняя месячная подписка:</a:t>
            </a:r>
            <a:r>
              <a:rPr lang="ru-RU" sz="1600" dirty="0">
                <a:latin typeface="Century Gothic" panose="020B0502020202020204" pitchFamily="34" charset="0"/>
              </a:rPr>
              <a:t> 300 рублей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1600" b="1" dirty="0">
                <a:latin typeface="Century Gothic" panose="020B0502020202020204" pitchFamily="34" charset="0"/>
              </a:rPr>
              <a:t>Средняя выручка от рекламы:</a:t>
            </a:r>
            <a:r>
              <a:rPr lang="ru-RU" sz="1600" dirty="0">
                <a:latin typeface="Century Gothic" panose="020B0502020202020204" pitchFamily="34" charset="0"/>
              </a:rPr>
              <a:t> 50 рублей в месяц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1600" b="1" dirty="0">
                <a:latin typeface="Century Gothic" panose="020B0502020202020204" pitchFamily="34" charset="0"/>
              </a:rPr>
              <a:t>Средняя выручка от </a:t>
            </a:r>
            <a:r>
              <a:rPr lang="ru-RU" sz="1600" b="1" dirty="0" err="1">
                <a:latin typeface="Century Gothic" panose="020B0502020202020204" pitchFamily="34" charset="0"/>
              </a:rPr>
              <a:t>донатов</a:t>
            </a:r>
            <a:r>
              <a:rPr lang="ru-RU" sz="1600" b="1" dirty="0">
                <a:latin typeface="Century Gothic" panose="020B0502020202020204" pitchFamily="34" charset="0"/>
              </a:rPr>
              <a:t>:</a:t>
            </a:r>
            <a:r>
              <a:rPr lang="ru-RU" sz="1600" dirty="0">
                <a:latin typeface="Century Gothic" panose="020B0502020202020204" pitchFamily="34" charset="0"/>
              </a:rPr>
              <a:t> 1 </a:t>
            </a:r>
            <a:r>
              <a:rPr lang="ru-RU" sz="1600" dirty="0" err="1">
                <a:latin typeface="Century Gothic" panose="020B0502020202020204" pitchFamily="34" charset="0"/>
              </a:rPr>
              <a:t>донат</a:t>
            </a:r>
            <a:r>
              <a:rPr lang="ru-RU" sz="1600" dirty="0">
                <a:latin typeface="Century Gothic" panose="020B0502020202020204" pitchFamily="34" charset="0"/>
              </a:rPr>
              <a:t> в месяц по 200 рублей. Процент за работу платформы 20%.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b="1" u="sng" dirty="0">
                <a:latin typeface="Century Gothic" panose="020B0502020202020204" pitchFamily="34" charset="0"/>
              </a:rPr>
              <a:t>ARPU </a:t>
            </a:r>
            <a:r>
              <a:rPr lang="ru-RU" sz="1600" u="sng" dirty="0">
                <a:latin typeface="Century Gothic" panose="020B0502020202020204" pitchFamily="34" charset="0"/>
              </a:rPr>
              <a:t>= 300 рублей (подписка) + 200 рублей * 0,2 (</a:t>
            </a:r>
            <a:r>
              <a:rPr lang="ru-RU" sz="1600" u="sng" dirty="0" err="1">
                <a:latin typeface="Century Gothic" panose="020B0502020202020204" pitchFamily="34" charset="0"/>
              </a:rPr>
              <a:t>донат</a:t>
            </a:r>
            <a:r>
              <a:rPr lang="ru-RU" sz="1600" u="sng" dirty="0">
                <a:latin typeface="Century Gothic" panose="020B0502020202020204" pitchFamily="34" charset="0"/>
              </a:rPr>
              <a:t>) + 50 рублей (реклама)= </a:t>
            </a:r>
            <a:r>
              <a:rPr lang="ru-RU" sz="1600" b="1" u="sng" dirty="0">
                <a:latin typeface="Century Gothic" panose="020B0502020202020204" pitchFamily="34" charset="0"/>
              </a:rPr>
              <a:t>390 рублей в месяц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Century Gothic" panose="020B0502020202020204" pitchFamily="34" charset="0"/>
              </a:rPr>
              <a:t>Тогда</a:t>
            </a:r>
            <a:r>
              <a:rPr lang="en-US" dirty="0">
                <a:latin typeface="Century Gothic" panose="020B0502020202020204" pitchFamily="34" charset="0"/>
              </a:rPr>
              <a:t>: </a:t>
            </a:r>
            <a:endParaRPr lang="ru-RU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Century Gothic" panose="020B0502020202020204" pitchFamily="34" charset="0"/>
              </a:rPr>
              <a:t>1) </a:t>
            </a:r>
            <a:r>
              <a:rPr lang="ru-RU" sz="1600" dirty="0">
                <a:latin typeface="Century Gothic" panose="020B0502020202020204" pitchFamily="34" charset="0"/>
              </a:rPr>
              <a:t>Платежеспособное население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(60%) =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146 млн. человек (в РФ) *60% = 87,6 млн. чел.;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Century Gothic" panose="020B0502020202020204" pitchFamily="34" charset="0"/>
              </a:rPr>
              <a:t>2) Интересующиеся </a:t>
            </a:r>
            <a:r>
              <a:rPr lang="ru-RU" sz="1600" dirty="0" err="1">
                <a:latin typeface="Century Gothic" panose="020B0502020202020204" pitchFamily="34" charset="0"/>
              </a:rPr>
              <a:t>стримингом</a:t>
            </a:r>
            <a:r>
              <a:rPr lang="ru-RU" sz="1600" dirty="0">
                <a:latin typeface="Century Gothic" panose="020B0502020202020204" pitchFamily="34" charset="0"/>
              </a:rPr>
              <a:t> животных (15%)= 87,6 млн. человек * 15% = 13,14 млн. чел.;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Century Gothic" panose="020B0502020202020204" pitchFamily="34" charset="0"/>
              </a:rPr>
              <a:t>3) </a:t>
            </a:r>
            <a:r>
              <a:rPr lang="ru-RU" sz="1600" b="1" dirty="0">
                <a:latin typeface="Century Gothic" panose="020B0502020202020204" pitchFamily="34" charset="0"/>
              </a:rPr>
              <a:t>ТAM</a:t>
            </a:r>
            <a:r>
              <a:rPr lang="ru-RU" sz="1600" dirty="0">
                <a:latin typeface="Century Gothic" panose="020B0502020202020204" pitchFamily="34" charset="0"/>
              </a:rPr>
              <a:t> = 13,14 млн. пользователей * </a:t>
            </a:r>
            <a:r>
              <a:rPr lang="ru-RU" sz="1600" b="1" dirty="0">
                <a:latin typeface="Century Gothic" panose="020B0502020202020204" pitchFamily="34" charset="0"/>
              </a:rPr>
              <a:t>390 рублей/месяц </a:t>
            </a:r>
            <a:r>
              <a:rPr lang="ru-RU" sz="1600" dirty="0">
                <a:latin typeface="Century Gothic" panose="020B0502020202020204" pitchFamily="34" charset="0"/>
              </a:rPr>
              <a:t>* 12 месяцев = </a:t>
            </a:r>
            <a:r>
              <a:rPr lang="ru-RU" sz="1600" b="1" dirty="0">
                <a:latin typeface="Century Gothic" panose="020B0502020202020204" pitchFamily="34" charset="0"/>
              </a:rPr>
              <a:t>61485,6 млн. руб</a:t>
            </a:r>
            <a:r>
              <a:rPr lang="ru-RU" sz="1600" dirty="0">
                <a:latin typeface="Century Gothic" panose="020B0502020202020204" pitchFamily="34" charset="0"/>
              </a:rPr>
              <a:t>.;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Century Gothic" panose="020B0502020202020204" pitchFamily="34" charset="0"/>
              </a:rPr>
              <a:t>4)</a:t>
            </a:r>
            <a:r>
              <a:rPr lang="en-US" sz="1600" dirty="0">
                <a:latin typeface="Century Gothic" panose="020B0502020202020204" pitchFamily="34" charset="0"/>
              </a:rPr>
              <a:t> S</a:t>
            </a:r>
            <a:r>
              <a:rPr lang="ru-RU" sz="1600" dirty="0">
                <a:latin typeface="Century Gothic" panose="020B0502020202020204" pitchFamily="34" charset="0"/>
              </a:rPr>
              <a:t>AM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=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13,14 млн. пользователей</a:t>
            </a:r>
            <a:r>
              <a:rPr lang="en-US" sz="1600" dirty="0">
                <a:latin typeface="Century Gothic" panose="020B0502020202020204" pitchFamily="34" charset="0"/>
              </a:rPr>
              <a:t> * </a:t>
            </a:r>
            <a:r>
              <a:rPr lang="ru-RU" sz="1600" dirty="0">
                <a:latin typeface="Century Gothic" panose="020B0502020202020204" pitchFamily="34" charset="0"/>
              </a:rPr>
              <a:t>60% (процент населения в крупных городах)=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7,884 млн. пользователей; 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latin typeface="Century Gothic" panose="020B0502020202020204" pitchFamily="34" charset="0"/>
              </a:rPr>
              <a:t>SAM</a:t>
            </a:r>
            <a:r>
              <a:rPr lang="ru-RU" sz="1600" dirty="0">
                <a:latin typeface="Century Gothic" panose="020B0502020202020204" pitchFamily="34" charset="0"/>
              </a:rPr>
              <a:t> = 7,884 млн. пользователей * </a:t>
            </a:r>
            <a:r>
              <a:rPr lang="ru-RU" sz="1600" b="1" dirty="0">
                <a:latin typeface="Century Gothic" panose="020B0502020202020204" pitchFamily="34" charset="0"/>
              </a:rPr>
              <a:t>390 р./мес. </a:t>
            </a:r>
            <a:r>
              <a:rPr lang="ru-RU" sz="1600" dirty="0">
                <a:latin typeface="Century Gothic" panose="020B0502020202020204" pitchFamily="34" charset="0"/>
              </a:rPr>
              <a:t>*12 мес. = </a:t>
            </a:r>
            <a:r>
              <a:rPr lang="ru-RU" sz="1600" b="1" dirty="0">
                <a:latin typeface="Century Gothic" panose="020B0502020202020204" pitchFamily="34" charset="0"/>
              </a:rPr>
              <a:t>36996,72 млн. рублей</a:t>
            </a:r>
            <a:r>
              <a:rPr lang="ru-RU" sz="1600" dirty="0">
                <a:latin typeface="Century Gothic" panose="020B0502020202020204" pitchFamily="34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Century Gothic" panose="020B0502020202020204" pitchFamily="34" charset="0"/>
              </a:rPr>
              <a:t>5) Доля рынка, которую платформа может захватить в первые несколько лет: 10%; SOM = 7,884 млн. пользователей * 10% = 0,7884 млн. пользователей; 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latin typeface="Century Gothic" panose="020B0502020202020204" pitchFamily="34" charset="0"/>
              </a:rPr>
              <a:t>SOM</a:t>
            </a:r>
            <a:r>
              <a:rPr lang="ru-RU" sz="1600" dirty="0">
                <a:latin typeface="Century Gothic" panose="020B0502020202020204" pitchFamily="34" charset="0"/>
              </a:rPr>
              <a:t> = 0,7884 млн. пользователей * </a:t>
            </a:r>
            <a:r>
              <a:rPr lang="ru-RU" sz="1600" b="1" dirty="0">
                <a:latin typeface="Century Gothic" panose="020B0502020202020204" pitchFamily="34" charset="0"/>
              </a:rPr>
              <a:t>390 р./мес. </a:t>
            </a:r>
            <a:r>
              <a:rPr lang="ru-RU" sz="1600" dirty="0">
                <a:latin typeface="Century Gothic" panose="020B0502020202020204" pitchFamily="34" charset="0"/>
              </a:rPr>
              <a:t>*12 мес. = </a:t>
            </a:r>
            <a:r>
              <a:rPr lang="ru-RU" sz="1600" b="1" dirty="0">
                <a:latin typeface="Century Gothic" panose="020B0502020202020204" pitchFamily="34" charset="0"/>
              </a:rPr>
              <a:t>3699,672 млн. рублей.</a:t>
            </a: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237" y="0"/>
            <a:ext cx="4326255" cy="4326255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254056" y="-7211"/>
            <a:ext cx="4617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Рынок и потребитель (2)</a:t>
            </a:r>
          </a:p>
        </p:txBody>
      </p:sp>
    </p:spTree>
    <p:extLst>
      <p:ext uri="{BB962C8B-B14F-4D97-AF65-F5344CB8AC3E}">
        <p14:creationId xmlns:p14="http://schemas.microsoft.com/office/powerpoint/2010/main" val="46551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7878" y="116633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439379"/>
            <a:ext cx="4590999" cy="369329"/>
            <a:chOff x="0" y="638395"/>
            <a:chExt cx="2624903" cy="205289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38395"/>
              <a:ext cx="1294463" cy="20528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38395"/>
              <a:ext cx="1294463" cy="20528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38395"/>
              <a:ext cx="1294463" cy="20528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38395"/>
              <a:ext cx="1294463" cy="20528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38395"/>
              <a:ext cx="1294463" cy="20528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3820" y="44017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5949280"/>
            <a:ext cx="1656184" cy="7824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043" y="5700024"/>
            <a:ext cx="1488572" cy="1172978"/>
          </a:xfrm>
          <a:prstGeom prst="rect">
            <a:avLst/>
          </a:prstGeom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72401"/>
              </p:ext>
            </p:extLst>
          </p:nvPr>
        </p:nvGraphicFramePr>
        <p:xfrm>
          <a:off x="2063552" y="857924"/>
          <a:ext cx="9001000" cy="6017995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427942">
                  <a:extLst>
                    <a:ext uri="{9D8B030D-6E8A-4147-A177-3AD203B41FA5}">
                      <a16:colId xmlns:a16="http://schemas.microsoft.com/office/drawing/2014/main" val="1356590026"/>
                    </a:ext>
                  </a:extLst>
                </a:gridCol>
                <a:gridCol w="8573058">
                  <a:extLst>
                    <a:ext uri="{9D8B030D-6E8A-4147-A177-3AD203B41FA5}">
                      <a16:colId xmlns:a16="http://schemas.microsoft.com/office/drawing/2014/main" val="324909785"/>
                    </a:ext>
                  </a:extLst>
                </a:gridCol>
              </a:tblGrid>
              <a:tr h="340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1.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03" marR="61803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effectLst/>
                          <a:latin typeface="Century Gothic" panose="020B0502020202020204" pitchFamily="34" charset="0"/>
                        </a:rPr>
                        <a:t>Создание ООО, </a:t>
                      </a:r>
                      <a:r>
                        <a:rPr lang="ru-RU" sz="1800" b="0" dirty="0" err="1">
                          <a:effectLst/>
                          <a:latin typeface="Century Gothic" panose="020B0502020202020204" pitchFamily="34" charset="0"/>
                        </a:rPr>
                        <a:t>найм</a:t>
                      </a:r>
                      <a:r>
                        <a:rPr lang="ru-RU" sz="1800" b="0" dirty="0">
                          <a:effectLst/>
                          <a:latin typeface="Century Gothic" panose="020B0502020202020204" pitchFamily="34" charset="0"/>
                        </a:rPr>
                        <a:t> сотрудников</a:t>
                      </a:r>
                      <a:r>
                        <a:rPr lang="ru-RU" sz="1800" b="0" baseline="0" dirty="0">
                          <a:effectLst/>
                          <a:latin typeface="Century Gothic" panose="020B0502020202020204" pitchFamily="34" charset="0"/>
                        </a:rPr>
                        <a:t> (1 </a:t>
                      </a:r>
                      <a:r>
                        <a:rPr lang="ru-RU" sz="1800" b="0" baseline="0" dirty="0" err="1">
                          <a:effectLst/>
                          <a:latin typeface="Century Gothic" panose="020B0502020202020204" pitchFamily="34" charset="0"/>
                        </a:rPr>
                        <a:t>мес</a:t>
                      </a:r>
                      <a:r>
                        <a:rPr lang="ru-RU" sz="1800" b="0" baseline="0" dirty="0">
                          <a:effectLst/>
                          <a:latin typeface="Century Gothic" panose="020B0502020202020204" pitchFamily="34" charset="0"/>
                        </a:rPr>
                        <a:t>) </a:t>
                      </a:r>
                      <a:r>
                        <a:rPr lang="en-US" sz="1800" b="0" baseline="0" dirty="0">
                          <a:effectLst/>
                          <a:latin typeface="Century Gothic" panose="020B0502020202020204" pitchFamily="34" charset="0"/>
                        </a:rPr>
                        <a:t>(~</a:t>
                      </a:r>
                      <a:r>
                        <a:rPr lang="ru-RU" sz="1800" b="0" baseline="0" dirty="0">
                          <a:effectLst/>
                          <a:latin typeface="Century Gothic" panose="020B0502020202020204" pitchFamily="34" charset="0"/>
                        </a:rPr>
                        <a:t>100000 руб.</a:t>
                      </a:r>
                      <a:r>
                        <a:rPr lang="en-US" sz="1800" b="0" baseline="0" dirty="0"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  <a:endParaRPr lang="ru-RU" sz="1800" b="0" baseline="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1803" marR="61803" marT="0" marB="0"/>
                </a:tc>
                <a:extLst>
                  <a:ext uri="{0D108BD9-81ED-4DB2-BD59-A6C34878D82A}">
                    <a16:rowId xmlns:a16="http://schemas.microsoft.com/office/drawing/2014/main" val="1471742476"/>
                  </a:ext>
                </a:extLst>
              </a:tr>
              <a:tr h="18722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Gothic" panose="020B0502020202020204" pitchFamily="34" charset="0"/>
                        </a:rPr>
                        <a:t>2.</a:t>
                      </a:r>
                      <a:endParaRPr lang="ru-RU" sz="1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03" marR="61803" marT="0" marB="0">
                    <a:solidFill>
                      <a:srgbClr val="8F00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Century Gothic" panose="020B0502020202020204" pitchFamily="34" charset="0"/>
                        </a:rPr>
                        <a:t>(3</a:t>
                      </a:r>
                      <a:r>
                        <a:rPr lang="ru-RU" sz="1800" b="0" baseline="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baseline="0" dirty="0" err="1">
                          <a:effectLst/>
                          <a:latin typeface="Century Gothic" panose="020B0502020202020204" pitchFamily="34" charset="0"/>
                        </a:rPr>
                        <a:t>мес</a:t>
                      </a:r>
                      <a:r>
                        <a:rPr lang="ru-RU" sz="1800" b="0" baseline="0" dirty="0"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  <a:r>
                        <a:rPr lang="en-US" sz="1800" b="0" baseline="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baseline="0" dirty="0">
                          <a:effectLst/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n-US" sz="1800" b="0" baseline="0" dirty="0">
                          <a:effectLst/>
                          <a:latin typeface="Century Gothic" panose="020B0502020202020204" pitchFamily="34" charset="0"/>
                        </a:rPr>
                        <a:t>~ </a:t>
                      </a:r>
                      <a:r>
                        <a:rPr lang="ru-RU" sz="1800" b="0" baseline="0" dirty="0"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  <a:r>
                        <a:rPr lang="en-US" sz="1800" b="0" baseline="0" dirty="0">
                          <a:effectLst/>
                          <a:latin typeface="Century Gothic" panose="020B0502020202020204" pitchFamily="34" charset="0"/>
                        </a:rPr>
                        <a:t>0000 </a:t>
                      </a:r>
                      <a:r>
                        <a:rPr lang="ru-RU" sz="1800" b="0" baseline="0" dirty="0">
                          <a:effectLst/>
                          <a:latin typeface="Century Gothic" panose="020B0502020202020204" pitchFamily="34" charset="0"/>
                        </a:rPr>
                        <a:t>руб.)</a:t>
                      </a:r>
                      <a:endParaRPr lang="ru-RU" sz="1800" b="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Century Gothic" panose="020B0502020202020204" pitchFamily="34" charset="0"/>
                        </a:rPr>
                        <a:t>-    Проведение </a:t>
                      </a:r>
                      <a:r>
                        <a:rPr lang="de-DE" sz="1800" b="0" dirty="0" err="1">
                          <a:effectLst/>
                          <a:latin typeface="Century Gothic" panose="020B0502020202020204" pitchFamily="34" charset="0"/>
                        </a:rPr>
                        <a:t>Cust</a:t>
                      </a:r>
                      <a:r>
                        <a:rPr lang="de-DE" sz="1800" b="0" baseline="0" dirty="0" err="1">
                          <a:effectLst/>
                          <a:latin typeface="Century Gothic" panose="020B0502020202020204" pitchFamily="34" charset="0"/>
                        </a:rPr>
                        <a:t>Dev</a:t>
                      </a:r>
                      <a:r>
                        <a:rPr lang="de-DE" sz="1800" b="0" baseline="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Century Gothic" panose="020B0502020202020204" pitchFamily="34" charset="0"/>
                        </a:rPr>
                        <a:t>-    Проверка продуктовых гипотез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Century Gothic" panose="020B0502020202020204" pitchFamily="34" charset="0"/>
                        </a:rPr>
                        <a:t>-     Подготовка к</a:t>
                      </a:r>
                      <a:r>
                        <a:rPr lang="ru-RU" sz="1800" b="0" baseline="0" dirty="0">
                          <a:effectLst/>
                          <a:latin typeface="Century Gothic" panose="020B0502020202020204" pitchFamily="34" charset="0"/>
                        </a:rPr>
                        <a:t> созданию прототипа (верстка платформы, наладка)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baseline="0" dirty="0">
                          <a:effectLst/>
                          <a:latin typeface="Century Gothic" panose="020B0502020202020204" pitchFamily="34" charset="0"/>
                        </a:rPr>
                        <a:t>- Поиск приютов-партнёров по Москве и Санкт--Петербургу (установление партнёрских отношений)</a:t>
                      </a: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03" marR="61803" marT="0" marB="0">
                    <a:solidFill>
                      <a:srgbClr val="8F00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560680"/>
                  </a:ext>
                </a:extLst>
              </a:tr>
              <a:tr h="2916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3. 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03" marR="61803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Создание прототипа и тестирование (3 </a:t>
                      </a:r>
                      <a:r>
                        <a:rPr lang="ru-RU" sz="1800" dirty="0" err="1">
                          <a:effectLst/>
                          <a:latin typeface="Century Gothic" panose="020B0502020202020204" pitchFamily="34" charset="0"/>
                        </a:rPr>
                        <a:t>мес</a:t>
                      </a:r>
                      <a:r>
                        <a:rPr lang="ru-RU" sz="1800"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  <a:r>
                        <a:rPr lang="ru-RU" sz="1800" baseline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Century Gothic" panose="020B0502020202020204" pitchFamily="34" charset="0"/>
                        </a:rPr>
                        <a:t>(~90 000руб)</a:t>
                      </a:r>
                    </a:p>
                  </a:txBody>
                  <a:tcPr marL="61803" marR="61803" marT="0" marB="0"/>
                </a:tc>
                <a:extLst>
                  <a:ext uri="{0D108BD9-81ED-4DB2-BD59-A6C34878D82A}">
                    <a16:rowId xmlns:a16="http://schemas.microsoft.com/office/drawing/2014/main" val="1001496758"/>
                  </a:ext>
                </a:extLst>
              </a:tr>
              <a:tr h="668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  <a:latin typeface="Century Gothic" panose="020B0502020202020204" pitchFamily="34" charset="0"/>
                        </a:rPr>
                        <a:t>4.</a:t>
                      </a:r>
                      <a:endParaRPr lang="ru-RU" sz="1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03" marR="61803" marT="0" marB="0"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Распространение информации среди</a:t>
                      </a:r>
                      <a:r>
                        <a:rPr lang="ru-RU" sz="1800" baseline="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aseline="0" dirty="0" err="1">
                          <a:effectLst/>
                          <a:latin typeface="Century Gothic" panose="020B0502020202020204" pitchFamily="34" charset="0"/>
                        </a:rPr>
                        <a:t>стейкхолдеров</a:t>
                      </a:r>
                      <a:r>
                        <a:rPr lang="ru-RU" sz="1800" baseline="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г. Москва</a:t>
                      </a:r>
                      <a:r>
                        <a:rPr lang="ru-RU" sz="1800" baseline="0" dirty="0">
                          <a:effectLst/>
                          <a:latin typeface="Century Gothic" panose="020B0502020202020204" pitchFamily="34" charset="0"/>
                        </a:rPr>
                        <a:t> и г. Санкт-Петербург (3 </a:t>
                      </a:r>
                      <a:r>
                        <a:rPr lang="ru-RU" sz="1800" baseline="0" dirty="0" err="1">
                          <a:effectLst/>
                          <a:latin typeface="Century Gothic" panose="020B0502020202020204" pitchFamily="34" charset="0"/>
                        </a:rPr>
                        <a:t>мес</a:t>
                      </a:r>
                      <a:r>
                        <a:rPr lang="ru-RU" sz="1800" baseline="0" dirty="0"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- Проведение маркетинговой и PR-компании (~560 000руб)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- Разработка бизнес-плана </a:t>
                      </a:r>
                      <a:r>
                        <a:rPr lang="ru-RU" sz="1800" dirty="0" err="1">
                          <a:effectLst/>
                          <a:latin typeface="Century Gothic" panose="020B0502020202020204" pitchFamily="34" charset="0"/>
                        </a:rPr>
                        <a:t>стартап</a:t>
                      </a: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 проект (~50 000руб)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- Организация бизнес-процессов предприятия (~90 000руб)</a:t>
                      </a:r>
                    </a:p>
                  </a:txBody>
                  <a:tcPr marL="61803" marR="61803" marT="0" marB="0">
                    <a:solidFill>
                      <a:srgbClr val="FF0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16195"/>
                  </a:ext>
                </a:extLst>
              </a:tr>
              <a:tr h="668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Gothic" panose="020B0502020202020204" pitchFamily="34" charset="0"/>
                        </a:rPr>
                        <a:t>5.</a:t>
                      </a:r>
                      <a:endParaRPr lang="ru-RU" sz="1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03" marR="6180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Запуск онлайн</a:t>
                      </a:r>
                      <a:r>
                        <a:rPr lang="ru-RU" sz="1800" baseline="0" dirty="0"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  <a:r>
                        <a:rPr lang="ru-RU" sz="1800" baseline="0" dirty="0" err="1">
                          <a:effectLst/>
                          <a:latin typeface="Century Gothic" panose="020B0502020202020204" pitchFamily="34" charset="0"/>
                        </a:rPr>
                        <a:t>стриминговой</a:t>
                      </a:r>
                      <a:r>
                        <a:rPr lang="ru-RU" sz="1800" baseline="0" dirty="0">
                          <a:effectLst/>
                          <a:latin typeface="Century Gothic" panose="020B0502020202020204" pitchFamily="34" charset="0"/>
                        </a:rPr>
                        <a:t> платформы</a:t>
                      </a: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 (2 </a:t>
                      </a:r>
                      <a:r>
                        <a:rPr lang="ru-RU" sz="1800" dirty="0" err="1">
                          <a:effectLst/>
                          <a:latin typeface="Century Gothic" panose="020B0502020202020204" pitchFamily="34" charset="0"/>
                        </a:rPr>
                        <a:t>мес</a:t>
                      </a: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03" marR="61803" marT="0" marB="0"/>
                </a:tc>
                <a:extLst>
                  <a:ext uri="{0D108BD9-81ED-4DB2-BD59-A6C34878D82A}">
                    <a16:rowId xmlns:a16="http://schemas.microsoft.com/office/drawing/2014/main" val="180856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744" y="439379"/>
            <a:ext cx="4590999" cy="369329"/>
            <a:chOff x="0" y="638395"/>
            <a:chExt cx="2624903" cy="205289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38395"/>
              <a:ext cx="1294463" cy="20528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38395"/>
              <a:ext cx="1294463" cy="20528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38395"/>
              <a:ext cx="1294463" cy="20528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38395"/>
              <a:ext cx="1294463" cy="20528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38395"/>
              <a:ext cx="1294463" cy="20528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88" y="5472288"/>
            <a:ext cx="1561947" cy="123079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38" y="19050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Квалификация заявителя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38" y="5704559"/>
            <a:ext cx="2037278" cy="962464"/>
          </a:xfrm>
          <a:prstGeom prst="rect">
            <a:avLst/>
          </a:prstGeom>
        </p:spPr>
      </p:pic>
      <p:sp>
        <p:nvSpPr>
          <p:cNvPr id="14" name="Объект 4"/>
          <p:cNvSpPr txBox="1">
            <a:spLocks/>
          </p:cNvSpPr>
          <p:nvPr/>
        </p:nvSpPr>
        <p:spPr>
          <a:xfrm>
            <a:off x="2857730" y="839776"/>
            <a:ext cx="8747650" cy="1563084"/>
          </a:xfrm>
          <a:prstGeom prst="rect">
            <a:avLst/>
          </a:prstGeom>
          <a:solidFill>
            <a:srgbClr val="8F00FF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Пепеляев Александр Вячеславович</a:t>
            </a:r>
          </a:p>
          <a:p>
            <a:pPr marL="514350" indent="-514350"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Опыт в реализации технологических проектов «Оптимизация процесса </a:t>
            </a:r>
            <a:r>
              <a:rPr lang="ru-RU" sz="18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экзопротезирования</a:t>
            </a: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 культей нижних конечностей с использованием аддитивных технологий»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51506" y="2461995"/>
            <a:ext cx="8753873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 fontAlgn="t">
              <a:buAutoNum type="arabicPeriod" startAt="2"/>
            </a:pP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Образование: </a:t>
            </a:r>
          </a:p>
          <a:p>
            <a:pPr marL="342900" indent="-342900" fontAlgn="t">
              <a:buAutoNum type="arabicPeriod" startAt="2"/>
            </a:pPr>
            <a:endParaRPr lang="ru-RU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tx2"/>
                </a:solidFill>
                <a:latin typeface="Century Gothic" panose="020B0502020202020204" pitchFamily="34" charset="0"/>
              </a:rPr>
              <a:t>    2025</a:t>
            </a:r>
            <a:r>
              <a:rPr lang="de-DE" dirty="0">
                <a:solidFill>
                  <a:schemeClr val="tx2"/>
                </a:solidFill>
                <a:latin typeface="Century Gothic" panose="020B0502020202020204" pitchFamily="34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Национальный исследовательский университет "Высшая школа экономики", Москва</a:t>
            </a:r>
            <a:r>
              <a:rPr lang="de-DE" dirty="0">
                <a:solidFill>
                  <a:schemeClr val="tx2"/>
                </a:solidFill>
                <a:latin typeface="Century Gothic" panose="020B0502020202020204" pitchFamily="34" charset="0"/>
              </a:rPr>
              <a:t>, </a:t>
            </a: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Управление и экономика здравоохранения</a:t>
            </a:r>
          </a:p>
          <a:p>
            <a:pPr marL="285750" indent="-285750" fontAlgn="t">
              <a:buFont typeface="Wingdings" panose="05000000000000000000" pitchFamily="2" charset="2"/>
              <a:buChar char="q"/>
            </a:pPr>
            <a:endParaRPr lang="ru-RU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342900" indent="-342900" fontAlgn="t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tx2"/>
                </a:solidFill>
                <a:latin typeface="Century Gothic" panose="020B0502020202020204" pitchFamily="34" charset="0"/>
              </a:rPr>
              <a:t>   2026</a:t>
            </a:r>
            <a:r>
              <a:rPr lang="de-DE" dirty="0">
                <a:solidFill>
                  <a:schemeClr val="tx2"/>
                </a:solidFill>
                <a:latin typeface="Century Gothic" panose="020B0502020202020204" pitchFamily="34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РУДН</a:t>
            </a:r>
            <a:r>
              <a:rPr lang="de-DE" dirty="0">
                <a:solidFill>
                  <a:schemeClr val="tx2"/>
                </a:solidFill>
                <a:latin typeface="Century Gothic" panose="020B0502020202020204" pitchFamily="34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Аспирантура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84784"/>
            <a:ext cx="2498251" cy="24982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71236" y="4275456"/>
            <a:ext cx="8734144" cy="1477328"/>
          </a:xfrm>
          <a:prstGeom prst="rect">
            <a:avLst/>
          </a:prstGeom>
          <a:solidFill>
            <a:srgbClr val="FBB3C1"/>
          </a:solidFill>
        </p:spPr>
        <p:txBody>
          <a:bodyPr wrap="square" rtlCol="0">
            <a:spAutoFit/>
          </a:bodyPr>
          <a:lstStyle/>
          <a:p>
            <a:pPr fontAlgn="t"/>
            <a:r>
              <a:rPr lang="ru-RU" dirty="0">
                <a:latin typeface="Century Gothic" panose="020B0502020202020204" pitchFamily="34" charset="0"/>
              </a:rPr>
              <a:t>3.   Команда:</a:t>
            </a:r>
          </a:p>
          <a:p>
            <a:pPr fontAlgn="t"/>
            <a:endParaRPr lang="ru-RU" dirty="0">
              <a:latin typeface="Century Gothic" panose="020B0502020202020204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ü"/>
            </a:pPr>
            <a:r>
              <a:rPr lang="ru-RU" dirty="0">
                <a:latin typeface="Century Gothic" panose="020B0502020202020204" pitchFamily="34" charset="0"/>
              </a:rPr>
              <a:t>Борисов Денис – веб-разработчик</a:t>
            </a:r>
            <a:r>
              <a:rPr lang="ru-RU">
                <a:latin typeface="Century Gothic" panose="020B0502020202020204" pitchFamily="34" charset="0"/>
              </a:rPr>
              <a:t>, дизайнер</a:t>
            </a:r>
            <a:endParaRPr lang="ru-RU" dirty="0">
              <a:latin typeface="Century Gothic" panose="020B0502020202020204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ü"/>
            </a:pPr>
            <a:r>
              <a:rPr lang="ru-RU" dirty="0" err="1">
                <a:latin typeface="Century Gothic" panose="020B0502020202020204" pitchFamily="34" charset="0"/>
              </a:rPr>
              <a:t>Подвицкая</a:t>
            </a:r>
            <a:r>
              <a:rPr lang="ru-RU" dirty="0">
                <a:latin typeface="Century Gothic" panose="020B0502020202020204" pitchFamily="34" charset="0"/>
              </a:rPr>
              <a:t> Екатерина –  программист, разработчик</a:t>
            </a:r>
          </a:p>
          <a:p>
            <a:pPr marL="285750" indent="-285750" fontAlgn="t">
              <a:buFont typeface="Wingdings" panose="05000000000000000000" pitchFamily="2" charset="2"/>
              <a:buChar char="ü"/>
            </a:pPr>
            <a:r>
              <a:rPr lang="ru-RU" dirty="0">
                <a:latin typeface="Century Gothic" panose="020B0502020202020204" pitchFamily="34" charset="0"/>
              </a:rPr>
              <a:t>Теняков Владимир – архитектор системы, дизайнер, разработчик</a:t>
            </a:r>
          </a:p>
        </p:txBody>
      </p:sp>
    </p:spTree>
    <p:extLst>
      <p:ext uri="{BB962C8B-B14F-4D97-AF65-F5344CB8AC3E}">
        <p14:creationId xmlns:p14="http://schemas.microsoft.com/office/powerpoint/2010/main" val="3102934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4546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6799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4546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6805544" y="1726073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4546474" y="5340368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61627" y="1786574"/>
            <a:ext cx="3672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avpepeliaev@edu.hse.ru</a:t>
            </a: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+79817075926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392144" y="300477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62884" y="278116"/>
            <a:ext cx="58499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2400" b="1" u="sng" dirty="0">
                <a:latin typeface="Century Gothic" panose="020B0502020202020204" pitchFamily="34" charset="0"/>
              </a:rPr>
              <a:t>Заявка на конкурс</a:t>
            </a:r>
            <a:r>
              <a:rPr lang="ru-RU" sz="2400" dirty="0">
                <a:latin typeface="Century Gothic" panose="020B0502020202020204" pitchFamily="34" charset="0"/>
              </a:rPr>
              <a:t>    </a:t>
            </a:r>
            <a:r>
              <a:rPr lang="ru-RU" sz="240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№СтС-410307</a:t>
            </a:r>
          </a:p>
          <a:p>
            <a:endParaRPr lang="ru-RU" sz="2400" b="1" u="sng" dirty="0">
              <a:latin typeface="Century Gothic" panose="020B0502020202020204" pitchFamily="34" charset="0"/>
            </a:endParaRPr>
          </a:p>
          <a:p>
            <a:endParaRPr lang="ru-RU" sz="2400" b="1" u="sng" dirty="0">
              <a:latin typeface="Century Gothic" panose="020B0502020202020204" pitchFamily="34" charset="0"/>
            </a:endParaRPr>
          </a:p>
          <a:p>
            <a:r>
              <a:rPr lang="ru-RU" sz="2400" b="1" dirty="0">
                <a:solidFill>
                  <a:srgbClr val="000000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СЕО</a:t>
            </a:r>
            <a:r>
              <a:rPr lang="ru-RU" sz="2400" dirty="0">
                <a:solidFill>
                  <a:srgbClr val="000000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                          </a:t>
            </a:r>
            <a:r>
              <a:rPr lang="ru-RU" sz="2400" b="1" dirty="0">
                <a:solidFill>
                  <a:srgbClr val="000000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Пепеляев А.В.</a:t>
            </a:r>
          </a:p>
          <a:p>
            <a:endParaRPr lang="de-DE" sz="2400" b="1" dirty="0">
              <a:solidFill>
                <a:srgbClr val="000000"/>
              </a:solidFill>
              <a:latin typeface="Century Gothic" panose="020B0502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400" b="1" dirty="0">
              <a:solidFill>
                <a:srgbClr val="000000"/>
              </a:solidFill>
              <a:latin typeface="Century Gothic" panose="020B0502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rgbClr val="000000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                        </a:t>
            </a:r>
            <a:r>
              <a:rPr lang="de-DE" sz="2400" b="1" dirty="0">
                <a:solidFill>
                  <a:srgbClr val="000000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PETS</a:t>
            </a:r>
            <a:r>
              <a:rPr lang="ru-RU" sz="2400" b="1" dirty="0">
                <a:solidFill>
                  <a:srgbClr val="000000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</a:t>
            </a:r>
            <a:r>
              <a:rPr lang="de-DE" sz="2400" b="1" dirty="0">
                <a:solidFill>
                  <a:srgbClr val="000000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FANS</a:t>
            </a:r>
            <a:endParaRPr lang="ru-RU" sz="2400" b="1" dirty="0">
              <a:solidFill>
                <a:srgbClr val="000000"/>
              </a:solidFill>
              <a:latin typeface="Century Gothic" panose="020B0502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rgbClr val="000000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82077" y="3315339"/>
            <a:ext cx="3384375" cy="30218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040" y="3568401"/>
            <a:ext cx="2515681" cy="251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2198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9564</TotalTime>
  <Words>967</Words>
  <Application>Microsoft Office PowerPoint</Application>
  <PresentationFormat>Широкоэкранный</PresentationFormat>
  <Paragraphs>171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Arial Black</vt:lpstr>
      <vt:lpstr>Calibri</vt:lpstr>
      <vt:lpstr>Century Gothic</vt:lpstr>
      <vt:lpstr>Georgia</vt:lpstr>
      <vt:lpstr>Gilroy-ExtraBold</vt:lpstr>
      <vt:lpstr>Helvetica Neue</vt:lpstr>
      <vt:lpstr>Wingdings</vt:lpstr>
      <vt:lpstr>Тема Office</vt:lpstr>
      <vt:lpstr>Студенческий  Стартап</vt:lpstr>
      <vt:lpstr> </vt:lpstr>
      <vt:lpstr> </vt:lpstr>
      <vt:lpstr>Презентация PowerPoint</vt:lpstr>
      <vt:lpstr>Презентация PowerPoint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Александр</cp:lastModifiedBy>
  <cp:revision>176</cp:revision>
  <dcterms:created xsi:type="dcterms:W3CDTF">2023-02-08T09:03:57Z</dcterms:created>
  <dcterms:modified xsi:type="dcterms:W3CDTF">2024-10-29T16:48:04Z</dcterms:modified>
</cp:coreProperties>
</file>