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78" r:id="rId6"/>
    <p:sldId id="291" r:id="rId7"/>
    <p:sldId id="292" r:id="rId8"/>
    <p:sldId id="297" r:id="rId9"/>
    <p:sldId id="298" r:id="rId10"/>
    <p:sldId id="296" r:id="rId11"/>
    <p:sldId id="281" r:id="rId12"/>
    <p:sldId id="299" r:id="rId13"/>
    <p:sldId id="282" r:id="rId14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605D5C"/>
    <a:srgbClr val="E63538"/>
    <a:srgbClr val="FF66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91" d="100"/>
          <a:sy n="91" d="100"/>
        </p:scale>
        <p:origin x="720" y="108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5.6315255272874599E-2"/>
          <c:w val="0.95616590686525993"/>
          <c:h val="0.8599932272328718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4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2-8DD5-4355-A6D0-BB4869EEA8C2}"/>
              </c:ext>
            </c:extLst>
          </c:dPt>
          <c:dPt>
            <c:idx val="1"/>
            <c:bubble3D val="0"/>
            <c:explosion val="6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5-8DD5-4355-A6D0-BB4869EEA8C2}"/>
              </c:ext>
            </c:extLst>
          </c:dPt>
          <c:dPt>
            <c:idx val="2"/>
            <c:bubble3D val="0"/>
            <c:explosion val="7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3-8DD5-4355-A6D0-BB4869EEA8C2}"/>
              </c:ext>
            </c:extLst>
          </c:dPt>
          <c:dPt>
            <c:idx val="3"/>
            <c:bubble3D val="0"/>
            <c:explosion val="6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4-8DD5-4355-A6D0-BB4869EEA8C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Реклама</c:v>
                </c:pt>
                <c:pt idx="1">
                  <c:v>Зарплаты</c:v>
                </c:pt>
                <c:pt idx="2">
                  <c:v>Сайт</c:v>
                </c:pt>
                <c:pt idx="3">
                  <c:v>Современное оборудование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400000</c:v>
                </c:pt>
                <c:pt idx="1">
                  <c:v>200000</c:v>
                </c:pt>
                <c:pt idx="2">
                  <c:v>30000</c:v>
                </c:pt>
                <c:pt idx="3">
                  <c:v>400000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D5-4355-A6D0-BB4869EEA8C2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8108" y="2381012"/>
            <a:ext cx="5753344" cy="1768149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FFFF"/>
                </a:solidFill>
                <a:latin typeface="Roboto Condensed"/>
              </a:rPr>
              <a:t>Разработка проекта систем вентиляции и центрального кондиционирования воздуха в современном офисном здании</a:t>
            </a:r>
            <a:br>
              <a:rPr lang="ru-RU" dirty="0">
                <a:solidFill>
                  <a:srgbClr val="FFFFFF"/>
                </a:solidFill>
                <a:latin typeface="Roboto Condensed"/>
              </a:rPr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проекта и проблема клиента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11110" y="1068445"/>
            <a:ext cx="11399599" cy="4260299"/>
          </a:xfrm>
        </p:spPr>
        <p:txBody>
          <a:bodyPr>
            <a:normAutofit/>
          </a:bodyPr>
          <a:lstStyle/>
          <a:p>
            <a:pPr algn="just"/>
            <a:r>
              <a:rPr lang="ru-RU" sz="2400" dirty="0"/>
              <a:t>При проектировании и монтаже любой вентиляционной системы очень важно правильно выбрать решетку, назначение которой не ограничивается лишь эстетическими свойствами. Дело в том, что форма, размер и модификация ячеек играет важную роль в плане эффективности и работоспособности воздуховодов, а поэтому к выбору таких решеток следует отнестись со всей ответственностью. К счастью в настоящее время на отечественном рынке можно найти регулируемые модели.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1110" y="2685908"/>
            <a:ext cx="7095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 smtClean="0"/>
              <a:t>Решением данной проблемы будет </a:t>
            </a:r>
            <a:r>
              <a:rPr lang="ru-RU" sz="2400" dirty="0"/>
              <a:t>з</a:t>
            </a:r>
            <a:r>
              <a:rPr lang="ru-RU" sz="2400" dirty="0" smtClean="0"/>
              <a:t>амена </a:t>
            </a:r>
            <a:r>
              <a:rPr lang="ru-RU" sz="2400" dirty="0"/>
              <a:t>и установка </a:t>
            </a:r>
            <a:r>
              <a:rPr lang="ru-RU" sz="2400" dirty="0" smtClean="0"/>
              <a:t>инновационных </a:t>
            </a:r>
            <a:r>
              <a:rPr lang="ru-RU" sz="2400" dirty="0"/>
              <a:t>моделей вентиляционных решеток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dirty="0"/>
              <a:t>Мы предлагаем изготовление инновационных вентиляционных регулируемых решеток. Современное материально-техническое оснащение позволяет полностью соблюдать требования в плане технического соответствия, а поэтому такие решетки можно устанавливать в квартирах, частных домах, офисах, на заводах, фабриках и прочих промышленных объектах.</a:t>
            </a:r>
          </a:p>
        </p:txBody>
      </p:sp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Целевая аудитория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25518" y="1025050"/>
            <a:ext cx="58371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/>
            <a:r>
              <a:rPr lang="ru-RU" sz="2400" dirty="0">
                <a:solidFill>
                  <a:srgbClr val="000000"/>
                </a:solidFill>
              </a:rPr>
              <a:t>1. </a:t>
            </a:r>
            <a:r>
              <a:rPr lang="ru-RU" sz="2400" dirty="0" err="1" smtClean="0">
                <a:solidFill>
                  <a:srgbClr val="000000"/>
                </a:solidFill>
              </a:rPr>
              <a:t>ПаО</a:t>
            </a:r>
            <a:r>
              <a:rPr lang="ru-RU" sz="2400" dirty="0" smtClean="0">
                <a:solidFill>
                  <a:srgbClr val="000000"/>
                </a:solidFill>
              </a:rPr>
              <a:t> «Северсталь»</a:t>
            </a:r>
            <a:endParaRPr lang="ru-RU" sz="2400" dirty="0">
              <a:solidFill>
                <a:srgbClr val="000000"/>
              </a:solidFill>
            </a:endParaRPr>
          </a:p>
          <a:p>
            <a:pPr lvl="0" defTabSz="914400"/>
            <a:r>
              <a:rPr lang="ru-RU" sz="2400" dirty="0">
                <a:solidFill>
                  <a:srgbClr val="000000"/>
                </a:solidFill>
              </a:rPr>
              <a:t>2. </a:t>
            </a:r>
            <a:r>
              <a:rPr lang="ru-RU" sz="2400" dirty="0" smtClean="0">
                <a:solidFill>
                  <a:srgbClr val="000000"/>
                </a:solidFill>
              </a:rPr>
              <a:t>АО «Апатит»</a:t>
            </a:r>
          </a:p>
          <a:p>
            <a:pPr lvl="0" defTabSz="914400"/>
            <a:r>
              <a:rPr lang="ru-RU" sz="2400" dirty="0" smtClean="0">
                <a:solidFill>
                  <a:srgbClr val="000000"/>
                </a:solidFill>
              </a:rPr>
              <a:t>3</a:t>
            </a:r>
            <a:r>
              <a:rPr lang="ru-RU" sz="2400" dirty="0">
                <a:solidFill>
                  <a:srgbClr val="000000"/>
                </a:solidFill>
              </a:rPr>
              <a:t>. Любые офисные здания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7296" r="8538"/>
          <a:stretch/>
        </p:blipFill>
        <p:spPr>
          <a:xfrm>
            <a:off x="7630590" y="2779775"/>
            <a:ext cx="3950303" cy="34629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5429" t="8987" r="12475" b="36288"/>
          <a:stretch/>
        </p:blipFill>
        <p:spPr>
          <a:xfrm>
            <a:off x="487387" y="3322047"/>
            <a:ext cx="7101201" cy="292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 монетизация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329" y="777015"/>
            <a:ext cx="10103447" cy="595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03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Конкуренты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317510"/>
              </p:ext>
            </p:extLst>
          </p:nvPr>
        </p:nvGraphicFramePr>
        <p:xfrm>
          <a:off x="622300" y="1373821"/>
          <a:ext cx="11049000" cy="4775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500">
                  <a:extLst>
                    <a:ext uri="{9D8B030D-6E8A-4147-A177-3AD203B41FA5}">
                      <a16:colId xmlns:a16="http://schemas.microsoft.com/office/drawing/2014/main" val="3085683783"/>
                    </a:ext>
                  </a:extLst>
                </a:gridCol>
                <a:gridCol w="1484396">
                  <a:extLst>
                    <a:ext uri="{9D8B030D-6E8A-4147-A177-3AD203B41FA5}">
                      <a16:colId xmlns:a16="http://schemas.microsoft.com/office/drawing/2014/main" val="2290878817"/>
                    </a:ext>
                  </a:extLst>
                </a:gridCol>
                <a:gridCol w="1686237">
                  <a:extLst>
                    <a:ext uri="{9D8B030D-6E8A-4147-A177-3AD203B41FA5}">
                      <a16:colId xmlns:a16="http://schemas.microsoft.com/office/drawing/2014/main" val="1491990476"/>
                    </a:ext>
                  </a:extLst>
                </a:gridCol>
                <a:gridCol w="1624987">
                  <a:extLst>
                    <a:ext uri="{9D8B030D-6E8A-4147-A177-3AD203B41FA5}">
                      <a16:colId xmlns:a16="http://schemas.microsoft.com/office/drawing/2014/main" val="3953930476"/>
                    </a:ext>
                  </a:extLst>
                </a:gridCol>
                <a:gridCol w="1313347">
                  <a:extLst>
                    <a:ext uri="{9D8B030D-6E8A-4147-A177-3AD203B41FA5}">
                      <a16:colId xmlns:a16="http://schemas.microsoft.com/office/drawing/2014/main" val="359903651"/>
                    </a:ext>
                  </a:extLst>
                </a:gridCol>
                <a:gridCol w="1847588">
                  <a:extLst>
                    <a:ext uri="{9D8B030D-6E8A-4147-A177-3AD203B41FA5}">
                      <a16:colId xmlns:a16="http://schemas.microsoft.com/office/drawing/2014/main" val="3389157262"/>
                    </a:ext>
                  </a:extLst>
                </a:gridCol>
                <a:gridCol w="1504945">
                  <a:extLst>
                    <a:ext uri="{9D8B030D-6E8A-4147-A177-3AD203B41FA5}">
                      <a16:colId xmlns:a16="http://schemas.microsoft.com/office/drawing/2014/main" val="786463410"/>
                    </a:ext>
                  </a:extLst>
                </a:gridCol>
              </a:tblGrid>
              <a:tr h="124711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Главные</a:t>
                      </a:r>
                      <a:r>
                        <a:rPr lang="ru-RU" sz="1600" baseline="0" dirty="0" smtClean="0"/>
                        <a:t> </a:t>
                      </a:r>
                    </a:p>
                    <a:p>
                      <a:r>
                        <a:rPr lang="ru-RU" sz="1600" baseline="0" dirty="0" smtClean="0"/>
                        <a:t>конкуренты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Компактная конструкция</a:t>
                      </a:r>
                      <a:r>
                        <a:rPr lang="ru-RU" sz="1600" baseline="0" dirty="0" smtClean="0"/>
                        <a:t>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Ручное</a:t>
                      </a:r>
                      <a:r>
                        <a:rPr lang="ru-RU" sz="1600" baseline="0" dirty="0" smtClean="0"/>
                        <a:t> управление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Индикация</a:t>
                      </a:r>
                    </a:p>
                    <a:p>
                      <a:r>
                        <a:rPr lang="ru-RU" sz="1600" dirty="0" smtClean="0"/>
                        <a:t>положения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Простой</a:t>
                      </a:r>
                      <a:r>
                        <a:rPr lang="ru-RU" sz="1600" baseline="0" dirty="0" smtClean="0"/>
                        <a:t> монтаж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Выбор направления поворота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Не требует</a:t>
                      </a:r>
                      <a:r>
                        <a:rPr lang="ru-RU" sz="1600" baseline="0" dirty="0" smtClean="0"/>
                        <a:t> </a:t>
                      </a:r>
                    </a:p>
                    <a:p>
                      <a:r>
                        <a:rPr lang="ru-RU" sz="1600" baseline="0" dirty="0" smtClean="0"/>
                        <a:t>обслужи </a:t>
                      </a:r>
                      <a:r>
                        <a:rPr lang="ru-RU" sz="1600" baseline="0" dirty="0" err="1" smtClean="0"/>
                        <a:t>вания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952691"/>
                  </a:ext>
                </a:extLst>
              </a:tr>
              <a:tr h="603135">
                <a:tc>
                  <a:txBody>
                    <a:bodyPr/>
                    <a:lstStyle/>
                    <a:p>
                      <a:pPr marL="0" marR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Renson 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27483"/>
                  </a:ext>
                </a:extLst>
              </a:tr>
              <a:tr h="603135">
                <a:tc>
                  <a:txBody>
                    <a:bodyPr/>
                    <a:lstStyle/>
                    <a:p>
                      <a:pPr marL="0" marR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 smtClean="0"/>
                        <a:t>Рэдвент</a:t>
                      </a:r>
                      <a:endParaRPr lang="ru-RU" sz="1600" dirty="0" smtClean="0"/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603073"/>
                  </a:ext>
                </a:extLst>
              </a:tr>
              <a:tr h="603135">
                <a:tc>
                  <a:txBody>
                    <a:bodyPr/>
                    <a:lstStyle/>
                    <a:p>
                      <a:pPr marL="0" marR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Aereco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185225"/>
                  </a:ext>
                </a:extLst>
              </a:tr>
              <a:tr h="603135">
                <a:tc>
                  <a:txBody>
                    <a:bodyPr/>
                    <a:lstStyle/>
                    <a:p>
                      <a:pPr marL="0" marR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I</a:t>
                      </a:r>
                      <a:r>
                        <a:rPr lang="ru-RU" sz="1600" dirty="0" err="1" smtClean="0"/>
                        <a:t>nventi</a:t>
                      </a:r>
                      <a:endParaRPr lang="ru-RU" sz="1600" dirty="0" smtClean="0"/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686121"/>
                  </a:ext>
                </a:extLst>
              </a:tr>
              <a:tr h="111591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ГК </a:t>
                      </a:r>
                      <a:r>
                        <a:rPr lang="ru-RU" sz="1600" dirty="0" err="1" smtClean="0"/>
                        <a:t>СтройМатериал</a:t>
                      </a:r>
                      <a:r>
                        <a:rPr lang="ru-RU" sz="1600" dirty="0" smtClean="0"/>
                        <a:t>-Инновации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587297"/>
                  </a:ext>
                </a:extLst>
              </a:tr>
            </a:tbl>
          </a:graphicData>
        </a:graphic>
      </p:graphicFrame>
      <p:sp>
        <p:nvSpPr>
          <p:cNvPr id="4" name="Крест 3"/>
          <p:cNvSpPr/>
          <p:nvPr/>
        </p:nvSpPr>
        <p:spPr>
          <a:xfrm rot="2697037">
            <a:off x="2755901" y="2670017"/>
            <a:ext cx="469900" cy="4826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374" y="3257937"/>
            <a:ext cx="548688" cy="548688"/>
          </a:xfrm>
          <a:prstGeom prst="rect">
            <a:avLst/>
          </a:prstGeom>
        </p:spPr>
      </p:pic>
      <p:sp>
        <p:nvSpPr>
          <p:cNvPr id="8" name="Крест 7"/>
          <p:cNvSpPr/>
          <p:nvPr/>
        </p:nvSpPr>
        <p:spPr>
          <a:xfrm rot="2697037">
            <a:off x="2755902" y="4526686"/>
            <a:ext cx="469900" cy="4826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Крест 8"/>
          <p:cNvSpPr/>
          <p:nvPr/>
        </p:nvSpPr>
        <p:spPr>
          <a:xfrm rot="2697037">
            <a:off x="4311394" y="5362887"/>
            <a:ext cx="469900" cy="4826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Крест 9"/>
          <p:cNvSpPr/>
          <p:nvPr/>
        </p:nvSpPr>
        <p:spPr>
          <a:xfrm rot="2697037">
            <a:off x="2768689" y="3925718"/>
            <a:ext cx="469900" cy="4826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Крест 10"/>
          <p:cNvSpPr/>
          <p:nvPr/>
        </p:nvSpPr>
        <p:spPr>
          <a:xfrm rot="2697037">
            <a:off x="5952660" y="3910451"/>
            <a:ext cx="469900" cy="4826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Крест 11"/>
          <p:cNvSpPr/>
          <p:nvPr/>
        </p:nvSpPr>
        <p:spPr>
          <a:xfrm rot="2697037">
            <a:off x="7416800" y="4515241"/>
            <a:ext cx="469900" cy="4826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Крест 12"/>
          <p:cNvSpPr/>
          <p:nvPr/>
        </p:nvSpPr>
        <p:spPr>
          <a:xfrm rot="2697037">
            <a:off x="7368248" y="2679873"/>
            <a:ext cx="469900" cy="4826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Крест 13"/>
          <p:cNvSpPr/>
          <p:nvPr/>
        </p:nvSpPr>
        <p:spPr>
          <a:xfrm rot="2697037">
            <a:off x="9046724" y="3290981"/>
            <a:ext cx="469900" cy="4826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Крест 14"/>
          <p:cNvSpPr/>
          <p:nvPr/>
        </p:nvSpPr>
        <p:spPr>
          <a:xfrm rot="2697037">
            <a:off x="9082655" y="5351325"/>
            <a:ext cx="469900" cy="4826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Крест 15"/>
          <p:cNvSpPr/>
          <p:nvPr/>
        </p:nvSpPr>
        <p:spPr>
          <a:xfrm rot="2697037">
            <a:off x="10711523" y="5362885"/>
            <a:ext cx="469900" cy="4826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Крест 16"/>
          <p:cNvSpPr/>
          <p:nvPr/>
        </p:nvSpPr>
        <p:spPr>
          <a:xfrm rot="2697037">
            <a:off x="10693838" y="4503067"/>
            <a:ext cx="469900" cy="4826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Крест 17"/>
          <p:cNvSpPr/>
          <p:nvPr/>
        </p:nvSpPr>
        <p:spPr>
          <a:xfrm rot="2697037">
            <a:off x="10697861" y="2717799"/>
            <a:ext cx="469900" cy="4826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Крест 18"/>
          <p:cNvSpPr/>
          <p:nvPr/>
        </p:nvSpPr>
        <p:spPr>
          <a:xfrm rot="2697037">
            <a:off x="9059771" y="3919907"/>
            <a:ext cx="469900" cy="4826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20" name="Фигура, имеющая форму буквы L 19"/>
          <p:cNvSpPr/>
          <p:nvPr/>
        </p:nvSpPr>
        <p:spPr>
          <a:xfrm rot="18663445">
            <a:off x="4305192" y="2636136"/>
            <a:ext cx="439150" cy="463764"/>
          </a:xfrm>
          <a:prstGeom prst="corner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Фигура, имеющая форму буквы L 20"/>
          <p:cNvSpPr/>
          <p:nvPr/>
        </p:nvSpPr>
        <p:spPr>
          <a:xfrm rot="18663445">
            <a:off x="5939838" y="2651760"/>
            <a:ext cx="439150" cy="463764"/>
          </a:xfrm>
          <a:prstGeom prst="corner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Фигура, имеющая форму буквы L 21"/>
          <p:cNvSpPr/>
          <p:nvPr/>
        </p:nvSpPr>
        <p:spPr>
          <a:xfrm rot="18663445">
            <a:off x="9020355" y="2623433"/>
            <a:ext cx="439150" cy="463764"/>
          </a:xfrm>
          <a:prstGeom prst="corner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Фигура, имеющая форму буквы L 22"/>
          <p:cNvSpPr/>
          <p:nvPr/>
        </p:nvSpPr>
        <p:spPr>
          <a:xfrm rot="18663445">
            <a:off x="2771275" y="3236154"/>
            <a:ext cx="439150" cy="463764"/>
          </a:xfrm>
          <a:prstGeom prst="corner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Фигура, имеющая форму буквы L 23"/>
          <p:cNvSpPr/>
          <p:nvPr/>
        </p:nvSpPr>
        <p:spPr>
          <a:xfrm rot="18663445">
            <a:off x="2771274" y="5279429"/>
            <a:ext cx="439150" cy="463764"/>
          </a:xfrm>
          <a:prstGeom prst="corner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Фигура, имеющая форму буквы L 24"/>
          <p:cNvSpPr/>
          <p:nvPr/>
        </p:nvSpPr>
        <p:spPr>
          <a:xfrm rot="18663445">
            <a:off x="4305192" y="3828422"/>
            <a:ext cx="439150" cy="463764"/>
          </a:xfrm>
          <a:prstGeom prst="corner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Фигура, имеющая форму буквы L 25"/>
          <p:cNvSpPr/>
          <p:nvPr/>
        </p:nvSpPr>
        <p:spPr>
          <a:xfrm rot="18663445">
            <a:off x="4305193" y="4438733"/>
            <a:ext cx="439150" cy="463764"/>
          </a:xfrm>
          <a:prstGeom prst="corner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Фигура, имеющая форму буквы L 26"/>
          <p:cNvSpPr/>
          <p:nvPr/>
        </p:nvSpPr>
        <p:spPr>
          <a:xfrm rot="18663445">
            <a:off x="5957083" y="3280496"/>
            <a:ext cx="439150" cy="463764"/>
          </a:xfrm>
          <a:prstGeom prst="corner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Фигура, имеющая форму буквы L 27"/>
          <p:cNvSpPr/>
          <p:nvPr/>
        </p:nvSpPr>
        <p:spPr>
          <a:xfrm rot="18663445">
            <a:off x="5927225" y="5279430"/>
            <a:ext cx="439150" cy="463764"/>
          </a:xfrm>
          <a:prstGeom prst="corner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9" name="Фигура, имеющая форму буквы L 28"/>
          <p:cNvSpPr/>
          <p:nvPr/>
        </p:nvSpPr>
        <p:spPr>
          <a:xfrm rot="18663445">
            <a:off x="5934621" y="4464169"/>
            <a:ext cx="439150" cy="463764"/>
          </a:xfrm>
          <a:prstGeom prst="corner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0" name="Фигура, имеющая форму буквы L 29"/>
          <p:cNvSpPr/>
          <p:nvPr/>
        </p:nvSpPr>
        <p:spPr>
          <a:xfrm rot="18663445">
            <a:off x="7403024" y="3280497"/>
            <a:ext cx="439150" cy="463764"/>
          </a:xfrm>
          <a:prstGeom prst="corner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1" name="Фигура, имеющая форму буквы L 30"/>
          <p:cNvSpPr/>
          <p:nvPr/>
        </p:nvSpPr>
        <p:spPr>
          <a:xfrm rot="18663445">
            <a:off x="7455008" y="3851664"/>
            <a:ext cx="439150" cy="463764"/>
          </a:xfrm>
          <a:prstGeom prst="corner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2" name="Фигура, имеющая форму буквы L 31"/>
          <p:cNvSpPr/>
          <p:nvPr/>
        </p:nvSpPr>
        <p:spPr>
          <a:xfrm rot="18663445">
            <a:off x="7429657" y="5326977"/>
            <a:ext cx="439150" cy="463764"/>
          </a:xfrm>
          <a:prstGeom prst="corner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Фигура, имеющая форму буквы L 32"/>
          <p:cNvSpPr/>
          <p:nvPr/>
        </p:nvSpPr>
        <p:spPr>
          <a:xfrm rot="18663445">
            <a:off x="9066244" y="4464171"/>
            <a:ext cx="439150" cy="463764"/>
          </a:xfrm>
          <a:prstGeom prst="corner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Фигура, имеющая форму буквы L 33"/>
          <p:cNvSpPr/>
          <p:nvPr/>
        </p:nvSpPr>
        <p:spPr>
          <a:xfrm rot="18663445">
            <a:off x="10715972" y="3211847"/>
            <a:ext cx="439150" cy="463764"/>
          </a:xfrm>
          <a:prstGeom prst="corner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Фигура, имеющая форму буквы L 34"/>
          <p:cNvSpPr/>
          <p:nvPr/>
        </p:nvSpPr>
        <p:spPr>
          <a:xfrm rot="18663445">
            <a:off x="10709213" y="3828422"/>
            <a:ext cx="439150" cy="463764"/>
          </a:xfrm>
          <a:prstGeom prst="corner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30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Текущие результаты команды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На сегодняшний день разработана теоретическая база проекта, сформирована команда, создана бизнес модель</a:t>
            </a:r>
            <a:r>
              <a:rPr lang="ru-RU" dirty="0"/>
              <a:t>. Подготавливаются документы для подачи заявки на патент создания инновационной технологии регулируемой вентиляции.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Следующими шагами реализации станут: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/>
              <a:t>Разработка бизнес плана по улучшению, установке, созданию регулируемых вентиляционных </a:t>
            </a:r>
            <a:r>
              <a:rPr lang="ru-RU" dirty="0" smtClean="0"/>
              <a:t>решеток.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/>
              <a:t>Поиск инвесторов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/>
              <a:t>Создание сайта продукции</a:t>
            </a:r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 стартап-проекта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207451"/>
              </p:ext>
            </p:extLst>
          </p:nvPr>
        </p:nvGraphicFramePr>
        <p:xfrm>
          <a:off x="1642676" y="1482396"/>
          <a:ext cx="9186044" cy="4372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3022">
                  <a:extLst>
                    <a:ext uri="{9D8B030D-6E8A-4147-A177-3AD203B41FA5}">
                      <a16:colId xmlns:a16="http://schemas.microsoft.com/office/drawing/2014/main" val="2275212725"/>
                    </a:ext>
                  </a:extLst>
                </a:gridCol>
                <a:gridCol w="4593022">
                  <a:extLst>
                    <a:ext uri="{9D8B030D-6E8A-4147-A177-3AD203B41FA5}">
                      <a16:colId xmlns:a16="http://schemas.microsoft.com/office/drawing/2014/main" val="3319161364"/>
                    </a:ext>
                  </a:extLst>
                </a:gridCol>
              </a:tblGrid>
              <a:tr h="59250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Этап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745924"/>
                  </a:ext>
                </a:extLst>
              </a:tr>
              <a:tr h="1062429"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Май</a:t>
                      </a:r>
                      <a:r>
                        <a:rPr lang="ru-RU" baseline="0" dirty="0" smtClean="0"/>
                        <a:t> 2023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Выбор темы,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формулировка проблемы, актуальности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466139"/>
                  </a:ext>
                </a:extLst>
              </a:tr>
              <a:tr h="1062429"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Сентябрь</a:t>
                      </a:r>
                      <a:r>
                        <a:rPr lang="ru-RU" baseline="0" dirty="0" smtClean="0"/>
                        <a:t> 2023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Разработка решения проблемы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073620"/>
                  </a:ext>
                </a:extLst>
              </a:tr>
              <a:tr h="1062429"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Октябрь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smtClean="0"/>
                        <a:t>2024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Разработка продукта проекта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786822"/>
                  </a:ext>
                </a:extLst>
              </a:tr>
              <a:tr h="592508"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Декабрь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smtClean="0"/>
                        <a:t>2025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Подведение</a:t>
                      </a:r>
                      <a:r>
                        <a:rPr lang="ru-RU" baseline="0" dirty="0" smtClean="0"/>
                        <a:t> итогов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972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для инвестора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82147455-EE4B-4239-B245-F91862EB1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20" y="995133"/>
            <a:ext cx="10971372" cy="707832"/>
          </a:xfrm>
        </p:spPr>
        <p:txBody>
          <a:bodyPr/>
          <a:lstStyle/>
          <a:p>
            <a:r>
              <a:rPr lang="ru-RU" dirty="0" smtClean="0"/>
              <a:t>Необходимые минимальные </a:t>
            </a:r>
            <a:r>
              <a:rPr lang="ru-RU" dirty="0"/>
              <a:t>инвестиции: </a:t>
            </a:r>
            <a:r>
              <a:rPr lang="ru-RU" dirty="0" smtClean="0"/>
              <a:t>1000000р</a:t>
            </a:r>
            <a:endParaRPr lang="ru-RU" dirty="0"/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22417F92-DE0D-418E-A4EE-0065242E72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6110206"/>
              </p:ext>
            </p:extLst>
          </p:nvPr>
        </p:nvGraphicFramePr>
        <p:xfrm>
          <a:off x="5731280" y="1702965"/>
          <a:ext cx="6374034" cy="42848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21A53FC3-F067-4E64-8AD9-30BC5637DD1A}"/>
              </a:ext>
            </a:extLst>
          </p:cNvPr>
          <p:cNvSpPr txBox="1"/>
          <p:nvPr/>
        </p:nvSpPr>
        <p:spPr>
          <a:xfrm>
            <a:off x="85099" y="2901634"/>
            <a:ext cx="59106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/>
              <a:t>Реклама – </a:t>
            </a:r>
            <a:r>
              <a:rPr lang="ru-RU" sz="2000" dirty="0" smtClean="0"/>
              <a:t> </a:t>
            </a:r>
            <a:r>
              <a:rPr lang="ru-RU" sz="2000" dirty="0"/>
              <a:t>4</a:t>
            </a:r>
            <a:r>
              <a:rPr lang="ru-RU" sz="2000" dirty="0" smtClean="0"/>
              <a:t>00 </a:t>
            </a:r>
            <a:r>
              <a:rPr lang="ru-RU" sz="2000" dirty="0"/>
              <a:t>000р</a:t>
            </a:r>
          </a:p>
          <a:p>
            <a:pPr>
              <a:lnSpc>
                <a:spcPct val="150000"/>
              </a:lnSpc>
            </a:pPr>
            <a:r>
              <a:rPr lang="ru-RU" sz="2000" dirty="0"/>
              <a:t>Зарплаты – </a:t>
            </a:r>
            <a:r>
              <a:rPr lang="ru-RU" sz="2000" dirty="0" smtClean="0"/>
              <a:t>200 </a:t>
            </a:r>
            <a:r>
              <a:rPr lang="ru-RU" sz="2000" dirty="0"/>
              <a:t>000р</a:t>
            </a:r>
          </a:p>
          <a:p>
            <a:pPr>
              <a:lnSpc>
                <a:spcPct val="150000"/>
              </a:lnSpc>
            </a:pPr>
            <a:r>
              <a:rPr lang="ru-RU" sz="2000" dirty="0"/>
              <a:t>Современное оборудование – </a:t>
            </a:r>
            <a:r>
              <a:rPr lang="ru-RU" sz="2000" dirty="0" smtClean="0"/>
              <a:t>370 </a:t>
            </a:r>
            <a:r>
              <a:rPr lang="ru-RU" sz="2000" dirty="0"/>
              <a:t>000р</a:t>
            </a:r>
          </a:p>
          <a:p>
            <a:pPr>
              <a:lnSpc>
                <a:spcPct val="150000"/>
              </a:lnSpc>
            </a:pPr>
            <a:r>
              <a:rPr lang="ru-RU" sz="2000" dirty="0"/>
              <a:t>Сайт – 3</a:t>
            </a:r>
            <a:r>
              <a:rPr lang="ru-RU" sz="2000" dirty="0" smtClean="0"/>
              <a:t>0 </a:t>
            </a:r>
            <a:r>
              <a:rPr lang="ru-RU" sz="2000" dirty="0"/>
              <a:t>000р</a:t>
            </a:r>
          </a:p>
        </p:txBody>
      </p:sp>
    </p:spTree>
    <p:extLst>
      <p:ext uri="{BB962C8B-B14F-4D97-AF65-F5344CB8AC3E}">
        <p14:creationId xmlns:p14="http://schemas.microsoft.com/office/powerpoint/2010/main" val="171185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Команда</a:t>
            </a:r>
            <a:endParaRPr lang="ru-RU" dirty="0"/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2730822" y="5614953"/>
            <a:ext cx="7289634" cy="1009908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Трекер команды – Никонова Елена Леонидовна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766" y="1006980"/>
            <a:ext cx="2744350" cy="26441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7557" y="1096726"/>
            <a:ext cx="2682472" cy="25544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r="10588" b="32062"/>
          <a:stretch/>
        </p:blipFill>
        <p:spPr>
          <a:xfrm rot="3197983">
            <a:off x="3559700" y="1110794"/>
            <a:ext cx="2637581" cy="26396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647700" y="4102100"/>
            <a:ext cx="2730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dirty="0">
                <a:solidFill>
                  <a:srgbClr val="000000"/>
                </a:solidFill>
              </a:rPr>
              <a:t>Николаев Егор Александрович –  лидер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32439" y="4013030"/>
            <a:ext cx="2743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dirty="0">
                <a:solidFill>
                  <a:srgbClr val="000000"/>
                </a:solidFill>
              </a:rPr>
              <a:t>Натягина Валерия Андреевна – администратор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20220" y="4045689"/>
            <a:ext cx="30256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dirty="0">
                <a:solidFill>
                  <a:srgbClr val="000000"/>
                </a:solidFill>
              </a:rPr>
              <a:t>Касаткина Екатерина Дмитриевна – производитель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699033" y="4013029"/>
            <a:ext cx="23366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srgbClr val="000000"/>
                </a:solidFill>
              </a:rPr>
              <a:t>Соничев Артём Александрович – производитель </a:t>
            </a:r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200D7A-E42F-473E-ABEB-7993CB9305DC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4c612441-9502-4d03-96ef-459065c861af"/>
    <ds:schemaRef ds:uri="http://purl.org/dc/elements/1.1/"/>
    <ds:schemaRef ds:uri="http://schemas.microsoft.com/office/infopath/2007/PartnerControls"/>
    <ds:schemaRef ds:uri="2b9d9955-93fb-4bd4-bcdb-8e7ddc259c20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2828</TotalTime>
  <Words>329</Words>
  <Application>Microsoft Office PowerPoint</Application>
  <PresentationFormat>Произвольный</PresentationFormat>
  <Paragraphs>66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Roboto Condensed</vt:lpstr>
      <vt:lpstr>Презентация</vt:lpstr>
      <vt:lpstr>Разработка проекта систем вентиляции и центрального кондиционирования воздуха в современном офисном здании </vt:lpstr>
      <vt:lpstr>Актуальность проекта и проблема клиента</vt:lpstr>
      <vt:lpstr>Решение</vt:lpstr>
      <vt:lpstr>Целевая аудитория</vt:lpstr>
      <vt:lpstr>Бизнес монетизация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xxx</cp:lastModifiedBy>
  <cp:revision>334</cp:revision>
  <dcterms:created xsi:type="dcterms:W3CDTF">2022-04-04T12:37:27Z</dcterms:created>
  <dcterms:modified xsi:type="dcterms:W3CDTF">2023-11-22T09:51:22Z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