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12"/>
  </p:notesMasterIdLst>
  <p:handoutMasterIdLst>
    <p:handoutMasterId r:id="rId13"/>
  </p:handoutMasterIdLst>
  <p:sldIdLst>
    <p:sldId id="256" r:id="rId2"/>
    <p:sldId id="631" r:id="rId3"/>
    <p:sldId id="635" r:id="rId4"/>
    <p:sldId id="633" r:id="rId5"/>
    <p:sldId id="640" r:id="rId6"/>
    <p:sldId id="638" r:id="rId7"/>
    <p:sldId id="634" r:id="rId8"/>
    <p:sldId id="636" r:id="rId9"/>
    <p:sldId id="637" r:id="rId10"/>
    <p:sldId id="622" r:id="rId11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" userDrawn="1">
          <p15:clr>
            <a:srgbClr val="A4A3A4"/>
          </p15:clr>
        </p15:guide>
        <p15:guide id="2" pos="10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11A"/>
    <a:srgbClr val="E4097D"/>
    <a:srgbClr val="37A8E0"/>
    <a:srgbClr val="00B0F0"/>
    <a:srgbClr val="25B4B2"/>
    <a:srgbClr val="002060"/>
    <a:srgbClr val="E52629"/>
    <a:srgbClr val="20497E"/>
    <a:srgbClr val="508FD4"/>
    <a:srgbClr val="8AB3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9" autoAdjust="0"/>
    <p:restoredTop sz="94660"/>
  </p:normalViewPr>
  <p:slideViewPr>
    <p:cSldViewPr showGuides="1">
      <p:cViewPr varScale="1">
        <p:scale>
          <a:sx n="147" d="100"/>
          <a:sy n="147" d="100"/>
        </p:scale>
        <p:origin x="426" y="120"/>
      </p:cViewPr>
      <p:guideLst>
        <p:guide orient="horz" pos="1348"/>
        <p:guide pos="10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E7725D-055D-40E5-8801-895886D3A22D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218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30218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DD40F4-8B6B-4883-A50B-846E9D2990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0031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300951-6301-4B70-A4B0-FA36E45FB3EF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DC603-4CF0-4A35-908D-CC25F9E983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737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0150" y="1790058"/>
            <a:ext cx="6743700" cy="123444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85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3264408"/>
            <a:ext cx="5101209" cy="92992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6B4-70B4-4C39-B0CD-1328A882E0C1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F89B-5776-4326-A413-2CAC94E8E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339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6B4-70B4-4C39-B0CD-1328A882E0C1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F89B-5776-4326-A413-2CAC94E8E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766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150" y="1790058"/>
            <a:ext cx="6743700" cy="123444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85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3264349"/>
            <a:ext cx="5101209" cy="94881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6B4-70B4-4C39-B0CD-1328A882E0C1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F89B-5776-4326-A413-2CAC94E8E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223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6434" y="1978533"/>
            <a:ext cx="3203828" cy="23264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1978533"/>
            <a:ext cx="3202685" cy="23264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6B4-70B4-4C39-B0CD-1328A882E0C1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F89B-5776-4326-A413-2CAC94E8E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071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7577" y="1735075"/>
            <a:ext cx="3202686" cy="528065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7577" y="2357438"/>
            <a:ext cx="3202686" cy="19475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2357438"/>
            <a:ext cx="3190113" cy="194758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1735075"/>
            <a:ext cx="3202686" cy="528065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6B4-70B4-4C39-B0CD-1328A882E0C1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F89B-5776-4326-A413-2CAC94E8E3D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601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6B4-70B4-4C39-B0CD-1328A882E0C1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F89B-5776-4326-A413-2CAC94E8E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266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6B4-70B4-4C39-B0CD-1328A882E0C1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F89B-5776-4326-A413-2CAC94E8E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211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1682871"/>
            <a:ext cx="3364992" cy="85612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603504"/>
            <a:ext cx="3611880" cy="3936492"/>
          </a:xfrm>
        </p:spPr>
        <p:txBody>
          <a:bodyPr>
            <a:normAutofit/>
          </a:bodyPr>
          <a:lstStyle>
            <a:lvl1pPr>
              <a:defRPr sz="1425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2662439"/>
            <a:ext cx="2846070" cy="164552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6B4-70B4-4C39-B0CD-1328A882E0C1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3505" y="4677156"/>
            <a:ext cx="3875627" cy="24003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F89B-5776-4326-A413-2CAC94E8E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258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392" y="1682871"/>
            <a:ext cx="3371249" cy="85098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0"/>
            <a:ext cx="4576573" cy="51435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2662439"/>
            <a:ext cx="2846070" cy="1645528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27566B4-70B4-4C39-B0CD-1328A882E0C1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6393" y="4677156"/>
            <a:ext cx="3827797" cy="24003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F89B-5776-4326-A413-2CAC94E8E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46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6B4-70B4-4C39-B0CD-1328A882E0C1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F89B-5776-4326-A413-2CAC94E8E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267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702945"/>
            <a:ext cx="973956" cy="373761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3352" y="702945"/>
            <a:ext cx="4648867" cy="373761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66B4-70B4-4C39-B0CD-1328A882E0C1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F89B-5776-4326-A413-2CAC94E8E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88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3352" y="723519"/>
            <a:ext cx="5797296" cy="89154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3352" y="1978534"/>
            <a:ext cx="5797296" cy="2326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66072" y="4679112"/>
            <a:ext cx="2065310" cy="242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027566B4-70B4-4C39-B0CD-1328A882E0C1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0150" y="4677156"/>
            <a:ext cx="4425892" cy="240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69192" y="4663440"/>
            <a:ext cx="274320" cy="27432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825" spc="0" baseline="0">
                <a:solidFill>
                  <a:srgbClr val="FFFFFF"/>
                </a:solidFill>
              </a:defRPr>
            </a:lvl1pPr>
          </a:lstStyle>
          <a:p>
            <a:fld id="{8944F89B-5776-4326-A413-2CAC94E8E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9182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100" kern="1200" cap="all" spc="15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84647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13235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013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412081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emf"/><Relationship Id="rId7" Type="http://schemas.openxmlformats.org/officeDocument/2006/relationships/image" Target="../media/image20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-6391" y="0"/>
            <a:ext cx="9073008" cy="5143500"/>
            <a:chOff x="-226858" y="92650"/>
            <a:chExt cx="10556698" cy="6765350"/>
          </a:xfrm>
        </p:grpSpPr>
        <p:pic>
          <p:nvPicPr>
            <p:cNvPr id="4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26858" y="92650"/>
              <a:ext cx="2160240" cy="6765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6" name="Прямая соединительная линия 5"/>
            <p:cNvCxnSpPr/>
            <p:nvPr/>
          </p:nvCxnSpPr>
          <p:spPr>
            <a:xfrm>
              <a:off x="5868144" y="4852123"/>
              <a:ext cx="0" cy="1113584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 flipH="1">
              <a:off x="3292041" y="2899276"/>
              <a:ext cx="1" cy="1113584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Picture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4273" y="4293096"/>
              <a:ext cx="1457284" cy="25649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8191165" y="92650"/>
              <a:ext cx="924404" cy="30551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1" name="Прямая соединительная линия 10"/>
            <p:cNvCxnSpPr/>
            <p:nvPr/>
          </p:nvCxnSpPr>
          <p:spPr>
            <a:xfrm flipH="1">
              <a:off x="3777009" y="562467"/>
              <a:ext cx="3018532" cy="17281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Равнобедренный треугольник 13"/>
            <p:cNvSpPr/>
            <p:nvPr/>
          </p:nvSpPr>
          <p:spPr>
            <a:xfrm rot="5400000">
              <a:off x="9794280" y="3085691"/>
              <a:ext cx="567063" cy="504056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Равнобедренный треугольник 14"/>
          <p:cNvSpPr/>
          <p:nvPr/>
        </p:nvSpPr>
        <p:spPr>
          <a:xfrm rot="5400000">
            <a:off x="343916" y="300481"/>
            <a:ext cx="434565" cy="38164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0076" y="126091"/>
            <a:ext cx="877900" cy="10546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4430" y="1149627"/>
            <a:ext cx="1336129" cy="551774"/>
          </a:xfrm>
          <a:prstGeom prst="rect">
            <a:avLst/>
          </a:prstGeo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1135796" y="1063648"/>
            <a:ext cx="6813492" cy="2788325"/>
          </a:xfrm>
        </p:spPr>
        <p:txBody>
          <a:bodyPr>
            <a:normAutofit/>
          </a:bodyPr>
          <a:lstStyle/>
          <a:p>
            <a:r>
              <a:rPr lang="ru-RU" b="1" dirty="0"/>
              <a:t>Разработка </a:t>
            </a:r>
            <a:r>
              <a:rPr lang="ru-RU" b="1" dirty="0" err="1"/>
              <a:t>мультиселективного</a:t>
            </a:r>
            <a:r>
              <a:rPr lang="ru-RU" b="1" dirty="0"/>
              <a:t> газового датчика на основе </a:t>
            </a:r>
            <a:r>
              <a:rPr lang="ru-RU" b="1" dirty="0" err="1"/>
              <a:t>наноструктуры</a:t>
            </a:r>
            <a:r>
              <a:rPr lang="ru-RU" b="1" dirty="0"/>
              <a:t> </a:t>
            </a:r>
            <a:r>
              <a:rPr lang="ru-RU" b="1" dirty="0" err="1"/>
              <a:t>ZnO</a:t>
            </a:r>
            <a:r>
              <a:rPr lang="ru-RU" b="1" dirty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sz="1800" dirty="0" smtClean="0"/>
              <a:t>Направление:  </a:t>
            </a:r>
            <a:r>
              <a:rPr lang="ru-RU" sz="1800" dirty="0"/>
              <a:t>Н4 – Новые приборы и аппаратные </a:t>
            </a:r>
            <a:r>
              <a:rPr lang="ru-RU" sz="1800" dirty="0" smtClean="0"/>
              <a:t>комплексы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1907704" y="3939902"/>
            <a:ext cx="5117010" cy="963131"/>
          </a:xfrm>
        </p:spPr>
        <p:txBody>
          <a:bodyPr>
            <a:normAutofit/>
          </a:bodyPr>
          <a:lstStyle/>
          <a:p>
            <a:r>
              <a:rPr lang="ru-RU" dirty="0" err="1" smtClean="0"/>
              <a:t>Полагин</a:t>
            </a:r>
            <a:r>
              <a:rPr lang="ru-RU" dirty="0" smtClean="0"/>
              <a:t> Максим Вадимович, студент магистр.</a:t>
            </a:r>
            <a:endParaRPr lang="ru-RU" dirty="0"/>
          </a:p>
          <a:p>
            <a:r>
              <a:rPr lang="ru-RU" dirty="0" smtClean="0"/>
              <a:t>ФГБОУ «Рязанский государственный университет имени В.Ф. Уткина».</a:t>
            </a:r>
            <a:endParaRPr lang="ru-RU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4405" y="151022"/>
            <a:ext cx="1743607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15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0146" y="267494"/>
            <a:ext cx="8136904" cy="504279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tx1"/>
                </a:solidFill>
              </a:rPr>
              <a:t>Безопасность – наше все!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915566"/>
            <a:ext cx="7920880" cy="1845389"/>
          </a:xfrm>
        </p:spPr>
        <p:txBody>
          <a:bodyPr>
            <a:normAutofit/>
          </a:bodyPr>
          <a:lstStyle/>
          <a:p>
            <a:pPr marL="0" indent="449263" algn="just">
              <a:buNone/>
            </a:pPr>
            <a:r>
              <a:rPr lang="ru-RU" sz="20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Возможность быстро и легко отследить возможную угрозу возгорания или утечки опасных газов на предприятии – главная цель данного проекта.</a:t>
            </a:r>
          </a:p>
          <a:p>
            <a:pPr marL="0" indent="449263" algn="just">
              <a:buNone/>
            </a:pP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Использовать разные датчики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под каждый газ дорого и неудобно, а также высок шанс выхода из строя системы безопасности.</a:t>
            </a:r>
          </a:p>
          <a:p>
            <a:pPr marL="0" indent="0" algn="just">
              <a:buNone/>
            </a:pPr>
            <a:endParaRPr lang="ru-RU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665FE9-9BAC-4209-9A4E-1EDDC23E6687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2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026" name="Picture 2" descr="https://img.freepik.com/premium-vector/motion-sensor-icon-hand-drawn-vector-illustration_755164-38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1520" y="2904748"/>
            <a:ext cx="1872208" cy="2112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1835696" y="2760955"/>
            <a:ext cx="6120680" cy="2098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1435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8580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725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984647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3235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43013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12081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49263" algn="just">
              <a:buFont typeface="Arial" panose="020B0604020202020204" pitchFamily="34" charset="0"/>
              <a:buNone/>
            </a:pPr>
            <a:r>
              <a:rPr lang="ru-RU" sz="2000" dirty="0" smtClean="0">
                <a:solidFill>
                  <a:prstClr val="black"/>
                </a:solidFill>
                <a:latin typeface="Calibri"/>
              </a:rPr>
              <a:t>Проблема безопасности может быть решена с использованием всего одного </a:t>
            </a:r>
            <a:r>
              <a:rPr lang="ru-RU" sz="2000" dirty="0" err="1" smtClean="0">
                <a:solidFill>
                  <a:prstClr val="black"/>
                </a:solidFill>
                <a:latin typeface="Calibri"/>
              </a:rPr>
              <a:t>мультиселективного</a:t>
            </a:r>
            <a:r>
              <a:rPr lang="ru-RU" sz="2000" dirty="0" smtClean="0">
                <a:solidFill>
                  <a:prstClr val="black"/>
                </a:solidFill>
                <a:latin typeface="Calibri"/>
              </a:rPr>
              <a:t> датчика.</a:t>
            </a:r>
          </a:p>
          <a:p>
            <a:pPr marL="0" indent="449263" algn="just">
              <a:buFont typeface="Arial" panose="020B0604020202020204" pitchFamily="34" charset="0"/>
              <a:buNone/>
            </a:pPr>
            <a:r>
              <a:rPr lang="ru-RU" sz="2000" dirty="0" smtClean="0">
                <a:solidFill>
                  <a:prstClr val="black"/>
                </a:solidFill>
                <a:latin typeface="Calibri"/>
              </a:rPr>
              <a:t>Стоимость такого прибора не превышает обычный датчик, однако функциональность и возможность применения сильно возрастает</a:t>
            </a:r>
            <a:r>
              <a:rPr lang="ru-RU" dirty="0" smtClean="0">
                <a:solidFill>
                  <a:prstClr val="black"/>
                </a:solidFill>
                <a:latin typeface="Calibri"/>
              </a:rPr>
              <a:t>.</a:t>
            </a:r>
            <a:endParaRPr lang="ru-RU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87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23478"/>
            <a:ext cx="8460432" cy="504056"/>
          </a:xfrm>
          <a:solidFill>
            <a:schemeClr val="bg2"/>
          </a:solidFill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Сфера применения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256" y="627534"/>
            <a:ext cx="8928992" cy="2736304"/>
          </a:xfrm>
        </p:spPr>
        <p:txBody>
          <a:bodyPr>
            <a:noAutofit/>
          </a:bodyPr>
          <a:lstStyle/>
          <a:p>
            <a:pPr marL="0" indent="449263" algn="just">
              <a:buNone/>
            </a:pPr>
            <a:r>
              <a:rPr lang="ru-RU" sz="2000" dirty="0" smtClean="0"/>
              <a:t>Разрабатываемый датчик, благодаря своей чувствительности к углекислому газу, может применяться не только в промышленной сфере, но и в гражданской.</a:t>
            </a:r>
          </a:p>
          <a:p>
            <a:pPr lvl="0" algn="just"/>
            <a:r>
              <a:rPr lang="ru-RU" sz="2000" dirty="0" smtClean="0"/>
              <a:t>Контроль </a:t>
            </a:r>
            <a:r>
              <a:rPr lang="ru-RU" sz="2000" dirty="0"/>
              <a:t>атмосферы рабочей зоны (безопасность</a:t>
            </a:r>
            <a:r>
              <a:rPr lang="ru-RU" sz="2000" dirty="0" smtClean="0"/>
              <a:t>)</a:t>
            </a:r>
            <a:endParaRPr lang="ru-RU" sz="2000" dirty="0"/>
          </a:p>
          <a:p>
            <a:pPr lvl="0" algn="just"/>
            <a:r>
              <a:rPr lang="ru-RU" sz="2000" dirty="0"/>
              <a:t>Контроль промышленных выбросов (экология</a:t>
            </a:r>
            <a:r>
              <a:rPr lang="ru-RU" sz="2000" dirty="0" smtClean="0"/>
              <a:t>)</a:t>
            </a:r>
            <a:endParaRPr lang="ru-RU" sz="2000" dirty="0"/>
          </a:p>
          <a:p>
            <a:pPr lvl="0" algn="just"/>
            <a:r>
              <a:rPr lang="ru-RU" sz="2000" dirty="0"/>
              <a:t>Контроль технологических процессов (технология</a:t>
            </a:r>
            <a:r>
              <a:rPr lang="ru-RU" sz="2000" dirty="0" smtClean="0"/>
              <a:t>)</a:t>
            </a:r>
            <a:endParaRPr lang="ru-RU" sz="2000" dirty="0"/>
          </a:p>
          <a:p>
            <a:pPr lvl="0" algn="just"/>
            <a:r>
              <a:rPr lang="ru-RU" sz="2000" dirty="0"/>
              <a:t>Контроль загрязнения атмосферы жилой зоны (экология</a:t>
            </a:r>
            <a:r>
              <a:rPr lang="ru-RU" sz="2000" dirty="0" smtClean="0"/>
              <a:t>)</a:t>
            </a:r>
            <a:endParaRPr lang="ru-RU" sz="2000" dirty="0"/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665FE9-9BAC-4209-9A4E-1EDDC23E6687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3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Oval 8"/>
          <p:cNvSpPr/>
          <p:nvPr/>
        </p:nvSpPr>
        <p:spPr>
          <a:xfrm>
            <a:off x="3561436" y="3604434"/>
            <a:ext cx="1296144" cy="1290709"/>
          </a:xfrm>
          <a:prstGeom prst="ellipse">
            <a:avLst/>
          </a:prstGeom>
          <a:solidFill>
            <a:srgbClr val="00A0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en-US" sz="1400">
              <a:solidFill>
                <a:prstClr val="white"/>
              </a:solidFill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2029424" y="3604434"/>
            <a:ext cx="1296144" cy="1290709"/>
            <a:chOff x="2192308" y="1268314"/>
            <a:chExt cx="1720957" cy="1720957"/>
          </a:xfrm>
        </p:grpSpPr>
        <p:grpSp>
          <p:nvGrpSpPr>
            <p:cNvPr id="28" name="Group 4"/>
            <p:cNvGrpSpPr/>
            <p:nvPr/>
          </p:nvGrpSpPr>
          <p:grpSpPr>
            <a:xfrm>
              <a:off x="2192308" y="1268314"/>
              <a:ext cx="1720957" cy="1720957"/>
              <a:chOff x="2853975" y="1691084"/>
              <a:chExt cx="2294609" cy="2294609"/>
            </a:xfrm>
            <a:solidFill>
              <a:srgbClr val="EE3232"/>
            </a:solidFill>
          </p:grpSpPr>
          <p:sp>
            <p:nvSpPr>
              <p:cNvPr id="31" name="Oval 7"/>
              <p:cNvSpPr/>
              <p:nvPr/>
            </p:nvSpPr>
            <p:spPr>
              <a:xfrm>
                <a:off x="2853975" y="1691084"/>
                <a:ext cx="2294609" cy="229460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en-US" sz="140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2" name="Group 33"/>
              <p:cNvGrpSpPr/>
              <p:nvPr/>
            </p:nvGrpSpPr>
            <p:grpSpPr>
              <a:xfrm>
                <a:off x="3690604" y="2678852"/>
                <a:ext cx="621351" cy="319072"/>
                <a:chOff x="7991476" y="3906838"/>
                <a:chExt cx="352425" cy="180975"/>
              </a:xfrm>
              <a:grpFill/>
            </p:grpSpPr>
            <p:sp>
              <p:nvSpPr>
                <p:cNvPr id="33" name="Rectangle 49"/>
                <p:cNvSpPr>
                  <a:spLocks noChangeArrowheads="1"/>
                </p:cNvSpPr>
                <p:nvPr/>
              </p:nvSpPr>
              <p:spPr bwMode="auto">
                <a:xfrm>
                  <a:off x="8145463" y="3937001"/>
                  <a:ext cx="71438" cy="1174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685783"/>
                  <a:endParaRPr lang="en-US" sz="1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" name="Rectangle 50"/>
                <p:cNvSpPr>
                  <a:spLocks noChangeArrowheads="1"/>
                </p:cNvSpPr>
                <p:nvPr/>
              </p:nvSpPr>
              <p:spPr bwMode="auto">
                <a:xfrm>
                  <a:off x="8231188" y="3937001"/>
                  <a:ext cx="71438" cy="1174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685783"/>
                  <a:endParaRPr lang="en-US" sz="1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" name="Freeform 48"/>
                <p:cNvSpPr>
                  <a:spLocks noEditPoints="1"/>
                </p:cNvSpPr>
                <p:nvPr/>
              </p:nvSpPr>
              <p:spPr bwMode="auto">
                <a:xfrm>
                  <a:off x="7991476" y="3906838"/>
                  <a:ext cx="352425" cy="180975"/>
                </a:xfrm>
                <a:custGeom>
                  <a:avLst/>
                  <a:gdLst>
                    <a:gd name="T0" fmla="*/ 88 w 94"/>
                    <a:gd name="T1" fmla="*/ 0 h 48"/>
                    <a:gd name="T2" fmla="*/ 13 w 94"/>
                    <a:gd name="T3" fmla="*/ 0 h 48"/>
                    <a:gd name="T4" fmla="*/ 7 w 94"/>
                    <a:gd name="T5" fmla="*/ 5 h 48"/>
                    <a:gd name="T6" fmla="*/ 7 w 94"/>
                    <a:gd name="T7" fmla="*/ 15 h 48"/>
                    <a:gd name="T8" fmla="*/ 0 w 94"/>
                    <a:gd name="T9" fmla="*/ 15 h 48"/>
                    <a:gd name="T10" fmla="*/ 0 w 94"/>
                    <a:gd name="T11" fmla="*/ 33 h 48"/>
                    <a:gd name="T12" fmla="*/ 7 w 94"/>
                    <a:gd name="T13" fmla="*/ 33 h 48"/>
                    <a:gd name="T14" fmla="*/ 7 w 94"/>
                    <a:gd name="T15" fmla="*/ 43 h 48"/>
                    <a:gd name="T16" fmla="*/ 13 w 94"/>
                    <a:gd name="T17" fmla="*/ 48 h 48"/>
                    <a:gd name="T18" fmla="*/ 88 w 94"/>
                    <a:gd name="T19" fmla="*/ 48 h 48"/>
                    <a:gd name="T20" fmla="*/ 94 w 94"/>
                    <a:gd name="T21" fmla="*/ 43 h 48"/>
                    <a:gd name="T22" fmla="*/ 94 w 94"/>
                    <a:gd name="T23" fmla="*/ 5 h 48"/>
                    <a:gd name="T24" fmla="*/ 88 w 94"/>
                    <a:gd name="T25" fmla="*/ 0 h 48"/>
                    <a:gd name="T26" fmla="*/ 88 w 94"/>
                    <a:gd name="T27" fmla="*/ 42 h 48"/>
                    <a:gd name="T28" fmla="*/ 87 w 94"/>
                    <a:gd name="T29" fmla="*/ 43 h 48"/>
                    <a:gd name="T30" fmla="*/ 13 w 94"/>
                    <a:gd name="T31" fmla="*/ 43 h 48"/>
                    <a:gd name="T32" fmla="*/ 12 w 94"/>
                    <a:gd name="T33" fmla="*/ 42 h 48"/>
                    <a:gd name="T34" fmla="*/ 12 w 94"/>
                    <a:gd name="T35" fmla="*/ 5 h 48"/>
                    <a:gd name="T36" fmla="*/ 13 w 94"/>
                    <a:gd name="T37" fmla="*/ 4 h 48"/>
                    <a:gd name="T38" fmla="*/ 87 w 94"/>
                    <a:gd name="T39" fmla="*/ 4 h 48"/>
                    <a:gd name="T40" fmla="*/ 88 w 94"/>
                    <a:gd name="T41" fmla="*/ 5 h 48"/>
                    <a:gd name="T42" fmla="*/ 88 w 94"/>
                    <a:gd name="T43" fmla="*/ 4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94" h="48">
                      <a:moveTo>
                        <a:pt x="88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0" y="0"/>
                        <a:pt x="7" y="2"/>
                        <a:pt x="7" y="5"/>
                      </a:cubicBezTo>
                      <a:cubicBezTo>
                        <a:pt x="7" y="15"/>
                        <a:pt x="7" y="15"/>
                        <a:pt x="7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33"/>
                        <a:pt x="0" y="33"/>
                        <a:pt x="0" y="33"/>
                      </a:cubicBezTo>
                      <a:cubicBezTo>
                        <a:pt x="7" y="33"/>
                        <a:pt x="7" y="33"/>
                        <a:pt x="7" y="33"/>
                      </a:cubicBezTo>
                      <a:cubicBezTo>
                        <a:pt x="7" y="43"/>
                        <a:pt x="7" y="43"/>
                        <a:pt x="7" y="43"/>
                      </a:cubicBezTo>
                      <a:cubicBezTo>
                        <a:pt x="7" y="46"/>
                        <a:pt x="10" y="48"/>
                        <a:pt x="13" y="48"/>
                      </a:cubicBezTo>
                      <a:cubicBezTo>
                        <a:pt x="88" y="48"/>
                        <a:pt x="88" y="48"/>
                        <a:pt x="88" y="48"/>
                      </a:cubicBezTo>
                      <a:cubicBezTo>
                        <a:pt x="91" y="48"/>
                        <a:pt x="94" y="46"/>
                        <a:pt x="94" y="43"/>
                      </a:cubicBezTo>
                      <a:cubicBezTo>
                        <a:pt x="94" y="5"/>
                        <a:pt x="94" y="5"/>
                        <a:pt x="94" y="5"/>
                      </a:cubicBezTo>
                      <a:cubicBezTo>
                        <a:pt x="94" y="2"/>
                        <a:pt x="91" y="0"/>
                        <a:pt x="88" y="0"/>
                      </a:cubicBezTo>
                      <a:close/>
                      <a:moveTo>
                        <a:pt x="88" y="42"/>
                      </a:moveTo>
                      <a:cubicBezTo>
                        <a:pt x="88" y="43"/>
                        <a:pt x="88" y="43"/>
                        <a:pt x="87" y="43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3" y="43"/>
                        <a:pt x="12" y="43"/>
                        <a:pt x="12" y="4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5"/>
                        <a:pt x="13" y="4"/>
                        <a:pt x="13" y="4"/>
                      </a:cubicBezTo>
                      <a:cubicBezTo>
                        <a:pt x="87" y="4"/>
                        <a:pt x="87" y="4"/>
                        <a:pt x="87" y="4"/>
                      </a:cubicBezTo>
                      <a:cubicBezTo>
                        <a:pt x="88" y="4"/>
                        <a:pt x="88" y="5"/>
                        <a:pt x="88" y="5"/>
                      </a:cubicBezTo>
                      <a:lnTo>
                        <a:pt x="88" y="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685783"/>
                  <a:endParaRPr lang="en-US" sz="1400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29" name="Freeform 119"/>
            <p:cNvSpPr>
              <a:spLocks noChangeArrowheads="1"/>
            </p:cNvSpPr>
            <p:nvPr/>
          </p:nvSpPr>
          <p:spPr bwMode="auto">
            <a:xfrm>
              <a:off x="2766437" y="1857370"/>
              <a:ext cx="596027" cy="532732"/>
            </a:xfrm>
            <a:custGeom>
              <a:avLst/>
              <a:gdLst>
                <a:gd name="T0" fmla="*/ 443 w 497"/>
                <a:gd name="T1" fmla="*/ 70 h 444"/>
                <a:gd name="T2" fmla="*/ 443 w 497"/>
                <a:gd name="T3" fmla="*/ 70 h 444"/>
                <a:gd name="T4" fmla="*/ 426 w 497"/>
                <a:gd name="T5" fmla="*/ 70 h 444"/>
                <a:gd name="T6" fmla="*/ 426 w 497"/>
                <a:gd name="T7" fmla="*/ 443 h 444"/>
                <a:gd name="T8" fmla="*/ 443 w 497"/>
                <a:gd name="T9" fmla="*/ 443 h 444"/>
                <a:gd name="T10" fmla="*/ 496 w 497"/>
                <a:gd name="T11" fmla="*/ 398 h 444"/>
                <a:gd name="T12" fmla="*/ 496 w 497"/>
                <a:gd name="T13" fmla="*/ 124 h 444"/>
                <a:gd name="T14" fmla="*/ 443 w 497"/>
                <a:gd name="T15" fmla="*/ 70 h 444"/>
                <a:gd name="T16" fmla="*/ 0 w 497"/>
                <a:gd name="T17" fmla="*/ 124 h 444"/>
                <a:gd name="T18" fmla="*/ 0 w 497"/>
                <a:gd name="T19" fmla="*/ 124 h 444"/>
                <a:gd name="T20" fmla="*/ 0 w 497"/>
                <a:gd name="T21" fmla="*/ 398 h 444"/>
                <a:gd name="T22" fmla="*/ 53 w 497"/>
                <a:gd name="T23" fmla="*/ 443 h 444"/>
                <a:gd name="T24" fmla="*/ 71 w 497"/>
                <a:gd name="T25" fmla="*/ 443 h 444"/>
                <a:gd name="T26" fmla="*/ 71 w 497"/>
                <a:gd name="T27" fmla="*/ 70 h 444"/>
                <a:gd name="T28" fmla="*/ 53 w 497"/>
                <a:gd name="T29" fmla="*/ 70 h 444"/>
                <a:gd name="T30" fmla="*/ 0 w 497"/>
                <a:gd name="T31" fmla="*/ 124 h 444"/>
                <a:gd name="T32" fmla="*/ 337 w 497"/>
                <a:gd name="T33" fmla="*/ 26 h 444"/>
                <a:gd name="T34" fmla="*/ 337 w 497"/>
                <a:gd name="T35" fmla="*/ 26 h 444"/>
                <a:gd name="T36" fmla="*/ 248 w 497"/>
                <a:gd name="T37" fmla="*/ 0 h 444"/>
                <a:gd name="T38" fmla="*/ 160 w 497"/>
                <a:gd name="T39" fmla="*/ 26 h 444"/>
                <a:gd name="T40" fmla="*/ 160 w 497"/>
                <a:gd name="T41" fmla="*/ 70 h 444"/>
                <a:gd name="T42" fmla="*/ 107 w 497"/>
                <a:gd name="T43" fmla="*/ 70 h 444"/>
                <a:gd name="T44" fmla="*/ 107 w 497"/>
                <a:gd name="T45" fmla="*/ 443 h 444"/>
                <a:gd name="T46" fmla="*/ 390 w 497"/>
                <a:gd name="T47" fmla="*/ 443 h 444"/>
                <a:gd name="T48" fmla="*/ 390 w 497"/>
                <a:gd name="T49" fmla="*/ 70 h 444"/>
                <a:gd name="T50" fmla="*/ 337 w 497"/>
                <a:gd name="T51" fmla="*/ 70 h 444"/>
                <a:gd name="T52" fmla="*/ 337 w 497"/>
                <a:gd name="T53" fmla="*/ 26 h 444"/>
                <a:gd name="T54" fmla="*/ 301 w 497"/>
                <a:gd name="T55" fmla="*/ 70 h 444"/>
                <a:gd name="T56" fmla="*/ 301 w 497"/>
                <a:gd name="T57" fmla="*/ 70 h 444"/>
                <a:gd name="T58" fmla="*/ 195 w 497"/>
                <a:gd name="T59" fmla="*/ 70 h 444"/>
                <a:gd name="T60" fmla="*/ 195 w 497"/>
                <a:gd name="T61" fmla="*/ 44 h 444"/>
                <a:gd name="T62" fmla="*/ 248 w 497"/>
                <a:gd name="T63" fmla="*/ 26 h 444"/>
                <a:gd name="T64" fmla="*/ 301 w 497"/>
                <a:gd name="T65" fmla="*/ 44 h 444"/>
                <a:gd name="T66" fmla="*/ 301 w 497"/>
                <a:gd name="T67" fmla="*/ 7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97" h="444">
                  <a:moveTo>
                    <a:pt x="443" y="70"/>
                  </a:moveTo>
                  <a:lnTo>
                    <a:pt x="443" y="70"/>
                  </a:lnTo>
                  <a:cubicBezTo>
                    <a:pt x="426" y="70"/>
                    <a:pt x="426" y="70"/>
                    <a:pt x="426" y="70"/>
                  </a:cubicBezTo>
                  <a:cubicBezTo>
                    <a:pt x="426" y="443"/>
                    <a:pt x="426" y="443"/>
                    <a:pt x="426" y="443"/>
                  </a:cubicBezTo>
                  <a:cubicBezTo>
                    <a:pt x="443" y="443"/>
                    <a:pt x="443" y="443"/>
                    <a:pt x="443" y="443"/>
                  </a:cubicBezTo>
                  <a:cubicBezTo>
                    <a:pt x="479" y="443"/>
                    <a:pt x="496" y="425"/>
                    <a:pt x="496" y="398"/>
                  </a:cubicBezTo>
                  <a:cubicBezTo>
                    <a:pt x="496" y="124"/>
                    <a:pt x="496" y="124"/>
                    <a:pt x="496" y="124"/>
                  </a:cubicBezTo>
                  <a:cubicBezTo>
                    <a:pt x="496" y="97"/>
                    <a:pt x="479" y="70"/>
                    <a:pt x="443" y="70"/>
                  </a:cubicBezTo>
                  <a:close/>
                  <a:moveTo>
                    <a:pt x="0" y="124"/>
                  </a:moveTo>
                  <a:lnTo>
                    <a:pt x="0" y="124"/>
                  </a:lnTo>
                  <a:cubicBezTo>
                    <a:pt x="0" y="398"/>
                    <a:pt x="0" y="398"/>
                    <a:pt x="0" y="398"/>
                  </a:cubicBezTo>
                  <a:cubicBezTo>
                    <a:pt x="0" y="425"/>
                    <a:pt x="26" y="443"/>
                    <a:pt x="53" y="443"/>
                  </a:cubicBezTo>
                  <a:cubicBezTo>
                    <a:pt x="71" y="443"/>
                    <a:pt x="71" y="443"/>
                    <a:pt x="71" y="443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26" y="70"/>
                    <a:pt x="0" y="97"/>
                    <a:pt x="0" y="124"/>
                  </a:cubicBezTo>
                  <a:close/>
                  <a:moveTo>
                    <a:pt x="337" y="26"/>
                  </a:moveTo>
                  <a:lnTo>
                    <a:pt x="337" y="26"/>
                  </a:lnTo>
                  <a:cubicBezTo>
                    <a:pt x="319" y="17"/>
                    <a:pt x="292" y="0"/>
                    <a:pt x="248" y="0"/>
                  </a:cubicBezTo>
                  <a:cubicBezTo>
                    <a:pt x="204" y="0"/>
                    <a:pt x="177" y="17"/>
                    <a:pt x="160" y="26"/>
                  </a:cubicBezTo>
                  <a:cubicBezTo>
                    <a:pt x="160" y="70"/>
                    <a:pt x="160" y="70"/>
                    <a:pt x="160" y="70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7" y="443"/>
                    <a:pt x="107" y="443"/>
                    <a:pt x="107" y="443"/>
                  </a:cubicBezTo>
                  <a:cubicBezTo>
                    <a:pt x="390" y="443"/>
                    <a:pt x="390" y="443"/>
                    <a:pt x="390" y="443"/>
                  </a:cubicBezTo>
                  <a:cubicBezTo>
                    <a:pt x="390" y="70"/>
                    <a:pt x="390" y="70"/>
                    <a:pt x="390" y="70"/>
                  </a:cubicBezTo>
                  <a:cubicBezTo>
                    <a:pt x="337" y="70"/>
                    <a:pt x="337" y="70"/>
                    <a:pt x="337" y="70"/>
                  </a:cubicBezTo>
                  <a:lnTo>
                    <a:pt x="337" y="26"/>
                  </a:lnTo>
                  <a:close/>
                  <a:moveTo>
                    <a:pt x="301" y="70"/>
                  </a:moveTo>
                  <a:lnTo>
                    <a:pt x="301" y="70"/>
                  </a:lnTo>
                  <a:cubicBezTo>
                    <a:pt x="195" y="70"/>
                    <a:pt x="195" y="70"/>
                    <a:pt x="195" y="70"/>
                  </a:cubicBezTo>
                  <a:cubicBezTo>
                    <a:pt x="195" y="44"/>
                    <a:pt x="195" y="44"/>
                    <a:pt x="195" y="44"/>
                  </a:cubicBezTo>
                  <a:cubicBezTo>
                    <a:pt x="204" y="35"/>
                    <a:pt x="222" y="26"/>
                    <a:pt x="248" y="26"/>
                  </a:cubicBezTo>
                  <a:cubicBezTo>
                    <a:pt x="275" y="26"/>
                    <a:pt x="292" y="35"/>
                    <a:pt x="301" y="44"/>
                  </a:cubicBezTo>
                  <a:lnTo>
                    <a:pt x="301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AutoShape 105"/>
            <p:cNvSpPr>
              <a:spLocks/>
            </p:cNvSpPr>
            <p:nvPr/>
          </p:nvSpPr>
          <p:spPr bwMode="auto">
            <a:xfrm rot="2700000">
              <a:off x="2961461" y="2054870"/>
              <a:ext cx="204252" cy="20180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91" y="17891"/>
                  </a:moveTo>
                  <a:cubicBezTo>
                    <a:pt x="21461" y="18164"/>
                    <a:pt x="21599" y="18475"/>
                    <a:pt x="21599" y="18824"/>
                  </a:cubicBezTo>
                  <a:cubicBezTo>
                    <a:pt x="21599" y="19176"/>
                    <a:pt x="21461" y="19490"/>
                    <a:pt x="21191" y="19760"/>
                  </a:cubicBezTo>
                  <a:lnTo>
                    <a:pt x="19784" y="21192"/>
                  </a:lnTo>
                  <a:cubicBezTo>
                    <a:pt x="19514" y="21465"/>
                    <a:pt x="19196" y="21599"/>
                    <a:pt x="18829" y="21599"/>
                  </a:cubicBezTo>
                  <a:cubicBezTo>
                    <a:pt x="18465" y="21599"/>
                    <a:pt x="18150" y="21465"/>
                    <a:pt x="17889" y="21192"/>
                  </a:cubicBezTo>
                  <a:lnTo>
                    <a:pt x="10800" y="14101"/>
                  </a:lnTo>
                  <a:lnTo>
                    <a:pt x="3684" y="21192"/>
                  </a:lnTo>
                  <a:cubicBezTo>
                    <a:pt x="3410" y="21465"/>
                    <a:pt x="3099" y="21599"/>
                    <a:pt x="2749" y="21599"/>
                  </a:cubicBezTo>
                  <a:cubicBezTo>
                    <a:pt x="2397" y="21599"/>
                    <a:pt x="2083" y="21465"/>
                    <a:pt x="1815" y="21192"/>
                  </a:cubicBezTo>
                  <a:lnTo>
                    <a:pt x="408" y="19787"/>
                  </a:lnTo>
                  <a:cubicBezTo>
                    <a:pt x="135" y="19520"/>
                    <a:pt x="0" y="19200"/>
                    <a:pt x="0" y="18839"/>
                  </a:cubicBezTo>
                  <a:cubicBezTo>
                    <a:pt x="0" y="18481"/>
                    <a:pt x="135" y="18164"/>
                    <a:pt x="408" y="17891"/>
                  </a:cubicBezTo>
                  <a:lnTo>
                    <a:pt x="7556" y="10731"/>
                  </a:lnTo>
                  <a:lnTo>
                    <a:pt x="408" y="3708"/>
                  </a:lnTo>
                  <a:cubicBezTo>
                    <a:pt x="135" y="3435"/>
                    <a:pt x="0" y="3121"/>
                    <a:pt x="0" y="2760"/>
                  </a:cubicBezTo>
                  <a:cubicBezTo>
                    <a:pt x="0" y="2399"/>
                    <a:pt x="135" y="2082"/>
                    <a:pt x="408" y="1815"/>
                  </a:cubicBezTo>
                  <a:lnTo>
                    <a:pt x="1815" y="407"/>
                  </a:lnTo>
                  <a:cubicBezTo>
                    <a:pt x="2085" y="135"/>
                    <a:pt x="2403" y="0"/>
                    <a:pt x="2770" y="0"/>
                  </a:cubicBezTo>
                  <a:cubicBezTo>
                    <a:pt x="3134" y="0"/>
                    <a:pt x="3449" y="134"/>
                    <a:pt x="3710" y="407"/>
                  </a:cubicBezTo>
                  <a:lnTo>
                    <a:pt x="10800" y="7486"/>
                  </a:lnTo>
                  <a:lnTo>
                    <a:pt x="17889" y="407"/>
                  </a:lnTo>
                  <a:cubicBezTo>
                    <a:pt x="18159" y="135"/>
                    <a:pt x="18476" y="0"/>
                    <a:pt x="18838" y="0"/>
                  </a:cubicBezTo>
                  <a:cubicBezTo>
                    <a:pt x="19196" y="0"/>
                    <a:pt x="19514" y="134"/>
                    <a:pt x="19784" y="407"/>
                  </a:cubicBezTo>
                  <a:lnTo>
                    <a:pt x="21191" y="1815"/>
                  </a:lnTo>
                  <a:cubicBezTo>
                    <a:pt x="21461" y="2082"/>
                    <a:pt x="21599" y="2402"/>
                    <a:pt x="21599" y="2769"/>
                  </a:cubicBezTo>
                  <a:cubicBezTo>
                    <a:pt x="21599" y="3133"/>
                    <a:pt x="21461" y="3447"/>
                    <a:pt x="21191" y="3708"/>
                  </a:cubicBezTo>
                  <a:lnTo>
                    <a:pt x="14043" y="10869"/>
                  </a:lnTo>
                  <a:lnTo>
                    <a:pt x="21191" y="17891"/>
                  </a:lnTo>
                  <a:close/>
                </a:path>
              </a:pathLst>
            </a:custGeom>
            <a:solidFill>
              <a:srgbClr val="EE3232"/>
            </a:solidFill>
            <a:ln>
              <a:noFill/>
            </a:ln>
            <a:effectLst/>
            <a:extLst/>
          </p:spPr>
          <p:txBody>
            <a:bodyPr lIns="38100" tIns="38100" rIns="38100" bIns="38100" anchor="ctr"/>
            <a:lstStyle/>
            <a:p>
              <a:pPr defTabSz="342900">
                <a:defRPr/>
              </a:pPr>
              <a:endParaRPr lang="es-ES" sz="220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sp>
        <p:nvSpPr>
          <p:cNvPr id="36" name="Oval 10"/>
          <p:cNvSpPr/>
          <p:nvPr/>
        </p:nvSpPr>
        <p:spPr>
          <a:xfrm>
            <a:off x="6660233" y="3604434"/>
            <a:ext cx="1296144" cy="1290709"/>
          </a:xfrm>
          <a:prstGeom prst="ellipse">
            <a:avLst/>
          </a:prstGeom>
          <a:solidFill>
            <a:srgbClr val="F39C1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37" name="Oval 9"/>
          <p:cNvSpPr/>
          <p:nvPr/>
        </p:nvSpPr>
        <p:spPr>
          <a:xfrm>
            <a:off x="5110835" y="3604434"/>
            <a:ext cx="1296144" cy="1290709"/>
          </a:xfrm>
          <a:prstGeom prst="ellipse">
            <a:avLst/>
          </a:prstGeom>
          <a:solidFill>
            <a:srgbClr val="57585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38" name="Freeform 82"/>
          <p:cNvSpPr>
            <a:spLocks noEditPoints="1"/>
          </p:cNvSpPr>
          <p:nvPr/>
        </p:nvSpPr>
        <p:spPr bwMode="auto">
          <a:xfrm>
            <a:off x="5546066" y="4051669"/>
            <a:ext cx="425682" cy="375297"/>
          </a:xfrm>
          <a:custGeom>
            <a:avLst/>
            <a:gdLst>
              <a:gd name="T0" fmla="*/ 110 w 111"/>
              <a:gd name="T1" fmla="*/ 13 h 97"/>
              <a:gd name="T2" fmla="*/ 101 w 111"/>
              <a:gd name="T3" fmla="*/ 3 h 97"/>
              <a:gd name="T4" fmla="*/ 96 w 111"/>
              <a:gd name="T5" fmla="*/ 3 h 97"/>
              <a:gd name="T6" fmla="*/ 95 w 111"/>
              <a:gd name="T7" fmla="*/ 5 h 97"/>
              <a:gd name="T8" fmla="*/ 92 w 111"/>
              <a:gd name="T9" fmla="*/ 6 h 97"/>
              <a:gd name="T10" fmla="*/ 92 w 111"/>
              <a:gd name="T11" fmla="*/ 6 h 97"/>
              <a:gd name="T12" fmla="*/ 67 w 111"/>
              <a:gd name="T13" fmla="*/ 32 h 97"/>
              <a:gd name="T14" fmla="*/ 66 w 111"/>
              <a:gd name="T15" fmla="*/ 37 h 97"/>
              <a:gd name="T16" fmla="*/ 68 w 111"/>
              <a:gd name="T17" fmla="*/ 41 h 97"/>
              <a:gd name="T18" fmla="*/ 68 w 111"/>
              <a:gd name="T19" fmla="*/ 41 h 97"/>
              <a:gd name="T20" fmla="*/ 69 w 111"/>
              <a:gd name="T21" fmla="*/ 41 h 97"/>
              <a:gd name="T22" fmla="*/ 63 w 111"/>
              <a:gd name="T23" fmla="*/ 46 h 97"/>
              <a:gd name="T24" fmla="*/ 45 w 111"/>
              <a:gd name="T25" fmla="*/ 28 h 97"/>
              <a:gd name="T26" fmla="*/ 39 w 111"/>
              <a:gd name="T27" fmla="*/ 7 h 97"/>
              <a:gd name="T28" fmla="*/ 18 w 111"/>
              <a:gd name="T29" fmla="*/ 1 h 97"/>
              <a:gd name="T30" fmla="*/ 30 w 111"/>
              <a:gd name="T31" fmla="*/ 14 h 97"/>
              <a:gd name="T32" fmla="*/ 27 w 111"/>
              <a:gd name="T33" fmla="*/ 26 h 97"/>
              <a:gd name="T34" fmla="*/ 15 w 111"/>
              <a:gd name="T35" fmla="*/ 29 h 97"/>
              <a:gd name="T36" fmla="*/ 3 w 111"/>
              <a:gd name="T37" fmla="*/ 17 h 97"/>
              <a:gd name="T38" fmla="*/ 9 w 111"/>
              <a:gd name="T39" fmla="*/ 37 h 97"/>
              <a:gd name="T40" fmla="*/ 31 w 111"/>
              <a:gd name="T41" fmla="*/ 43 h 97"/>
              <a:gd name="T42" fmla="*/ 31 w 111"/>
              <a:gd name="T43" fmla="*/ 43 h 97"/>
              <a:gd name="T44" fmla="*/ 48 w 111"/>
              <a:gd name="T45" fmla="*/ 60 h 97"/>
              <a:gd name="T46" fmla="*/ 32 w 111"/>
              <a:gd name="T47" fmla="*/ 78 h 97"/>
              <a:gd name="T48" fmla="*/ 31 w 111"/>
              <a:gd name="T49" fmla="*/ 77 h 97"/>
              <a:gd name="T50" fmla="*/ 26 w 111"/>
              <a:gd name="T51" fmla="*/ 80 h 97"/>
              <a:gd name="T52" fmla="*/ 18 w 111"/>
              <a:gd name="T53" fmla="*/ 93 h 97"/>
              <a:gd name="T54" fmla="*/ 20 w 111"/>
              <a:gd name="T55" fmla="*/ 95 h 97"/>
              <a:gd name="T56" fmla="*/ 33 w 111"/>
              <a:gd name="T57" fmla="*/ 87 h 97"/>
              <a:gd name="T58" fmla="*/ 37 w 111"/>
              <a:gd name="T59" fmla="*/ 83 h 97"/>
              <a:gd name="T60" fmla="*/ 35 w 111"/>
              <a:gd name="T61" fmla="*/ 82 h 97"/>
              <a:gd name="T62" fmla="*/ 53 w 111"/>
              <a:gd name="T63" fmla="*/ 64 h 97"/>
              <a:gd name="T64" fmla="*/ 82 w 111"/>
              <a:gd name="T65" fmla="*/ 93 h 97"/>
              <a:gd name="T66" fmla="*/ 89 w 111"/>
              <a:gd name="T67" fmla="*/ 97 h 97"/>
              <a:gd name="T68" fmla="*/ 96 w 111"/>
              <a:gd name="T69" fmla="*/ 93 h 97"/>
              <a:gd name="T70" fmla="*/ 96 w 111"/>
              <a:gd name="T71" fmla="*/ 79 h 97"/>
              <a:gd name="T72" fmla="*/ 67 w 111"/>
              <a:gd name="T73" fmla="*/ 50 h 97"/>
              <a:gd name="T74" fmla="*/ 72 w 111"/>
              <a:gd name="T75" fmla="*/ 45 h 97"/>
              <a:gd name="T76" fmla="*/ 75 w 111"/>
              <a:gd name="T77" fmla="*/ 47 h 97"/>
              <a:gd name="T78" fmla="*/ 82 w 111"/>
              <a:gd name="T79" fmla="*/ 46 h 97"/>
              <a:gd name="T80" fmla="*/ 106 w 111"/>
              <a:gd name="T81" fmla="*/ 21 h 97"/>
              <a:gd name="T82" fmla="*/ 106 w 111"/>
              <a:gd name="T83" fmla="*/ 20 h 97"/>
              <a:gd name="T84" fmla="*/ 106 w 111"/>
              <a:gd name="T85" fmla="*/ 20 h 97"/>
              <a:gd name="T86" fmla="*/ 107 w 111"/>
              <a:gd name="T87" fmla="*/ 18 h 97"/>
              <a:gd name="T88" fmla="*/ 110 w 111"/>
              <a:gd name="T89" fmla="*/ 18 h 97"/>
              <a:gd name="T90" fmla="*/ 110 w 111"/>
              <a:gd name="T91" fmla="*/ 13 h 97"/>
              <a:gd name="T92" fmla="*/ 90 w 111"/>
              <a:gd name="T93" fmla="*/ 84 h 97"/>
              <a:gd name="T94" fmla="*/ 94 w 111"/>
              <a:gd name="T95" fmla="*/ 87 h 97"/>
              <a:gd name="T96" fmla="*/ 90 w 111"/>
              <a:gd name="T97" fmla="*/ 92 h 97"/>
              <a:gd name="T98" fmla="*/ 86 w 111"/>
              <a:gd name="T99" fmla="*/ 87 h 97"/>
              <a:gd name="T100" fmla="*/ 90 w 111"/>
              <a:gd name="T101" fmla="*/ 84 h 97"/>
              <a:gd name="T102" fmla="*/ 76 w 111"/>
              <a:gd name="T103" fmla="*/ 32 h 97"/>
              <a:gd name="T104" fmla="*/ 74 w 111"/>
              <a:gd name="T105" fmla="*/ 31 h 97"/>
              <a:gd name="T106" fmla="*/ 93 w 111"/>
              <a:gd name="T107" fmla="*/ 13 h 97"/>
              <a:gd name="T108" fmla="*/ 95 w 111"/>
              <a:gd name="T109" fmla="*/ 14 h 97"/>
              <a:gd name="T110" fmla="*/ 76 w 111"/>
              <a:gd name="T111" fmla="*/ 32 h 97"/>
              <a:gd name="T112" fmla="*/ 76 w 111"/>
              <a:gd name="T113" fmla="*/ 32 h 97"/>
              <a:gd name="T114" fmla="*/ 82 w 111"/>
              <a:gd name="T115" fmla="*/ 39 h 97"/>
              <a:gd name="T116" fmla="*/ 80 w 111"/>
              <a:gd name="T117" fmla="*/ 37 h 97"/>
              <a:gd name="T118" fmla="*/ 99 w 111"/>
              <a:gd name="T119" fmla="*/ 18 h 97"/>
              <a:gd name="T120" fmla="*/ 101 w 111"/>
              <a:gd name="T121" fmla="*/ 20 h 97"/>
              <a:gd name="T122" fmla="*/ 82 w 111"/>
              <a:gd name="T123" fmla="*/ 39 h 97"/>
              <a:gd name="T124" fmla="*/ 82 w 111"/>
              <a:gd name="T125" fmla="*/ 39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1" h="97">
                <a:moveTo>
                  <a:pt x="110" y="13"/>
                </a:moveTo>
                <a:cubicBezTo>
                  <a:pt x="101" y="3"/>
                  <a:pt x="101" y="3"/>
                  <a:pt x="101" y="3"/>
                </a:cubicBezTo>
                <a:cubicBezTo>
                  <a:pt x="99" y="1"/>
                  <a:pt x="97" y="1"/>
                  <a:pt x="96" y="3"/>
                </a:cubicBezTo>
                <a:cubicBezTo>
                  <a:pt x="95" y="4"/>
                  <a:pt x="95" y="4"/>
                  <a:pt x="95" y="5"/>
                </a:cubicBezTo>
                <a:cubicBezTo>
                  <a:pt x="94" y="5"/>
                  <a:pt x="93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67" y="32"/>
                  <a:pt x="67" y="32"/>
                  <a:pt x="67" y="32"/>
                </a:cubicBezTo>
                <a:cubicBezTo>
                  <a:pt x="67" y="33"/>
                  <a:pt x="67" y="36"/>
                  <a:pt x="66" y="37"/>
                </a:cubicBezTo>
                <a:cubicBezTo>
                  <a:pt x="68" y="41"/>
                  <a:pt x="68" y="41"/>
                  <a:pt x="68" y="41"/>
                </a:cubicBezTo>
                <a:cubicBezTo>
                  <a:pt x="68" y="41"/>
                  <a:pt x="68" y="41"/>
                  <a:pt x="68" y="41"/>
                </a:cubicBezTo>
                <a:cubicBezTo>
                  <a:pt x="69" y="41"/>
                  <a:pt x="69" y="41"/>
                  <a:pt x="69" y="41"/>
                </a:cubicBezTo>
                <a:cubicBezTo>
                  <a:pt x="63" y="46"/>
                  <a:pt x="63" y="46"/>
                  <a:pt x="63" y="46"/>
                </a:cubicBezTo>
                <a:cubicBezTo>
                  <a:pt x="45" y="28"/>
                  <a:pt x="45" y="28"/>
                  <a:pt x="45" y="28"/>
                </a:cubicBezTo>
                <a:cubicBezTo>
                  <a:pt x="47" y="21"/>
                  <a:pt x="45" y="13"/>
                  <a:pt x="39" y="7"/>
                </a:cubicBezTo>
                <a:cubicBezTo>
                  <a:pt x="34" y="1"/>
                  <a:pt x="25" y="0"/>
                  <a:pt x="18" y="1"/>
                </a:cubicBezTo>
                <a:cubicBezTo>
                  <a:pt x="30" y="14"/>
                  <a:pt x="30" y="14"/>
                  <a:pt x="30" y="14"/>
                </a:cubicBezTo>
                <a:cubicBezTo>
                  <a:pt x="27" y="26"/>
                  <a:pt x="27" y="26"/>
                  <a:pt x="27" y="26"/>
                </a:cubicBezTo>
                <a:cubicBezTo>
                  <a:pt x="15" y="29"/>
                  <a:pt x="15" y="29"/>
                  <a:pt x="15" y="29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3"/>
                  <a:pt x="3" y="32"/>
                  <a:pt x="9" y="37"/>
                </a:cubicBezTo>
                <a:cubicBezTo>
                  <a:pt x="14" y="43"/>
                  <a:pt x="23" y="46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48" y="60"/>
                  <a:pt x="48" y="60"/>
                  <a:pt x="48" y="60"/>
                </a:cubicBezTo>
                <a:cubicBezTo>
                  <a:pt x="32" y="78"/>
                  <a:pt x="32" y="78"/>
                  <a:pt x="32" y="78"/>
                </a:cubicBezTo>
                <a:cubicBezTo>
                  <a:pt x="31" y="77"/>
                  <a:pt x="31" y="77"/>
                  <a:pt x="31" y="77"/>
                </a:cubicBezTo>
                <a:cubicBezTo>
                  <a:pt x="26" y="80"/>
                  <a:pt x="26" y="80"/>
                  <a:pt x="26" y="80"/>
                </a:cubicBezTo>
                <a:cubicBezTo>
                  <a:pt x="18" y="93"/>
                  <a:pt x="18" y="93"/>
                  <a:pt x="18" y="93"/>
                </a:cubicBezTo>
                <a:cubicBezTo>
                  <a:pt x="20" y="95"/>
                  <a:pt x="20" y="95"/>
                  <a:pt x="20" y="95"/>
                </a:cubicBezTo>
                <a:cubicBezTo>
                  <a:pt x="33" y="87"/>
                  <a:pt x="33" y="87"/>
                  <a:pt x="33" y="87"/>
                </a:cubicBezTo>
                <a:cubicBezTo>
                  <a:pt x="37" y="83"/>
                  <a:pt x="37" y="83"/>
                  <a:pt x="37" y="83"/>
                </a:cubicBezTo>
                <a:cubicBezTo>
                  <a:pt x="35" y="82"/>
                  <a:pt x="35" y="82"/>
                  <a:pt x="35" y="82"/>
                </a:cubicBezTo>
                <a:cubicBezTo>
                  <a:pt x="53" y="64"/>
                  <a:pt x="53" y="64"/>
                  <a:pt x="53" y="64"/>
                </a:cubicBezTo>
                <a:cubicBezTo>
                  <a:pt x="82" y="93"/>
                  <a:pt x="82" y="93"/>
                  <a:pt x="82" y="93"/>
                </a:cubicBezTo>
                <a:cubicBezTo>
                  <a:pt x="84" y="96"/>
                  <a:pt x="86" y="97"/>
                  <a:pt x="89" y="97"/>
                </a:cubicBezTo>
                <a:cubicBezTo>
                  <a:pt x="91" y="97"/>
                  <a:pt x="94" y="96"/>
                  <a:pt x="96" y="93"/>
                </a:cubicBezTo>
                <a:cubicBezTo>
                  <a:pt x="101" y="89"/>
                  <a:pt x="101" y="83"/>
                  <a:pt x="96" y="79"/>
                </a:cubicBezTo>
                <a:cubicBezTo>
                  <a:pt x="67" y="50"/>
                  <a:pt x="67" y="50"/>
                  <a:pt x="67" y="50"/>
                </a:cubicBezTo>
                <a:cubicBezTo>
                  <a:pt x="72" y="45"/>
                  <a:pt x="72" y="45"/>
                  <a:pt x="72" y="45"/>
                </a:cubicBezTo>
                <a:cubicBezTo>
                  <a:pt x="75" y="47"/>
                  <a:pt x="75" y="47"/>
                  <a:pt x="75" y="47"/>
                </a:cubicBezTo>
                <a:cubicBezTo>
                  <a:pt x="77" y="46"/>
                  <a:pt x="79" y="46"/>
                  <a:pt x="82" y="46"/>
                </a:cubicBezTo>
                <a:cubicBezTo>
                  <a:pt x="106" y="21"/>
                  <a:pt x="106" y="21"/>
                  <a:pt x="106" y="21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7" y="19"/>
                  <a:pt x="107" y="19"/>
                  <a:pt x="107" y="18"/>
                </a:cubicBezTo>
                <a:cubicBezTo>
                  <a:pt x="109" y="18"/>
                  <a:pt x="110" y="18"/>
                  <a:pt x="110" y="18"/>
                </a:cubicBezTo>
                <a:cubicBezTo>
                  <a:pt x="111" y="16"/>
                  <a:pt x="111" y="14"/>
                  <a:pt x="110" y="13"/>
                </a:cubicBezTo>
                <a:close/>
                <a:moveTo>
                  <a:pt x="90" y="84"/>
                </a:moveTo>
                <a:cubicBezTo>
                  <a:pt x="92" y="84"/>
                  <a:pt x="94" y="86"/>
                  <a:pt x="94" y="87"/>
                </a:cubicBezTo>
                <a:cubicBezTo>
                  <a:pt x="94" y="90"/>
                  <a:pt x="92" y="92"/>
                  <a:pt x="90" y="92"/>
                </a:cubicBezTo>
                <a:cubicBezTo>
                  <a:pt x="87" y="92"/>
                  <a:pt x="86" y="90"/>
                  <a:pt x="86" y="87"/>
                </a:cubicBezTo>
                <a:cubicBezTo>
                  <a:pt x="86" y="86"/>
                  <a:pt x="87" y="84"/>
                  <a:pt x="90" y="84"/>
                </a:cubicBezTo>
                <a:close/>
                <a:moveTo>
                  <a:pt x="76" y="32"/>
                </a:moveTo>
                <a:cubicBezTo>
                  <a:pt x="74" y="31"/>
                  <a:pt x="74" y="31"/>
                  <a:pt x="74" y="31"/>
                </a:cubicBezTo>
                <a:cubicBezTo>
                  <a:pt x="93" y="13"/>
                  <a:pt x="93" y="13"/>
                  <a:pt x="93" y="13"/>
                </a:cubicBezTo>
                <a:cubicBezTo>
                  <a:pt x="95" y="14"/>
                  <a:pt x="95" y="14"/>
                  <a:pt x="95" y="14"/>
                </a:cubicBezTo>
                <a:cubicBezTo>
                  <a:pt x="76" y="32"/>
                  <a:pt x="76" y="32"/>
                  <a:pt x="76" y="32"/>
                </a:cubicBezTo>
                <a:cubicBezTo>
                  <a:pt x="76" y="32"/>
                  <a:pt x="76" y="32"/>
                  <a:pt x="76" y="32"/>
                </a:cubicBezTo>
                <a:close/>
                <a:moveTo>
                  <a:pt x="82" y="39"/>
                </a:moveTo>
                <a:cubicBezTo>
                  <a:pt x="80" y="37"/>
                  <a:pt x="80" y="37"/>
                  <a:pt x="80" y="37"/>
                </a:cubicBezTo>
                <a:cubicBezTo>
                  <a:pt x="99" y="18"/>
                  <a:pt x="99" y="18"/>
                  <a:pt x="99" y="18"/>
                </a:cubicBezTo>
                <a:cubicBezTo>
                  <a:pt x="101" y="20"/>
                  <a:pt x="101" y="20"/>
                  <a:pt x="101" y="20"/>
                </a:cubicBezTo>
                <a:cubicBezTo>
                  <a:pt x="82" y="39"/>
                  <a:pt x="82" y="39"/>
                  <a:pt x="82" y="39"/>
                </a:cubicBezTo>
                <a:cubicBezTo>
                  <a:pt x="82" y="39"/>
                  <a:pt x="82" y="39"/>
                  <a:pt x="82" y="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685783"/>
            <a:endParaRPr lang="en-US" sz="1400">
              <a:solidFill>
                <a:prstClr val="black"/>
              </a:solidFill>
            </a:endParaRPr>
          </a:p>
        </p:txBody>
      </p:sp>
      <p:sp>
        <p:nvSpPr>
          <p:cNvPr id="39" name="Oval 5"/>
          <p:cNvSpPr/>
          <p:nvPr/>
        </p:nvSpPr>
        <p:spPr>
          <a:xfrm>
            <a:off x="525254" y="3583172"/>
            <a:ext cx="1296144" cy="1290709"/>
          </a:xfrm>
          <a:prstGeom prst="ellipse">
            <a:avLst/>
          </a:prstGeom>
          <a:solidFill>
            <a:srgbClr val="5E3D9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en-US" sz="1400">
              <a:solidFill>
                <a:prstClr val="white"/>
              </a:solidFill>
            </a:endParaRPr>
          </a:p>
        </p:txBody>
      </p:sp>
      <p:grpSp>
        <p:nvGrpSpPr>
          <p:cNvPr id="40" name="Group 150"/>
          <p:cNvGrpSpPr/>
          <p:nvPr/>
        </p:nvGrpSpPr>
        <p:grpSpPr>
          <a:xfrm>
            <a:off x="912341" y="4068045"/>
            <a:ext cx="521970" cy="342224"/>
            <a:chOff x="5099051" y="4389438"/>
            <a:chExt cx="427038" cy="304801"/>
          </a:xfrm>
          <a:solidFill>
            <a:schemeClr val="bg1"/>
          </a:solidFill>
        </p:grpSpPr>
        <p:sp>
          <p:nvSpPr>
            <p:cNvPr id="41" name="Freeform 11"/>
            <p:cNvSpPr>
              <a:spLocks noEditPoints="1"/>
            </p:cNvSpPr>
            <p:nvPr/>
          </p:nvSpPr>
          <p:spPr bwMode="auto">
            <a:xfrm>
              <a:off x="5151438" y="4389438"/>
              <a:ext cx="322263" cy="241300"/>
            </a:xfrm>
            <a:custGeom>
              <a:avLst/>
              <a:gdLst>
                <a:gd name="T0" fmla="*/ 203 w 203"/>
                <a:gd name="T1" fmla="*/ 0 h 152"/>
                <a:gd name="T2" fmla="*/ 0 w 203"/>
                <a:gd name="T3" fmla="*/ 0 h 152"/>
                <a:gd name="T4" fmla="*/ 0 w 203"/>
                <a:gd name="T5" fmla="*/ 152 h 152"/>
                <a:gd name="T6" fmla="*/ 203 w 203"/>
                <a:gd name="T7" fmla="*/ 152 h 152"/>
                <a:gd name="T8" fmla="*/ 203 w 203"/>
                <a:gd name="T9" fmla="*/ 0 h 152"/>
                <a:gd name="T10" fmla="*/ 192 w 203"/>
                <a:gd name="T11" fmla="*/ 140 h 152"/>
                <a:gd name="T12" fmla="*/ 12 w 203"/>
                <a:gd name="T13" fmla="*/ 140 h 152"/>
                <a:gd name="T14" fmla="*/ 12 w 203"/>
                <a:gd name="T15" fmla="*/ 12 h 152"/>
                <a:gd name="T16" fmla="*/ 192 w 203"/>
                <a:gd name="T17" fmla="*/ 12 h 152"/>
                <a:gd name="T18" fmla="*/ 192 w 203"/>
                <a:gd name="T19" fmla="*/ 14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152">
                  <a:moveTo>
                    <a:pt x="203" y="0"/>
                  </a:moveTo>
                  <a:lnTo>
                    <a:pt x="0" y="0"/>
                  </a:lnTo>
                  <a:lnTo>
                    <a:pt x="0" y="152"/>
                  </a:lnTo>
                  <a:lnTo>
                    <a:pt x="203" y="152"/>
                  </a:lnTo>
                  <a:lnTo>
                    <a:pt x="203" y="0"/>
                  </a:lnTo>
                  <a:close/>
                  <a:moveTo>
                    <a:pt x="192" y="140"/>
                  </a:moveTo>
                  <a:lnTo>
                    <a:pt x="12" y="140"/>
                  </a:lnTo>
                  <a:lnTo>
                    <a:pt x="12" y="12"/>
                  </a:lnTo>
                  <a:lnTo>
                    <a:pt x="192" y="12"/>
                  </a:lnTo>
                  <a:lnTo>
                    <a:pt x="192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2"/>
            <p:cNvSpPr>
              <a:spLocks noEditPoints="1"/>
            </p:cNvSpPr>
            <p:nvPr/>
          </p:nvSpPr>
          <p:spPr bwMode="auto">
            <a:xfrm>
              <a:off x="5099051" y="4641851"/>
              <a:ext cx="427038" cy="52388"/>
            </a:xfrm>
            <a:custGeom>
              <a:avLst/>
              <a:gdLst>
                <a:gd name="T0" fmla="*/ 100 w 114"/>
                <a:gd name="T1" fmla="*/ 0 h 14"/>
                <a:gd name="T2" fmla="*/ 57 w 114"/>
                <a:gd name="T3" fmla="*/ 0 h 14"/>
                <a:gd name="T4" fmla="*/ 14 w 114"/>
                <a:gd name="T5" fmla="*/ 0 h 14"/>
                <a:gd name="T6" fmla="*/ 0 w 114"/>
                <a:gd name="T7" fmla="*/ 5 h 14"/>
                <a:gd name="T8" fmla="*/ 0 w 114"/>
                <a:gd name="T9" fmla="*/ 10 h 14"/>
                <a:gd name="T10" fmla="*/ 10 w 114"/>
                <a:gd name="T11" fmla="*/ 14 h 14"/>
                <a:gd name="T12" fmla="*/ 41 w 114"/>
                <a:gd name="T13" fmla="*/ 14 h 14"/>
                <a:gd name="T14" fmla="*/ 73 w 114"/>
                <a:gd name="T15" fmla="*/ 14 h 14"/>
                <a:gd name="T16" fmla="*/ 104 w 114"/>
                <a:gd name="T17" fmla="*/ 14 h 14"/>
                <a:gd name="T18" fmla="*/ 114 w 114"/>
                <a:gd name="T19" fmla="*/ 10 h 14"/>
                <a:gd name="T20" fmla="*/ 114 w 114"/>
                <a:gd name="T21" fmla="*/ 5 h 14"/>
                <a:gd name="T22" fmla="*/ 100 w 114"/>
                <a:gd name="T23" fmla="*/ 0 h 14"/>
                <a:gd name="T24" fmla="*/ 64 w 114"/>
                <a:gd name="T25" fmla="*/ 11 h 14"/>
                <a:gd name="T26" fmla="*/ 52 w 114"/>
                <a:gd name="T27" fmla="*/ 11 h 14"/>
                <a:gd name="T28" fmla="*/ 51 w 114"/>
                <a:gd name="T29" fmla="*/ 10 h 14"/>
                <a:gd name="T30" fmla="*/ 52 w 114"/>
                <a:gd name="T31" fmla="*/ 9 h 14"/>
                <a:gd name="T32" fmla="*/ 52 w 114"/>
                <a:gd name="T33" fmla="*/ 9 h 14"/>
                <a:gd name="T34" fmla="*/ 64 w 114"/>
                <a:gd name="T35" fmla="*/ 9 h 14"/>
                <a:gd name="T36" fmla="*/ 65 w 114"/>
                <a:gd name="T37" fmla="*/ 10 h 14"/>
                <a:gd name="T38" fmla="*/ 64 w 114"/>
                <a:gd name="T39" fmla="*/ 11 h 14"/>
                <a:gd name="T40" fmla="*/ 14 w 114"/>
                <a:gd name="T41" fmla="*/ 3 h 14"/>
                <a:gd name="T42" fmla="*/ 17 w 114"/>
                <a:gd name="T43" fmla="*/ 2 h 14"/>
                <a:gd name="T44" fmla="*/ 98 w 114"/>
                <a:gd name="T45" fmla="*/ 2 h 14"/>
                <a:gd name="T46" fmla="*/ 102 w 114"/>
                <a:gd name="T47" fmla="*/ 3 h 14"/>
                <a:gd name="T48" fmla="*/ 14 w 114"/>
                <a:gd name="T49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4" h="14">
                  <a:moveTo>
                    <a:pt x="100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2" y="14"/>
                    <a:pt x="10" y="14"/>
                  </a:cubicBezTo>
                  <a:cubicBezTo>
                    <a:pt x="18" y="14"/>
                    <a:pt x="41" y="14"/>
                    <a:pt x="41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96" y="14"/>
                    <a:pt x="104" y="14"/>
                  </a:cubicBezTo>
                  <a:cubicBezTo>
                    <a:pt x="112" y="14"/>
                    <a:pt x="114" y="10"/>
                    <a:pt x="114" y="10"/>
                  </a:cubicBezTo>
                  <a:cubicBezTo>
                    <a:pt x="114" y="5"/>
                    <a:pt x="114" y="5"/>
                    <a:pt x="114" y="5"/>
                  </a:cubicBezTo>
                  <a:lnTo>
                    <a:pt x="100" y="0"/>
                  </a:lnTo>
                  <a:close/>
                  <a:moveTo>
                    <a:pt x="64" y="11"/>
                  </a:moveTo>
                  <a:cubicBezTo>
                    <a:pt x="52" y="11"/>
                    <a:pt x="52" y="11"/>
                    <a:pt x="52" y="11"/>
                  </a:cubicBezTo>
                  <a:cubicBezTo>
                    <a:pt x="52" y="11"/>
                    <a:pt x="51" y="10"/>
                    <a:pt x="51" y="10"/>
                  </a:cubicBezTo>
                  <a:cubicBezTo>
                    <a:pt x="51" y="9"/>
                    <a:pt x="51" y="9"/>
                    <a:pt x="52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4" y="9"/>
                    <a:pt x="65" y="9"/>
                    <a:pt x="65" y="10"/>
                  </a:cubicBezTo>
                  <a:cubicBezTo>
                    <a:pt x="65" y="10"/>
                    <a:pt x="64" y="11"/>
                    <a:pt x="64" y="11"/>
                  </a:cubicBezTo>
                  <a:close/>
                  <a:moveTo>
                    <a:pt x="14" y="3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102" y="3"/>
                    <a:pt x="102" y="3"/>
                    <a:pt x="102" y="3"/>
                  </a:cubicBezTo>
                  <a:lnTo>
                    <a:pt x="1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3" name="AutoShape 12"/>
          <p:cNvSpPr>
            <a:spLocks/>
          </p:cNvSpPr>
          <p:nvPr/>
        </p:nvSpPr>
        <p:spPr bwMode="auto">
          <a:xfrm>
            <a:off x="4033679" y="4051348"/>
            <a:ext cx="351658" cy="375618"/>
          </a:xfrm>
          <a:custGeom>
            <a:avLst/>
            <a:gdLst>
              <a:gd name="T0" fmla="+- 0 10802 114"/>
              <a:gd name="T1" fmla="*/ T0 w 21376"/>
              <a:gd name="T2" fmla="*/ 10800 h 21600"/>
              <a:gd name="T3" fmla="+- 0 10802 114"/>
              <a:gd name="T4" fmla="*/ T3 w 21376"/>
              <a:gd name="T5" fmla="*/ 10800 h 21600"/>
              <a:gd name="T6" fmla="+- 0 10802 114"/>
              <a:gd name="T7" fmla="*/ T6 w 21376"/>
              <a:gd name="T8" fmla="*/ 10800 h 21600"/>
              <a:gd name="T9" fmla="+- 0 10802 114"/>
              <a:gd name="T10" fmla="*/ T9 w 2137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599"/>
                  <a:pt x="19455" y="21599"/>
                </a:cubicBezTo>
                <a:lnTo>
                  <a:pt x="1928" y="21599"/>
                </a:lnTo>
                <a:cubicBezTo>
                  <a:pt x="1585" y="21599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38100" tIns="38100" rIns="38100" bIns="38100" anchor="ctr"/>
          <a:lstStyle/>
          <a:p>
            <a:pPr defTabSz="342900">
              <a:defRPr/>
            </a:pPr>
            <a:endParaRPr lang="es-ES" sz="22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44" name="AutoShape 91"/>
          <p:cNvSpPr>
            <a:spLocks/>
          </p:cNvSpPr>
          <p:nvPr/>
        </p:nvSpPr>
        <p:spPr bwMode="auto">
          <a:xfrm>
            <a:off x="7132476" y="4040717"/>
            <a:ext cx="351658" cy="375618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38100" tIns="38100" rIns="38100" bIns="38100" anchor="ctr"/>
          <a:lstStyle/>
          <a:p>
            <a:pPr defTabSz="342900">
              <a:defRPr/>
            </a:pPr>
            <a:endParaRPr lang="es-ES" sz="22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66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7494"/>
            <a:ext cx="8568952" cy="576065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3200" b="1" dirty="0" smtClean="0"/>
              <a:t>Особая конструкция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2189" y="1059582"/>
            <a:ext cx="8311629" cy="1440160"/>
          </a:xfrm>
        </p:spPr>
        <p:txBody>
          <a:bodyPr>
            <a:normAutofit/>
          </a:bodyPr>
          <a:lstStyle/>
          <a:p>
            <a:pPr marL="0" indent="449263" algn="just">
              <a:buNone/>
            </a:pPr>
            <a:r>
              <a:rPr lang="ru-RU" sz="2000" dirty="0" smtClean="0"/>
              <a:t>В разрабатываемом приборе применяется инновационная технология – </a:t>
            </a:r>
            <a:r>
              <a:rPr lang="ru-RU" sz="2000" dirty="0" err="1" smtClean="0"/>
              <a:t>наноструктурные</a:t>
            </a:r>
            <a:r>
              <a:rPr lang="ru-RU" sz="2000" dirty="0"/>
              <a:t> </a:t>
            </a:r>
            <a:r>
              <a:rPr lang="ru-RU" sz="2000" dirty="0" smtClean="0"/>
              <a:t>массивы, с помощью которых можно обеспечить чувствительность к некоторым востребованным на производстве видом газов.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665FE9-9BAC-4209-9A4E-1EDDC23E6687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4</a:t>
            </a:fld>
            <a:endParaRPr lang="ru-RU">
              <a:solidFill>
                <a:prstClr val="white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76" y="2499742"/>
            <a:ext cx="3816424" cy="24420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283718"/>
            <a:ext cx="3456384" cy="2729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53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7" y="1419622"/>
            <a:ext cx="2262453" cy="17214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725" y="3363838"/>
            <a:ext cx="2304256" cy="1584176"/>
          </a:xfrm>
          <a:prstGeom prst="rect">
            <a:avLst/>
          </a:prstGeom>
        </p:spPr>
      </p:pic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2915816" y="1419622"/>
            <a:ext cx="6048672" cy="3384376"/>
          </a:xfrm>
        </p:spPr>
        <p:txBody>
          <a:bodyPr>
            <a:normAutofit/>
          </a:bodyPr>
          <a:lstStyle/>
          <a:p>
            <a:pPr marL="0" indent="449263" algn="just">
              <a:buNone/>
            </a:pPr>
            <a:r>
              <a:rPr lang="ru-RU" sz="2000" dirty="0" smtClean="0"/>
              <a:t>Метод получения </a:t>
            </a:r>
            <a:r>
              <a:rPr lang="ru-RU" sz="2000" dirty="0" err="1" smtClean="0"/>
              <a:t>наноструктуры</a:t>
            </a:r>
            <a:r>
              <a:rPr lang="ru-RU" sz="2000" dirty="0" smtClean="0"/>
              <a:t> квадратурных массивов – напыление из газовой фазы</a:t>
            </a:r>
            <a:endParaRPr lang="ru-RU" sz="2000" dirty="0"/>
          </a:p>
        </p:txBody>
      </p:sp>
      <p:pic>
        <p:nvPicPr>
          <p:cNvPr id="1026" name="Picture 2" descr="https://present5.com/presentforday2/20170129/fpd-prezentaciya_2016_images/fpd-prezentaciya_2016_14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742" y="2280343"/>
            <a:ext cx="3935604" cy="2774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0758" y="2415811"/>
            <a:ext cx="2046952" cy="135050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153659">
            <a:off x="6526549" y="3612928"/>
            <a:ext cx="540156" cy="56109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691862">
            <a:off x="6760307" y="2989139"/>
            <a:ext cx="297308" cy="30883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6359180">
            <a:off x="7759861" y="3898805"/>
            <a:ext cx="599491" cy="62272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847131">
            <a:off x="7939816" y="1933789"/>
            <a:ext cx="439263" cy="456289"/>
          </a:xfrm>
          <a:prstGeom prst="rect">
            <a:avLst/>
          </a:prstGeom>
        </p:spPr>
      </p:pic>
      <p:sp>
        <p:nvSpPr>
          <p:cNvPr id="1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04322" y="4639640"/>
            <a:ext cx="274320" cy="27432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white"/>
                </a:solidFill>
              </a:rPr>
              <a:t>5</a:t>
            </a:r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23528" y="267494"/>
            <a:ext cx="8568952" cy="576065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3200" b="1" dirty="0" smtClean="0"/>
              <a:t>Особая конструкция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410320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262"/>
            <a:ext cx="8435280" cy="1008336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Партнеры</a:t>
            </a:r>
            <a:r>
              <a:rPr lang="ru-RU" sz="3600" b="1" dirty="0"/>
              <a:t>, заинтересованные организации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9621"/>
            <a:ext cx="8435280" cy="3175001"/>
          </a:xfrm>
        </p:spPr>
        <p:txBody>
          <a:bodyPr>
            <a:normAutofit/>
          </a:bodyPr>
          <a:lstStyle/>
          <a:p>
            <a:pPr marL="0" indent="449263" algn="just">
              <a:buNone/>
            </a:pP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Существуют предварительные договоренности с </a:t>
            </a: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партнерами Физико-технического института имени А.Ф. Иоффе,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а также ООО «НТЦ тонкопленочных технологий в энергетике», заинтересованными в создании экспериментального образца, и анализа полученных </a:t>
            </a: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результатов. </a:t>
            </a:r>
          </a:p>
          <a:p>
            <a:pPr marL="0" indent="449263" algn="just">
              <a:buNone/>
            </a:pP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Помимо указанных партнеров, данная разработка будет интересна представителям промышленной сферы, к примеру, АО «Рязанская нефтеперерабатывающая компания».</a:t>
            </a:r>
            <a:endParaRPr lang="ru-RU" sz="2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665FE9-9BAC-4209-9A4E-1EDDC23E6687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6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5" name="Picture 8" descr="H:\Медиа\Презентация УМНИК\Критерии\p2-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144622"/>
            <a:ext cx="583200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:\Медиа\Презентация УМНИК\Критерии\p2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444" y="4072622"/>
            <a:ext cx="64800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H:\Медиа\Презентация УМНИК\Критерии\p2-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040" y="4108622"/>
            <a:ext cx="49091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eform 23"/>
          <p:cNvSpPr>
            <a:spLocks/>
          </p:cNvSpPr>
          <p:nvPr/>
        </p:nvSpPr>
        <p:spPr bwMode="auto">
          <a:xfrm>
            <a:off x="6228184" y="3579862"/>
            <a:ext cx="407236" cy="1436027"/>
          </a:xfrm>
          <a:custGeom>
            <a:avLst/>
            <a:gdLst>
              <a:gd name="T0" fmla="*/ 80 w 137"/>
              <a:gd name="T1" fmla="*/ 0 h 469"/>
              <a:gd name="T2" fmla="*/ 57 w 137"/>
              <a:gd name="T3" fmla="*/ 23 h 469"/>
              <a:gd name="T4" fmla="*/ 59 w 137"/>
              <a:gd name="T5" fmla="*/ 48 h 469"/>
              <a:gd name="T6" fmla="*/ 62 w 137"/>
              <a:gd name="T7" fmla="*/ 52 h 469"/>
              <a:gd name="T8" fmla="*/ 64 w 137"/>
              <a:gd name="T9" fmla="*/ 63 h 469"/>
              <a:gd name="T10" fmla="*/ 68 w 137"/>
              <a:gd name="T11" fmla="*/ 69 h 469"/>
              <a:gd name="T12" fmla="*/ 63 w 137"/>
              <a:gd name="T13" fmla="*/ 78 h 469"/>
              <a:gd name="T14" fmla="*/ 44 w 137"/>
              <a:gd name="T15" fmla="*/ 86 h 469"/>
              <a:gd name="T16" fmla="*/ 29 w 137"/>
              <a:gd name="T17" fmla="*/ 100 h 469"/>
              <a:gd name="T18" fmla="*/ 14 w 137"/>
              <a:gd name="T19" fmla="*/ 123 h 469"/>
              <a:gd name="T20" fmla="*/ 2 w 137"/>
              <a:gd name="T21" fmla="*/ 150 h 469"/>
              <a:gd name="T22" fmla="*/ 26 w 137"/>
              <a:gd name="T23" fmla="*/ 163 h 469"/>
              <a:gd name="T24" fmla="*/ 36 w 137"/>
              <a:gd name="T25" fmla="*/ 158 h 469"/>
              <a:gd name="T26" fmla="*/ 29 w 137"/>
              <a:gd name="T27" fmla="*/ 201 h 469"/>
              <a:gd name="T28" fmla="*/ 24 w 137"/>
              <a:gd name="T29" fmla="*/ 245 h 469"/>
              <a:gd name="T30" fmla="*/ 33 w 137"/>
              <a:gd name="T31" fmla="*/ 250 h 469"/>
              <a:gd name="T32" fmla="*/ 39 w 137"/>
              <a:gd name="T33" fmla="*/ 306 h 469"/>
              <a:gd name="T34" fmla="*/ 47 w 137"/>
              <a:gd name="T35" fmla="*/ 360 h 469"/>
              <a:gd name="T36" fmla="*/ 48 w 137"/>
              <a:gd name="T37" fmla="*/ 394 h 469"/>
              <a:gd name="T38" fmla="*/ 32 w 137"/>
              <a:gd name="T39" fmla="*/ 416 h 469"/>
              <a:gd name="T40" fmla="*/ 14 w 137"/>
              <a:gd name="T41" fmla="*/ 420 h 469"/>
              <a:gd name="T42" fmla="*/ 16 w 137"/>
              <a:gd name="T43" fmla="*/ 428 h 469"/>
              <a:gd name="T44" fmla="*/ 45 w 137"/>
              <a:gd name="T45" fmla="*/ 425 h 469"/>
              <a:gd name="T46" fmla="*/ 56 w 137"/>
              <a:gd name="T47" fmla="*/ 421 h 469"/>
              <a:gd name="T48" fmla="*/ 63 w 137"/>
              <a:gd name="T49" fmla="*/ 426 h 469"/>
              <a:gd name="T50" fmla="*/ 75 w 137"/>
              <a:gd name="T51" fmla="*/ 419 h 469"/>
              <a:gd name="T52" fmla="*/ 76 w 137"/>
              <a:gd name="T53" fmla="*/ 401 h 469"/>
              <a:gd name="T54" fmla="*/ 74 w 137"/>
              <a:gd name="T55" fmla="*/ 380 h 469"/>
              <a:gd name="T56" fmla="*/ 78 w 137"/>
              <a:gd name="T57" fmla="*/ 350 h 469"/>
              <a:gd name="T58" fmla="*/ 78 w 137"/>
              <a:gd name="T59" fmla="*/ 326 h 469"/>
              <a:gd name="T60" fmla="*/ 76 w 137"/>
              <a:gd name="T61" fmla="*/ 303 h 469"/>
              <a:gd name="T62" fmla="*/ 76 w 137"/>
              <a:gd name="T63" fmla="*/ 288 h 469"/>
              <a:gd name="T64" fmla="*/ 84 w 137"/>
              <a:gd name="T65" fmla="*/ 331 h 469"/>
              <a:gd name="T66" fmla="*/ 89 w 137"/>
              <a:gd name="T67" fmla="*/ 382 h 469"/>
              <a:gd name="T68" fmla="*/ 96 w 137"/>
              <a:gd name="T69" fmla="*/ 413 h 469"/>
              <a:gd name="T70" fmla="*/ 99 w 137"/>
              <a:gd name="T71" fmla="*/ 427 h 469"/>
              <a:gd name="T72" fmla="*/ 95 w 137"/>
              <a:gd name="T73" fmla="*/ 445 h 469"/>
              <a:gd name="T74" fmla="*/ 98 w 137"/>
              <a:gd name="T75" fmla="*/ 469 h 469"/>
              <a:gd name="T76" fmla="*/ 120 w 137"/>
              <a:gd name="T77" fmla="*/ 454 h 469"/>
              <a:gd name="T78" fmla="*/ 122 w 137"/>
              <a:gd name="T79" fmla="*/ 430 h 469"/>
              <a:gd name="T80" fmla="*/ 125 w 137"/>
              <a:gd name="T81" fmla="*/ 411 h 469"/>
              <a:gd name="T82" fmla="*/ 125 w 137"/>
              <a:gd name="T83" fmla="*/ 385 h 469"/>
              <a:gd name="T84" fmla="*/ 121 w 137"/>
              <a:gd name="T85" fmla="*/ 338 h 469"/>
              <a:gd name="T86" fmla="*/ 116 w 137"/>
              <a:gd name="T87" fmla="*/ 282 h 469"/>
              <a:gd name="T88" fmla="*/ 115 w 137"/>
              <a:gd name="T89" fmla="*/ 252 h 469"/>
              <a:gd name="T90" fmla="*/ 130 w 137"/>
              <a:gd name="T91" fmla="*/ 246 h 469"/>
              <a:gd name="T92" fmla="*/ 124 w 137"/>
              <a:gd name="T93" fmla="*/ 211 h 469"/>
              <a:gd name="T94" fmla="*/ 117 w 137"/>
              <a:gd name="T95" fmla="*/ 175 h 469"/>
              <a:gd name="T96" fmla="*/ 119 w 137"/>
              <a:gd name="T97" fmla="*/ 151 h 469"/>
              <a:gd name="T98" fmla="*/ 131 w 137"/>
              <a:gd name="T99" fmla="*/ 120 h 469"/>
              <a:gd name="T100" fmla="*/ 132 w 137"/>
              <a:gd name="T101" fmla="*/ 85 h 469"/>
              <a:gd name="T102" fmla="*/ 111 w 137"/>
              <a:gd name="T103" fmla="*/ 78 h 469"/>
              <a:gd name="T104" fmla="*/ 100 w 137"/>
              <a:gd name="T105" fmla="*/ 65 h 469"/>
              <a:gd name="T106" fmla="*/ 96 w 137"/>
              <a:gd name="T107" fmla="*/ 60 h 469"/>
              <a:gd name="T108" fmla="*/ 97 w 137"/>
              <a:gd name="T109" fmla="*/ 52 h 469"/>
              <a:gd name="T110" fmla="*/ 103 w 137"/>
              <a:gd name="T111" fmla="*/ 44 h 469"/>
              <a:gd name="T112" fmla="*/ 104 w 137"/>
              <a:gd name="T113" fmla="*/ 19 h 469"/>
              <a:gd name="T114" fmla="*/ 80 w 137"/>
              <a:gd name="T115" fmla="*/ 0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7" h="469">
                <a:moveTo>
                  <a:pt x="80" y="0"/>
                </a:moveTo>
                <a:cubicBezTo>
                  <a:pt x="71" y="0"/>
                  <a:pt x="57" y="9"/>
                  <a:pt x="57" y="23"/>
                </a:cubicBezTo>
                <a:cubicBezTo>
                  <a:pt x="57" y="37"/>
                  <a:pt x="58" y="43"/>
                  <a:pt x="59" y="48"/>
                </a:cubicBezTo>
                <a:cubicBezTo>
                  <a:pt x="60" y="52"/>
                  <a:pt x="62" y="52"/>
                  <a:pt x="62" y="52"/>
                </a:cubicBezTo>
                <a:cubicBezTo>
                  <a:pt x="62" y="52"/>
                  <a:pt x="61" y="61"/>
                  <a:pt x="64" y="63"/>
                </a:cubicBezTo>
                <a:cubicBezTo>
                  <a:pt x="67" y="66"/>
                  <a:pt x="68" y="66"/>
                  <a:pt x="68" y="69"/>
                </a:cubicBezTo>
                <a:cubicBezTo>
                  <a:pt x="68" y="72"/>
                  <a:pt x="66" y="75"/>
                  <a:pt x="63" y="78"/>
                </a:cubicBezTo>
                <a:cubicBezTo>
                  <a:pt x="61" y="81"/>
                  <a:pt x="50" y="84"/>
                  <a:pt x="44" y="86"/>
                </a:cubicBezTo>
                <a:cubicBezTo>
                  <a:pt x="37" y="89"/>
                  <a:pt x="33" y="92"/>
                  <a:pt x="29" y="100"/>
                </a:cubicBezTo>
                <a:cubicBezTo>
                  <a:pt x="26" y="107"/>
                  <a:pt x="21" y="117"/>
                  <a:pt x="14" y="123"/>
                </a:cubicBezTo>
                <a:cubicBezTo>
                  <a:pt x="8" y="130"/>
                  <a:pt x="0" y="140"/>
                  <a:pt x="2" y="150"/>
                </a:cubicBezTo>
                <a:cubicBezTo>
                  <a:pt x="5" y="159"/>
                  <a:pt x="18" y="167"/>
                  <a:pt x="26" y="163"/>
                </a:cubicBezTo>
                <a:cubicBezTo>
                  <a:pt x="33" y="159"/>
                  <a:pt x="36" y="158"/>
                  <a:pt x="36" y="158"/>
                </a:cubicBezTo>
                <a:cubicBezTo>
                  <a:pt x="36" y="158"/>
                  <a:pt x="31" y="180"/>
                  <a:pt x="29" y="201"/>
                </a:cubicBezTo>
                <a:cubicBezTo>
                  <a:pt x="27" y="223"/>
                  <a:pt x="21" y="244"/>
                  <a:pt x="24" y="245"/>
                </a:cubicBezTo>
                <a:cubicBezTo>
                  <a:pt x="28" y="247"/>
                  <a:pt x="33" y="250"/>
                  <a:pt x="33" y="250"/>
                </a:cubicBezTo>
                <a:cubicBezTo>
                  <a:pt x="33" y="250"/>
                  <a:pt x="34" y="280"/>
                  <a:pt x="39" y="306"/>
                </a:cubicBezTo>
                <a:cubicBezTo>
                  <a:pt x="44" y="332"/>
                  <a:pt x="46" y="344"/>
                  <a:pt x="47" y="360"/>
                </a:cubicBezTo>
                <a:cubicBezTo>
                  <a:pt x="48" y="376"/>
                  <a:pt x="49" y="387"/>
                  <a:pt x="48" y="394"/>
                </a:cubicBezTo>
                <a:cubicBezTo>
                  <a:pt x="47" y="400"/>
                  <a:pt x="38" y="413"/>
                  <a:pt x="32" y="416"/>
                </a:cubicBezTo>
                <a:cubicBezTo>
                  <a:pt x="27" y="418"/>
                  <a:pt x="18" y="418"/>
                  <a:pt x="14" y="420"/>
                </a:cubicBezTo>
                <a:cubicBezTo>
                  <a:pt x="10" y="421"/>
                  <a:pt x="7" y="426"/>
                  <a:pt x="16" y="428"/>
                </a:cubicBezTo>
                <a:cubicBezTo>
                  <a:pt x="25" y="429"/>
                  <a:pt x="41" y="427"/>
                  <a:pt x="45" y="425"/>
                </a:cubicBezTo>
                <a:cubicBezTo>
                  <a:pt x="49" y="424"/>
                  <a:pt x="56" y="421"/>
                  <a:pt x="56" y="421"/>
                </a:cubicBezTo>
                <a:cubicBezTo>
                  <a:pt x="56" y="421"/>
                  <a:pt x="54" y="426"/>
                  <a:pt x="63" y="426"/>
                </a:cubicBezTo>
                <a:cubicBezTo>
                  <a:pt x="73" y="426"/>
                  <a:pt x="74" y="425"/>
                  <a:pt x="75" y="419"/>
                </a:cubicBezTo>
                <a:cubicBezTo>
                  <a:pt x="75" y="413"/>
                  <a:pt x="75" y="405"/>
                  <a:pt x="76" y="401"/>
                </a:cubicBezTo>
                <a:cubicBezTo>
                  <a:pt x="78" y="397"/>
                  <a:pt x="71" y="386"/>
                  <a:pt x="74" y="380"/>
                </a:cubicBezTo>
                <a:cubicBezTo>
                  <a:pt x="78" y="375"/>
                  <a:pt x="81" y="359"/>
                  <a:pt x="78" y="350"/>
                </a:cubicBezTo>
                <a:cubicBezTo>
                  <a:pt x="75" y="341"/>
                  <a:pt x="79" y="332"/>
                  <a:pt x="78" y="326"/>
                </a:cubicBezTo>
                <a:cubicBezTo>
                  <a:pt x="77" y="320"/>
                  <a:pt x="76" y="312"/>
                  <a:pt x="76" y="303"/>
                </a:cubicBezTo>
                <a:cubicBezTo>
                  <a:pt x="76" y="294"/>
                  <a:pt x="76" y="288"/>
                  <a:pt x="76" y="288"/>
                </a:cubicBezTo>
                <a:cubicBezTo>
                  <a:pt x="76" y="288"/>
                  <a:pt x="82" y="322"/>
                  <a:pt x="84" y="331"/>
                </a:cubicBezTo>
                <a:cubicBezTo>
                  <a:pt x="86" y="340"/>
                  <a:pt x="89" y="372"/>
                  <a:pt x="89" y="382"/>
                </a:cubicBezTo>
                <a:cubicBezTo>
                  <a:pt x="89" y="392"/>
                  <a:pt x="96" y="405"/>
                  <a:pt x="96" y="413"/>
                </a:cubicBezTo>
                <a:cubicBezTo>
                  <a:pt x="97" y="422"/>
                  <a:pt x="97" y="427"/>
                  <a:pt x="99" y="427"/>
                </a:cubicBezTo>
                <a:cubicBezTo>
                  <a:pt x="102" y="427"/>
                  <a:pt x="97" y="437"/>
                  <a:pt x="95" y="445"/>
                </a:cubicBezTo>
                <a:cubicBezTo>
                  <a:pt x="94" y="452"/>
                  <a:pt x="88" y="469"/>
                  <a:pt x="98" y="469"/>
                </a:cubicBezTo>
                <a:cubicBezTo>
                  <a:pt x="109" y="469"/>
                  <a:pt x="120" y="465"/>
                  <a:pt x="120" y="454"/>
                </a:cubicBezTo>
                <a:cubicBezTo>
                  <a:pt x="121" y="444"/>
                  <a:pt x="119" y="434"/>
                  <a:pt x="122" y="430"/>
                </a:cubicBezTo>
                <a:cubicBezTo>
                  <a:pt x="125" y="426"/>
                  <a:pt x="125" y="417"/>
                  <a:pt x="125" y="411"/>
                </a:cubicBezTo>
                <a:cubicBezTo>
                  <a:pt x="124" y="406"/>
                  <a:pt x="126" y="396"/>
                  <a:pt x="125" y="385"/>
                </a:cubicBezTo>
                <a:cubicBezTo>
                  <a:pt x="123" y="373"/>
                  <a:pt x="123" y="353"/>
                  <a:pt x="121" y="338"/>
                </a:cubicBezTo>
                <a:cubicBezTo>
                  <a:pt x="118" y="323"/>
                  <a:pt x="117" y="300"/>
                  <a:pt x="116" y="282"/>
                </a:cubicBezTo>
                <a:cubicBezTo>
                  <a:pt x="114" y="264"/>
                  <a:pt x="113" y="255"/>
                  <a:pt x="115" y="252"/>
                </a:cubicBezTo>
                <a:cubicBezTo>
                  <a:pt x="117" y="250"/>
                  <a:pt x="127" y="247"/>
                  <a:pt x="130" y="246"/>
                </a:cubicBezTo>
                <a:cubicBezTo>
                  <a:pt x="133" y="246"/>
                  <a:pt x="127" y="227"/>
                  <a:pt x="124" y="211"/>
                </a:cubicBezTo>
                <a:cubicBezTo>
                  <a:pt x="122" y="196"/>
                  <a:pt x="119" y="186"/>
                  <a:pt x="117" y="175"/>
                </a:cubicBezTo>
                <a:cubicBezTo>
                  <a:pt x="114" y="164"/>
                  <a:pt x="114" y="159"/>
                  <a:pt x="119" y="151"/>
                </a:cubicBezTo>
                <a:cubicBezTo>
                  <a:pt x="123" y="143"/>
                  <a:pt x="129" y="138"/>
                  <a:pt x="131" y="120"/>
                </a:cubicBezTo>
                <a:cubicBezTo>
                  <a:pt x="134" y="102"/>
                  <a:pt x="137" y="90"/>
                  <a:pt x="132" y="85"/>
                </a:cubicBezTo>
                <a:cubicBezTo>
                  <a:pt x="127" y="81"/>
                  <a:pt x="118" y="83"/>
                  <a:pt x="111" y="78"/>
                </a:cubicBezTo>
                <a:cubicBezTo>
                  <a:pt x="104" y="72"/>
                  <a:pt x="103" y="66"/>
                  <a:pt x="100" y="65"/>
                </a:cubicBezTo>
                <a:cubicBezTo>
                  <a:pt x="97" y="64"/>
                  <a:pt x="96" y="64"/>
                  <a:pt x="96" y="60"/>
                </a:cubicBezTo>
                <a:cubicBezTo>
                  <a:pt x="96" y="56"/>
                  <a:pt x="97" y="52"/>
                  <a:pt x="97" y="52"/>
                </a:cubicBezTo>
                <a:cubicBezTo>
                  <a:pt x="97" y="52"/>
                  <a:pt x="102" y="49"/>
                  <a:pt x="103" y="44"/>
                </a:cubicBezTo>
                <a:cubicBezTo>
                  <a:pt x="104" y="39"/>
                  <a:pt x="105" y="27"/>
                  <a:pt x="104" y="19"/>
                </a:cubicBezTo>
                <a:cubicBezTo>
                  <a:pt x="102" y="11"/>
                  <a:pt x="95" y="0"/>
                  <a:pt x="8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800"/>
          </a:p>
        </p:txBody>
      </p:sp>
      <p:sp>
        <p:nvSpPr>
          <p:cNvPr id="10" name="Freeform 21"/>
          <p:cNvSpPr>
            <a:spLocks/>
          </p:cNvSpPr>
          <p:nvPr/>
        </p:nvSpPr>
        <p:spPr bwMode="auto">
          <a:xfrm>
            <a:off x="5346588" y="3579862"/>
            <a:ext cx="521556" cy="1437153"/>
          </a:xfrm>
          <a:custGeom>
            <a:avLst/>
            <a:gdLst>
              <a:gd name="T0" fmla="*/ 159 w 237"/>
              <a:gd name="T1" fmla="*/ 25 h 747"/>
              <a:gd name="T2" fmla="*/ 155 w 237"/>
              <a:gd name="T3" fmla="*/ 80 h 747"/>
              <a:gd name="T4" fmla="*/ 141 w 237"/>
              <a:gd name="T5" fmla="*/ 110 h 747"/>
              <a:gd name="T6" fmla="*/ 165 w 237"/>
              <a:gd name="T7" fmla="*/ 128 h 747"/>
              <a:gd name="T8" fmla="*/ 211 w 237"/>
              <a:gd name="T9" fmla="*/ 188 h 747"/>
              <a:gd name="T10" fmla="*/ 228 w 237"/>
              <a:gd name="T11" fmla="*/ 248 h 747"/>
              <a:gd name="T12" fmla="*/ 193 w 237"/>
              <a:gd name="T13" fmla="*/ 261 h 747"/>
              <a:gd name="T14" fmla="*/ 193 w 237"/>
              <a:gd name="T15" fmla="*/ 312 h 747"/>
              <a:gd name="T16" fmla="*/ 198 w 237"/>
              <a:gd name="T17" fmla="*/ 396 h 747"/>
              <a:gd name="T18" fmla="*/ 187 w 237"/>
              <a:gd name="T19" fmla="*/ 465 h 747"/>
              <a:gd name="T20" fmla="*/ 161 w 237"/>
              <a:gd name="T21" fmla="*/ 638 h 747"/>
              <a:gd name="T22" fmla="*/ 178 w 237"/>
              <a:gd name="T23" fmla="*/ 680 h 747"/>
              <a:gd name="T24" fmla="*/ 197 w 237"/>
              <a:gd name="T25" fmla="*/ 699 h 747"/>
              <a:gd name="T26" fmla="*/ 178 w 237"/>
              <a:gd name="T27" fmla="*/ 713 h 747"/>
              <a:gd name="T28" fmla="*/ 147 w 237"/>
              <a:gd name="T29" fmla="*/ 707 h 747"/>
              <a:gd name="T30" fmla="*/ 110 w 237"/>
              <a:gd name="T31" fmla="*/ 700 h 747"/>
              <a:gd name="T32" fmla="*/ 112 w 237"/>
              <a:gd name="T33" fmla="*/ 660 h 747"/>
              <a:gd name="T34" fmla="*/ 109 w 237"/>
              <a:gd name="T35" fmla="*/ 517 h 747"/>
              <a:gd name="T36" fmla="*/ 51 w 237"/>
              <a:gd name="T37" fmla="*/ 706 h 747"/>
              <a:gd name="T38" fmla="*/ 61 w 237"/>
              <a:gd name="T39" fmla="*/ 733 h 747"/>
              <a:gd name="T40" fmla="*/ 17 w 237"/>
              <a:gd name="T41" fmla="*/ 736 h 747"/>
              <a:gd name="T42" fmla="*/ 2 w 237"/>
              <a:gd name="T43" fmla="*/ 710 h 747"/>
              <a:gd name="T44" fmla="*/ 4 w 237"/>
              <a:gd name="T45" fmla="*/ 679 h 747"/>
              <a:gd name="T46" fmla="*/ 49 w 237"/>
              <a:gd name="T47" fmla="*/ 393 h 747"/>
              <a:gd name="T48" fmla="*/ 48 w 237"/>
              <a:gd name="T49" fmla="*/ 340 h 747"/>
              <a:gd name="T50" fmla="*/ 55 w 237"/>
              <a:gd name="T51" fmla="*/ 282 h 747"/>
              <a:gd name="T52" fmla="*/ 39 w 237"/>
              <a:gd name="T53" fmla="*/ 196 h 747"/>
              <a:gd name="T54" fmla="*/ 62 w 237"/>
              <a:gd name="T55" fmla="*/ 123 h 747"/>
              <a:gd name="T56" fmla="*/ 93 w 237"/>
              <a:gd name="T57" fmla="*/ 95 h 747"/>
              <a:gd name="T58" fmla="*/ 95 w 237"/>
              <a:gd name="T59" fmla="*/ 84 h 747"/>
              <a:gd name="T60" fmla="*/ 88 w 237"/>
              <a:gd name="T61" fmla="*/ 61 h 747"/>
              <a:gd name="T62" fmla="*/ 99 w 237"/>
              <a:gd name="T63" fmla="*/ 15 h 7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37" h="747">
                <a:moveTo>
                  <a:pt x="143" y="9"/>
                </a:moveTo>
                <a:cubicBezTo>
                  <a:pt x="148" y="9"/>
                  <a:pt x="155" y="13"/>
                  <a:pt x="159" y="25"/>
                </a:cubicBezTo>
                <a:cubicBezTo>
                  <a:pt x="164" y="37"/>
                  <a:pt x="164" y="46"/>
                  <a:pt x="160" y="56"/>
                </a:cubicBezTo>
                <a:cubicBezTo>
                  <a:pt x="156" y="65"/>
                  <a:pt x="156" y="72"/>
                  <a:pt x="155" y="80"/>
                </a:cubicBezTo>
                <a:cubicBezTo>
                  <a:pt x="153" y="88"/>
                  <a:pt x="147" y="102"/>
                  <a:pt x="143" y="103"/>
                </a:cubicBezTo>
                <a:cubicBezTo>
                  <a:pt x="139" y="103"/>
                  <a:pt x="141" y="106"/>
                  <a:pt x="141" y="110"/>
                </a:cubicBezTo>
                <a:cubicBezTo>
                  <a:pt x="141" y="114"/>
                  <a:pt x="143" y="119"/>
                  <a:pt x="143" y="119"/>
                </a:cubicBezTo>
                <a:cubicBezTo>
                  <a:pt x="143" y="119"/>
                  <a:pt x="154" y="125"/>
                  <a:pt x="165" y="128"/>
                </a:cubicBezTo>
                <a:cubicBezTo>
                  <a:pt x="176" y="130"/>
                  <a:pt x="192" y="143"/>
                  <a:pt x="194" y="158"/>
                </a:cubicBezTo>
                <a:cubicBezTo>
                  <a:pt x="195" y="173"/>
                  <a:pt x="202" y="180"/>
                  <a:pt x="211" y="188"/>
                </a:cubicBezTo>
                <a:cubicBezTo>
                  <a:pt x="220" y="196"/>
                  <a:pt x="229" y="196"/>
                  <a:pt x="232" y="210"/>
                </a:cubicBezTo>
                <a:cubicBezTo>
                  <a:pt x="235" y="224"/>
                  <a:pt x="237" y="244"/>
                  <a:pt x="228" y="248"/>
                </a:cubicBezTo>
                <a:cubicBezTo>
                  <a:pt x="219" y="252"/>
                  <a:pt x="197" y="250"/>
                  <a:pt x="197" y="250"/>
                </a:cubicBezTo>
                <a:cubicBezTo>
                  <a:pt x="197" y="250"/>
                  <a:pt x="196" y="258"/>
                  <a:pt x="193" y="261"/>
                </a:cubicBezTo>
                <a:cubicBezTo>
                  <a:pt x="189" y="265"/>
                  <a:pt x="184" y="267"/>
                  <a:pt x="184" y="267"/>
                </a:cubicBezTo>
                <a:cubicBezTo>
                  <a:pt x="184" y="267"/>
                  <a:pt x="191" y="294"/>
                  <a:pt x="193" y="312"/>
                </a:cubicBezTo>
                <a:cubicBezTo>
                  <a:pt x="195" y="330"/>
                  <a:pt x="197" y="367"/>
                  <a:pt x="199" y="376"/>
                </a:cubicBezTo>
                <a:cubicBezTo>
                  <a:pt x="201" y="385"/>
                  <a:pt x="202" y="393"/>
                  <a:pt x="198" y="396"/>
                </a:cubicBezTo>
                <a:cubicBezTo>
                  <a:pt x="195" y="399"/>
                  <a:pt x="192" y="399"/>
                  <a:pt x="192" y="399"/>
                </a:cubicBezTo>
                <a:cubicBezTo>
                  <a:pt x="192" y="399"/>
                  <a:pt x="190" y="440"/>
                  <a:pt x="187" y="465"/>
                </a:cubicBezTo>
                <a:cubicBezTo>
                  <a:pt x="183" y="490"/>
                  <a:pt x="177" y="518"/>
                  <a:pt x="172" y="547"/>
                </a:cubicBezTo>
                <a:cubicBezTo>
                  <a:pt x="167" y="576"/>
                  <a:pt x="163" y="623"/>
                  <a:pt x="161" y="638"/>
                </a:cubicBezTo>
                <a:cubicBezTo>
                  <a:pt x="160" y="652"/>
                  <a:pt x="159" y="654"/>
                  <a:pt x="161" y="660"/>
                </a:cubicBezTo>
                <a:cubicBezTo>
                  <a:pt x="164" y="666"/>
                  <a:pt x="181" y="679"/>
                  <a:pt x="178" y="680"/>
                </a:cubicBezTo>
                <a:cubicBezTo>
                  <a:pt x="175" y="682"/>
                  <a:pt x="175" y="682"/>
                  <a:pt x="175" y="682"/>
                </a:cubicBezTo>
                <a:cubicBezTo>
                  <a:pt x="175" y="682"/>
                  <a:pt x="187" y="699"/>
                  <a:pt x="197" y="699"/>
                </a:cubicBezTo>
                <a:cubicBezTo>
                  <a:pt x="207" y="699"/>
                  <a:pt x="220" y="702"/>
                  <a:pt x="220" y="710"/>
                </a:cubicBezTo>
                <a:cubicBezTo>
                  <a:pt x="220" y="717"/>
                  <a:pt x="189" y="713"/>
                  <a:pt x="178" y="713"/>
                </a:cubicBezTo>
                <a:cubicBezTo>
                  <a:pt x="168" y="713"/>
                  <a:pt x="157" y="707"/>
                  <a:pt x="152" y="705"/>
                </a:cubicBezTo>
                <a:cubicBezTo>
                  <a:pt x="146" y="702"/>
                  <a:pt x="147" y="707"/>
                  <a:pt x="147" y="707"/>
                </a:cubicBezTo>
                <a:cubicBezTo>
                  <a:pt x="147" y="707"/>
                  <a:pt x="133" y="708"/>
                  <a:pt x="124" y="706"/>
                </a:cubicBezTo>
                <a:cubicBezTo>
                  <a:pt x="114" y="705"/>
                  <a:pt x="110" y="705"/>
                  <a:pt x="110" y="700"/>
                </a:cubicBezTo>
                <a:cubicBezTo>
                  <a:pt x="110" y="694"/>
                  <a:pt x="110" y="692"/>
                  <a:pt x="110" y="692"/>
                </a:cubicBezTo>
                <a:cubicBezTo>
                  <a:pt x="110" y="692"/>
                  <a:pt x="110" y="677"/>
                  <a:pt x="112" y="660"/>
                </a:cubicBezTo>
                <a:cubicBezTo>
                  <a:pt x="115" y="643"/>
                  <a:pt x="113" y="577"/>
                  <a:pt x="112" y="557"/>
                </a:cubicBezTo>
                <a:cubicBezTo>
                  <a:pt x="111" y="537"/>
                  <a:pt x="109" y="517"/>
                  <a:pt x="109" y="517"/>
                </a:cubicBezTo>
                <a:cubicBezTo>
                  <a:pt x="109" y="517"/>
                  <a:pt x="89" y="586"/>
                  <a:pt x="78" y="625"/>
                </a:cubicBezTo>
                <a:cubicBezTo>
                  <a:pt x="67" y="663"/>
                  <a:pt x="54" y="704"/>
                  <a:pt x="51" y="706"/>
                </a:cubicBezTo>
                <a:cubicBezTo>
                  <a:pt x="48" y="708"/>
                  <a:pt x="49" y="710"/>
                  <a:pt x="49" y="710"/>
                </a:cubicBezTo>
                <a:cubicBezTo>
                  <a:pt x="49" y="710"/>
                  <a:pt x="61" y="723"/>
                  <a:pt x="61" y="733"/>
                </a:cubicBezTo>
                <a:cubicBezTo>
                  <a:pt x="62" y="742"/>
                  <a:pt x="64" y="745"/>
                  <a:pt x="55" y="746"/>
                </a:cubicBezTo>
                <a:cubicBezTo>
                  <a:pt x="46" y="747"/>
                  <a:pt x="24" y="742"/>
                  <a:pt x="17" y="736"/>
                </a:cubicBezTo>
                <a:cubicBezTo>
                  <a:pt x="10" y="731"/>
                  <a:pt x="9" y="725"/>
                  <a:pt x="5" y="723"/>
                </a:cubicBezTo>
                <a:cubicBezTo>
                  <a:pt x="2" y="720"/>
                  <a:pt x="0" y="716"/>
                  <a:pt x="2" y="710"/>
                </a:cubicBezTo>
                <a:cubicBezTo>
                  <a:pt x="3" y="704"/>
                  <a:pt x="3" y="702"/>
                  <a:pt x="3" y="702"/>
                </a:cubicBezTo>
                <a:cubicBezTo>
                  <a:pt x="3" y="702"/>
                  <a:pt x="0" y="700"/>
                  <a:pt x="4" y="679"/>
                </a:cubicBezTo>
                <a:cubicBezTo>
                  <a:pt x="8" y="658"/>
                  <a:pt x="24" y="544"/>
                  <a:pt x="35" y="493"/>
                </a:cubicBezTo>
                <a:cubicBezTo>
                  <a:pt x="46" y="442"/>
                  <a:pt x="49" y="400"/>
                  <a:pt x="49" y="393"/>
                </a:cubicBezTo>
                <a:cubicBezTo>
                  <a:pt x="49" y="387"/>
                  <a:pt x="47" y="387"/>
                  <a:pt x="43" y="385"/>
                </a:cubicBezTo>
                <a:cubicBezTo>
                  <a:pt x="39" y="382"/>
                  <a:pt x="47" y="355"/>
                  <a:pt x="48" y="340"/>
                </a:cubicBezTo>
                <a:cubicBezTo>
                  <a:pt x="50" y="326"/>
                  <a:pt x="51" y="316"/>
                  <a:pt x="50" y="306"/>
                </a:cubicBezTo>
                <a:cubicBezTo>
                  <a:pt x="50" y="296"/>
                  <a:pt x="54" y="290"/>
                  <a:pt x="55" y="282"/>
                </a:cubicBezTo>
                <a:cubicBezTo>
                  <a:pt x="56" y="275"/>
                  <a:pt x="59" y="255"/>
                  <a:pt x="53" y="238"/>
                </a:cubicBezTo>
                <a:cubicBezTo>
                  <a:pt x="47" y="221"/>
                  <a:pt x="41" y="200"/>
                  <a:pt x="39" y="196"/>
                </a:cubicBezTo>
                <a:cubicBezTo>
                  <a:pt x="36" y="193"/>
                  <a:pt x="39" y="180"/>
                  <a:pt x="40" y="164"/>
                </a:cubicBezTo>
                <a:cubicBezTo>
                  <a:pt x="42" y="148"/>
                  <a:pt x="46" y="131"/>
                  <a:pt x="62" y="123"/>
                </a:cubicBezTo>
                <a:cubicBezTo>
                  <a:pt x="78" y="114"/>
                  <a:pt x="85" y="112"/>
                  <a:pt x="89" y="105"/>
                </a:cubicBezTo>
                <a:cubicBezTo>
                  <a:pt x="93" y="98"/>
                  <a:pt x="91" y="97"/>
                  <a:pt x="93" y="95"/>
                </a:cubicBezTo>
                <a:cubicBezTo>
                  <a:pt x="95" y="94"/>
                  <a:pt x="96" y="93"/>
                  <a:pt x="96" y="93"/>
                </a:cubicBezTo>
                <a:cubicBezTo>
                  <a:pt x="96" y="93"/>
                  <a:pt x="96" y="87"/>
                  <a:pt x="95" y="84"/>
                </a:cubicBezTo>
                <a:cubicBezTo>
                  <a:pt x="95" y="81"/>
                  <a:pt x="92" y="81"/>
                  <a:pt x="91" y="78"/>
                </a:cubicBezTo>
                <a:cubicBezTo>
                  <a:pt x="89" y="75"/>
                  <a:pt x="87" y="66"/>
                  <a:pt x="88" y="61"/>
                </a:cubicBezTo>
                <a:cubicBezTo>
                  <a:pt x="88" y="55"/>
                  <a:pt x="89" y="54"/>
                  <a:pt x="89" y="54"/>
                </a:cubicBezTo>
                <a:cubicBezTo>
                  <a:pt x="89" y="54"/>
                  <a:pt x="87" y="24"/>
                  <a:pt x="99" y="15"/>
                </a:cubicBezTo>
                <a:cubicBezTo>
                  <a:pt x="111" y="7"/>
                  <a:pt x="131" y="0"/>
                  <a:pt x="143" y="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46553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23478"/>
            <a:ext cx="8856984" cy="504493"/>
          </a:xfrm>
          <a:solidFill>
            <a:schemeClr val="bg2"/>
          </a:solidFill>
        </p:spPr>
        <p:txBody>
          <a:bodyPr>
            <a:noAutofit/>
          </a:bodyPr>
          <a:lstStyle/>
          <a:p>
            <a:pPr algn="ctr"/>
            <a:r>
              <a:rPr lang="ru-RU" sz="3200" dirty="0"/>
              <a:t>с</a:t>
            </a:r>
            <a:r>
              <a:rPr lang="ru-RU" sz="3200" dirty="0" smtClean="0"/>
              <a:t>равнение с аналогами</a:t>
            </a:r>
            <a:endParaRPr lang="ru-RU" sz="32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665FE9-9BAC-4209-9A4E-1EDDC23E6687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7</a:t>
            </a:fld>
            <a:endParaRPr lang="ru-RU">
              <a:solidFill>
                <a:prstClr val="white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621257"/>
              </p:ext>
            </p:extLst>
          </p:nvPr>
        </p:nvGraphicFramePr>
        <p:xfrm>
          <a:off x="899592" y="699979"/>
          <a:ext cx="7056783" cy="3980832"/>
        </p:xfrm>
        <a:graphic>
          <a:graphicData uri="http://schemas.openxmlformats.org/drawingml/2006/table">
            <a:tbl>
              <a:tblPr>
                <a:tableStyleId>{0660B408-B3CF-4A94-85FC-2B1E0A45F4A2}</a:tableStyleId>
              </a:tblPr>
              <a:tblGrid>
                <a:gridCol w="1864604">
                  <a:extLst>
                    <a:ext uri="{9D8B030D-6E8A-4147-A177-3AD203B41FA5}">
                      <a16:colId xmlns:a16="http://schemas.microsoft.com/office/drawing/2014/main" val="505203429"/>
                    </a:ext>
                  </a:extLst>
                </a:gridCol>
                <a:gridCol w="1439889">
                  <a:extLst>
                    <a:ext uri="{9D8B030D-6E8A-4147-A177-3AD203B41FA5}">
                      <a16:colId xmlns:a16="http://schemas.microsoft.com/office/drawing/2014/main" val="3019927081"/>
                    </a:ext>
                  </a:extLst>
                </a:gridCol>
                <a:gridCol w="2110579">
                  <a:extLst>
                    <a:ext uri="{9D8B030D-6E8A-4147-A177-3AD203B41FA5}">
                      <a16:colId xmlns:a16="http://schemas.microsoft.com/office/drawing/2014/main" val="3656506926"/>
                    </a:ext>
                  </a:extLst>
                </a:gridCol>
                <a:gridCol w="1641711">
                  <a:extLst>
                    <a:ext uri="{9D8B030D-6E8A-4147-A177-3AD203B41FA5}">
                      <a16:colId xmlns:a16="http://schemas.microsoft.com/office/drawing/2014/main" val="1656271948"/>
                    </a:ext>
                  </a:extLst>
                </a:gridCol>
              </a:tblGrid>
              <a:tr h="5646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Название</a:t>
                      </a:r>
                      <a:r>
                        <a:rPr lang="ru-RU" sz="12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параметра 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Разрабатываемый</a:t>
                      </a:r>
                      <a:r>
                        <a:rPr lang="ru-RU" sz="12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датчик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Аналоги (промышленный датчик </a:t>
                      </a:r>
                      <a:r>
                        <a:rPr lang="en-US" sz="1200" kern="1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CO2)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Комментарий 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3482164"/>
                  </a:ext>
                </a:extLst>
              </a:tr>
              <a:tr h="29410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 Стоимость, руб.</a:t>
                      </a:r>
                      <a:r>
                        <a:rPr lang="ru-RU" sz="12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r>
                        <a:rPr lang="ru-RU" sz="1200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тыс. 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От 70</a:t>
                      </a:r>
                      <a:r>
                        <a:rPr lang="ru-RU" sz="12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до 80 тыс.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Дороже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4086662"/>
                  </a:ext>
                </a:extLst>
              </a:tr>
              <a:tr h="6271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 Габариты, мм. </a:t>
                      </a:r>
                      <a:r>
                        <a:rPr lang="ru-RU" sz="1200" baseline="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ВхШхГ</a:t>
                      </a:r>
                      <a:endParaRPr lang="ru-RU" sz="1200" dirty="0" smtClean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75х75х40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85х85х40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Меньше</a:t>
                      </a:r>
                      <a:r>
                        <a:rPr lang="ru-RU" sz="12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на 10 мм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2915638"/>
                  </a:ext>
                </a:extLst>
              </a:tr>
              <a:tr h="10554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</a:t>
                      </a:r>
                      <a:r>
                        <a:rPr lang="ru-RU" sz="12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Улавливаемые газы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</a:t>
                      </a:r>
                      <a:r>
                        <a:rPr lang="ru-RU" sz="1200" kern="1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200" kern="1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  <a:r>
                        <a:rPr lang="ru-RU" sz="1200" kern="1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 </a:t>
                      </a:r>
                      <a:r>
                        <a:rPr lang="en-US" sz="1200" kern="1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NH</a:t>
                      </a:r>
                      <a:r>
                        <a:rPr lang="ru-RU" sz="1200" kern="1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3, </a:t>
                      </a:r>
                      <a:r>
                        <a:rPr lang="en-US" sz="1200" kern="1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</a:t>
                      </a:r>
                      <a:r>
                        <a:rPr lang="ru-RU" sz="1200" kern="1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 </a:t>
                      </a:r>
                      <a:r>
                        <a:rPr lang="en-US" sz="1200" kern="1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lang="ru-RU" sz="1200" kern="1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этанол, ацетон, формальдегиды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Чувствительны</a:t>
                      </a:r>
                      <a:r>
                        <a:rPr lang="ru-RU" sz="12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к 1 газу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Главная</a:t>
                      </a:r>
                      <a:r>
                        <a:rPr lang="ru-RU" sz="12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особенность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7777588"/>
                  </a:ext>
                </a:extLst>
              </a:tr>
              <a:tr h="52937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 </a:t>
                      </a:r>
                      <a:r>
                        <a:rPr lang="ru-RU" sz="1200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Диапазон обнаружения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ru-RU" sz="1200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мг</a:t>
                      </a:r>
                      <a:r>
                        <a:rPr lang="en-US" sz="1200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ru-RU" sz="1200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</a:t>
                      </a:r>
                      <a:r>
                        <a:rPr lang="en-US" sz="1200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^3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Зависит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от вещества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500 для </a:t>
                      </a:r>
                      <a:r>
                        <a:rPr lang="en-US" sz="1200" kern="1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CO2</a:t>
                      </a:r>
                      <a:r>
                        <a:rPr lang="ru-RU" sz="1200" kern="1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Соизмеримо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2388183"/>
                  </a:ext>
                </a:extLst>
              </a:tr>
              <a:tr h="886317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 </a:t>
                      </a:r>
                      <a:r>
                        <a:rPr lang="ru-RU" sz="1200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Чувствительность и точность , мг</a:t>
                      </a:r>
                      <a:r>
                        <a:rPr lang="en-US" sz="1200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ru-RU" sz="1200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</a:t>
                      </a:r>
                      <a:r>
                        <a:rPr lang="en-US" sz="1200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^3</a:t>
                      </a:r>
                      <a:endParaRPr lang="ru-RU" sz="1200" dirty="0" smtClean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18±5 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20±5 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Соизмеримо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4529" marR="4529" marT="4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49870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60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5486"/>
            <a:ext cx="8229600" cy="565572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3200" b="1" smtClean="0"/>
              <a:t>План реализации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665FE9-9BAC-4209-9A4E-1EDDC23E6687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8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Freeform 21"/>
          <p:cNvSpPr>
            <a:spLocks/>
          </p:cNvSpPr>
          <p:nvPr/>
        </p:nvSpPr>
        <p:spPr bwMode="auto">
          <a:xfrm>
            <a:off x="274812" y="3100779"/>
            <a:ext cx="532347" cy="1727235"/>
          </a:xfrm>
          <a:custGeom>
            <a:avLst/>
            <a:gdLst>
              <a:gd name="T0" fmla="*/ 159 w 237"/>
              <a:gd name="T1" fmla="*/ 25 h 747"/>
              <a:gd name="T2" fmla="*/ 155 w 237"/>
              <a:gd name="T3" fmla="*/ 80 h 747"/>
              <a:gd name="T4" fmla="*/ 141 w 237"/>
              <a:gd name="T5" fmla="*/ 110 h 747"/>
              <a:gd name="T6" fmla="*/ 165 w 237"/>
              <a:gd name="T7" fmla="*/ 128 h 747"/>
              <a:gd name="T8" fmla="*/ 211 w 237"/>
              <a:gd name="T9" fmla="*/ 188 h 747"/>
              <a:gd name="T10" fmla="*/ 228 w 237"/>
              <a:gd name="T11" fmla="*/ 248 h 747"/>
              <a:gd name="T12" fmla="*/ 193 w 237"/>
              <a:gd name="T13" fmla="*/ 261 h 747"/>
              <a:gd name="T14" fmla="*/ 193 w 237"/>
              <a:gd name="T15" fmla="*/ 312 h 747"/>
              <a:gd name="T16" fmla="*/ 198 w 237"/>
              <a:gd name="T17" fmla="*/ 396 h 747"/>
              <a:gd name="T18" fmla="*/ 187 w 237"/>
              <a:gd name="T19" fmla="*/ 465 h 747"/>
              <a:gd name="T20" fmla="*/ 161 w 237"/>
              <a:gd name="T21" fmla="*/ 638 h 747"/>
              <a:gd name="T22" fmla="*/ 178 w 237"/>
              <a:gd name="T23" fmla="*/ 680 h 747"/>
              <a:gd name="T24" fmla="*/ 197 w 237"/>
              <a:gd name="T25" fmla="*/ 699 h 747"/>
              <a:gd name="T26" fmla="*/ 178 w 237"/>
              <a:gd name="T27" fmla="*/ 713 h 747"/>
              <a:gd name="T28" fmla="*/ 147 w 237"/>
              <a:gd name="T29" fmla="*/ 707 h 747"/>
              <a:gd name="T30" fmla="*/ 110 w 237"/>
              <a:gd name="T31" fmla="*/ 700 h 747"/>
              <a:gd name="T32" fmla="*/ 112 w 237"/>
              <a:gd name="T33" fmla="*/ 660 h 747"/>
              <a:gd name="T34" fmla="*/ 109 w 237"/>
              <a:gd name="T35" fmla="*/ 517 h 747"/>
              <a:gd name="T36" fmla="*/ 51 w 237"/>
              <a:gd name="T37" fmla="*/ 706 h 747"/>
              <a:gd name="T38" fmla="*/ 61 w 237"/>
              <a:gd name="T39" fmla="*/ 733 h 747"/>
              <a:gd name="T40" fmla="*/ 17 w 237"/>
              <a:gd name="T41" fmla="*/ 736 h 747"/>
              <a:gd name="T42" fmla="*/ 2 w 237"/>
              <a:gd name="T43" fmla="*/ 710 h 747"/>
              <a:gd name="T44" fmla="*/ 4 w 237"/>
              <a:gd name="T45" fmla="*/ 679 h 747"/>
              <a:gd name="T46" fmla="*/ 49 w 237"/>
              <a:gd name="T47" fmla="*/ 393 h 747"/>
              <a:gd name="T48" fmla="*/ 48 w 237"/>
              <a:gd name="T49" fmla="*/ 340 h 747"/>
              <a:gd name="T50" fmla="*/ 55 w 237"/>
              <a:gd name="T51" fmla="*/ 282 h 747"/>
              <a:gd name="T52" fmla="*/ 39 w 237"/>
              <a:gd name="T53" fmla="*/ 196 h 747"/>
              <a:gd name="T54" fmla="*/ 62 w 237"/>
              <a:gd name="T55" fmla="*/ 123 h 747"/>
              <a:gd name="T56" fmla="*/ 93 w 237"/>
              <a:gd name="T57" fmla="*/ 95 h 747"/>
              <a:gd name="T58" fmla="*/ 95 w 237"/>
              <a:gd name="T59" fmla="*/ 84 h 747"/>
              <a:gd name="T60" fmla="*/ 88 w 237"/>
              <a:gd name="T61" fmla="*/ 61 h 747"/>
              <a:gd name="T62" fmla="*/ 99 w 237"/>
              <a:gd name="T63" fmla="*/ 15 h 7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37" h="747">
                <a:moveTo>
                  <a:pt x="143" y="9"/>
                </a:moveTo>
                <a:cubicBezTo>
                  <a:pt x="148" y="9"/>
                  <a:pt x="155" y="13"/>
                  <a:pt x="159" y="25"/>
                </a:cubicBezTo>
                <a:cubicBezTo>
                  <a:pt x="164" y="37"/>
                  <a:pt x="164" y="46"/>
                  <a:pt x="160" y="56"/>
                </a:cubicBezTo>
                <a:cubicBezTo>
                  <a:pt x="156" y="65"/>
                  <a:pt x="156" y="72"/>
                  <a:pt x="155" y="80"/>
                </a:cubicBezTo>
                <a:cubicBezTo>
                  <a:pt x="153" y="88"/>
                  <a:pt x="147" y="102"/>
                  <a:pt x="143" y="103"/>
                </a:cubicBezTo>
                <a:cubicBezTo>
                  <a:pt x="139" y="103"/>
                  <a:pt x="141" y="106"/>
                  <a:pt x="141" y="110"/>
                </a:cubicBezTo>
                <a:cubicBezTo>
                  <a:pt x="141" y="114"/>
                  <a:pt x="143" y="119"/>
                  <a:pt x="143" y="119"/>
                </a:cubicBezTo>
                <a:cubicBezTo>
                  <a:pt x="143" y="119"/>
                  <a:pt x="154" y="125"/>
                  <a:pt x="165" y="128"/>
                </a:cubicBezTo>
                <a:cubicBezTo>
                  <a:pt x="176" y="130"/>
                  <a:pt x="192" y="143"/>
                  <a:pt x="194" y="158"/>
                </a:cubicBezTo>
                <a:cubicBezTo>
                  <a:pt x="195" y="173"/>
                  <a:pt x="202" y="180"/>
                  <a:pt x="211" y="188"/>
                </a:cubicBezTo>
                <a:cubicBezTo>
                  <a:pt x="220" y="196"/>
                  <a:pt x="229" y="196"/>
                  <a:pt x="232" y="210"/>
                </a:cubicBezTo>
                <a:cubicBezTo>
                  <a:pt x="235" y="224"/>
                  <a:pt x="237" y="244"/>
                  <a:pt x="228" y="248"/>
                </a:cubicBezTo>
                <a:cubicBezTo>
                  <a:pt x="219" y="252"/>
                  <a:pt x="197" y="250"/>
                  <a:pt x="197" y="250"/>
                </a:cubicBezTo>
                <a:cubicBezTo>
                  <a:pt x="197" y="250"/>
                  <a:pt x="196" y="258"/>
                  <a:pt x="193" y="261"/>
                </a:cubicBezTo>
                <a:cubicBezTo>
                  <a:pt x="189" y="265"/>
                  <a:pt x="184" y="267"/>
                  <a:pt x="184" y="267"/>
                </a:cubicBezTo>
                <a:cubicBezTo>
                  <a:pt x="184" y="267"/>
                  <a:pt x="191" y="294"/>
                  <a:pt x="193" y="312"/>
                </a:cubicBezTo>
                <a:cubicBezTo>
                  <a:pt x="195" y="330"/>
                  <a:pt x="197" y="367"/>
                  <a:pt x="199" y="376"/>
                </a:cubicBezTo>
                <a:cubicBezTo>
                  <a:pt x="201" y="385"/>
                  <a:pt x="202" y="393"/>
                  <a:pt x="198" y="396"/>
                </a:cubicBezTo>
                <a:cubicBezTo>
                  <a:pt x="195" y="399"/>
                  <a:pt x="192" y="399"/>
                  <a:pt x="192" y="399"/>
                </a:cubicBezTo>
                <a:cubicBezTo>
                  <a:pt x="192" y="399"/>
                  <a:pt x="190" y="440"/>
                  <a:pt x="187" y="465"/>
                </a:cubicBezTo>
                <a:cubicBezTo>
                  <a:pt x="183" y="490"/>
                  <a:pt x="177" y="518"/>
                  <a:pt x="172" y="547"/>
                </a:cubicBezTo>
                <a:cubicBezTo>
                  <a:pt x="167" y="576"/>
                  <a:pt x="163" y="623"/>
                  <a:pt x="161" y="638"/>
                </a:cubicBezTo>
                <a:cubicBezTo>
                  <a:pt x="160" y="652"/>
                  <a:pt x="159" y="654"/>
                  <a:pt x="161" y="660"/>
                </a:cubicBezTo>
                <a:cubicBezTo>
                  <a:pt x="164" y="666"/>
                  <a:pt x="181" y="679"/>
                  <a:pt x="178" y="680"/>
                </a:cubicBezTo>
                <a:cubicBezTo>
                  <a:pt x="175" y="682"/>
                  <a:pt x="175" y="682"/>
                  <a:pt x="175" y="682"/>
                </a:cubicBezTo>
                <a:cubicBezTo>
                  <a:pt x="175" y="682"/>
                  <a:pt x="187" y="699"/>
                  <a:pt x="197" y="699"/>
                </a:cubicBezTo>
                <a:cubicBezTo>
                  <a:pt x="207" y="699"/>
                  <a:pt x="220" y="702"/>
                  <a:pt x="220" y="710"/>
                </a:cubicBezTo>
                <a:cubicBezTo>
                  <a:pt x="220" y="717"/>
                  <a:pt x="189" y="713"/>
                  <a:pt x="178" y="713"/>
                </a:cubicBezTo>
                <a:cubicBezTo>
                  <a:pt x="168" y="713"/>
                  <a:pt x="157" y="707"/>
                  <a:pt x="152" y="705"/>
                </a:cubicBezTo>
                <a:cubicBezTo>
                  <a:pt x="146" y="702"/>
                  <a:pt x="147" y="707"/>
                  <a:pt x="147" y="707"/>
                </a:cubicBezTo>
                <a:cubicBezTo>
                  <a:pt x="147" y="707"/>
                  <a:pt x="133" y="708"/>
                  <a:pt x="124" y="706"/>
                </a:cubicBezTo>
                <a:cubicBezTo>
                  <a:pt x="114" y="705"/>
                  <a:pt x="110" y="705"/>
                  <a:pt x="110" y="700"/>
                </a:cubicBezTo>
                <a:cubicBezTo>
                  <a:pt x="110" y="694"/>
                  <a:pt x="110" y="692"/>
                  <a:pt x="110" y="692"/>
                </a:cubicBezTo>
                <a:cubicBezTo>
                  <a:pt x="110" y="692"/>
                  <a:pt x="110" y="677"/>
                  <a:pt x="112" y="660"/>
                </a:cubicBezTo>
                <a:cubicBezTo>
                  <a:pt x="115" y="643"/>
                  <a:pt x="113" y="577"/>
                  <a:pt x="112" y="557"/>
                </a:cubicBezTo>
                <a:cubicBezTo>
                  <a:pt x="111" y="537"/>
                  <a:pt x="109" y="517"/>
                  <a:pt x="109" y="517"/>
                </a:cubicBezTo>
                <a:cubicBezTo>
                  <a:pt x="109" y="517"/>
                  <a:pt x="89" y="586"/>
                  <a:pt x="78" y="625"/>
                </a:cubicBezTo>
                <a:cubicBezTo>
                  <a:pt x="67" y="663"/>
                  <a:pt x="54" y="704"/>
                  <a:pt x="51" y="706"/>
                </a:cubicBezTo>
                <a:cubicBezTo>
                  <a:pt x="48" y="708"/>
                  <a:pt x="49" y="710"/>
                  <a:pt x="49" y="710"/>
                </a:cubicBezTo>
                <a:cubicBezTo>
                  <a:pt x="49" y="710"/>
                  <a:pt x="61" y="723"/>
                  <a:pt x="61" y="733"/>
                </a:cubicBezTo>
                <a:cubicBezTo>
                  <a:pt x="62" y="742"/>
                  <a:pt x="64" y="745"/>
                  <a:pt x="55" y="746"/>
                </a:cubicBezTo>
                <a:cubicBezTo>
                  <a:pt x="46" y="747"/>
                  <a:pt x="24" y="742"/>
                  <a:pt x="17" y="736"/>
                </a:cubicBezTo>
                <a:cubicBezTo>
                  <a:pt x="10" y="731"/>
                  <a:pt x="9" y="725"/>
                  <a:pt x="5" y="723"/>
                </a:cubicBezTo>
                <a:cubicBezTo>
                  <a:pt x="2" y="720"/>
                  <a:pt x="0" y="716"/>
                  <a:pt x="2" y="710"/>
                </a:cubicBezTo>
                <a:cubicBezTo>
                  <a:pt x="3" y="704"/>
                  <a:pt x="3" y="702"/>
                  <a:pt x="3" y="702"/>
                </a:cubicBezTo>
                <a:cubicBezTo>
                  <a:pt x="3" y="702"/>
                  <a:pt x="0" y="700"/>
                  <a:pt x="4" y="679"/>
                </a:cubicBezTo>
                <a:cubicBezTo>
                  <a:pt x="8" y="658"/>
                  <a:pt x="24" y="544"/>
                  <a:pt x="35" y="493"/>
                </a:cubicBezTo>
                <a:cubicBezTo>
                  <a:pt x="46" y="442"/>
                  <a:pt x="49" y="400"/>
                  <a:pt x="49" y="393"/>
                </a:cubicBezTo>
                <a:cubicBezTo>
                  <a:pt x="49" y="387"/>
                  <a:pt x="47" y="387"/>
                  <a:pt x="43" y="385"/>
                </a:cubicBezTo>
                <a:cubicBezTo>
                  <a:pt x="39" y="382"/>
                  <a:pt x="47" y="355"/>
                  <a:pt x="48" y="340"/>
                </a:cubicBezTo>
                <a:cubicBezTo>
                  <a:pt x="50" y="326"/>
                  <a:pt x="51" y="316"/>
                  <a:pt x="50" y="306"/>
                </a:cubicBezTo>
                <a:cubicBezTo>
                  <a:pt x="50" y="296"/>
                  <a:pt x="54" y="290"/>
                  <a:pt x="55" y="282"/>
                </a:cubicBezTo>
                <a:cubicBezTo>
                  <a:pt x="56" y="275"/>
                  <a:pt x="59" y="255"/>
                  <a:pt x="53" y="238"/>
                </a:cubicBezTo>
                <a:cubicBezTo>
                  <a:pt x="47" y="221"/>
                  <a:pt x="41" y="200"/>
                  <a:pt x="39" y="196"/>
                </a:cubicBezTo>
                <a:cubicBezTo>
                  <a:pt x="36" y="193"/>
                  <a:pt x="39" y="180"/>
                  <a:pt x="40" y="164"/>
                </a:cubicBezTo>
                <a:cubicBezTo>
                  <a:pt x="42" y="148"/>
                  <a:pt x="46" y="131"/>
                  <a:pt x="62" y="123"/>
                </a:cubicBezTo>
                <a:cubicBezTo>
                  <a:pt x="78" y="114"/>
                  <a:pt x="85" y="112"/>
                  <a:pt x="89" y="105"/>
                </a:cubicBezTo>
                <a:cubicBezTo>
                  <a:pt x="93" y="98"/>
                  <a:pt x="91" y="97"/>
                  <a:pt x="93" y="95"/>
                </a:cubicBezTo>
                <a:cubicBezTo>
                  <a:pt x="95" y="94"/>
                  <a:pt x="96" y="93"/>
                  <a:pt x="96" y="93"/>
                </a:cubicBezTo>
                <a:cubicBezTo>
                  <a:pt x="96" y="93"/>
                  <a:pt x="96" y="87"/>
                  <a:pt x="95" y="84"/>
                </a:cubicBezTo>
                <a:cubicBezTo>
                  <a:pt x="95" y="81"/>
                  <a:pt x="92" y="81"/>
                  <a:pt x="91" y="78"/>
                </a:cubicBezTo>
                <a:cubicBezTo>
                  <a:pt x="89" y="75"/>
                  <a:pt x="87" y="66"/>
                  <a:pt x="88" y="61"/>
                </a:cubicBezTo>
                <a:cubicBezTo>
                  <a:pt x="88" y="55"/>
                  <a:pt x="89" y="54"/>
                  <a:pt x="89" y="54"/>
                </a:cubicBezTo>
                <a:cubicBezTo>
                  <a:pt x="89" y="54"/>
                  <a:pt x="87" y="24"/>
                  <a:pt x="99" y="15"/>
                </a:cubicBezTo>
                <a:cubicBezTo>
                  <a:pt x="111" y="7"/>
                  <a:pt x="131" y="0"/>
                  <a:pt x="143" y="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800"/>
          </a:p>
        </p:txBody>
      </p:sp>
      <p:sp>
        <p:nvSpPr>
          <p:cNvPr id="7" name="Freeform 23"/>
          <p:cNvSpPr>
            <a:spLocks/>
          </p:cNvSpPr>
          <p:nvPr/>
        </p:nvSpPr>
        <p:spPr bwMode="auto">
          <a:xfrm>
            <a:off x="8388424" y="2039406"/>
            <a:ext cx="407236" cy="1436027"/>
          </a:xfrm>
          <a:custGeom>
            <a:avLst/>
            <a:gdLst>
              <a:gd name="T0" fmla="*/ 80 w 137"/>
              <a:gd name="T1" fmla="*/ 0 h 469"/>
              <a:gd name="T2" fmla="*/ 57 w 137"/>
              <a:gd name="T3" fmla="*/ 23 h 469"/>
              <a:gd name="T4" fmla="*/ 59 w 137"/>
              <a:gd name="T5" fmla="*/ 48 h 469"/>
              <a:gd name="T6" fmla="*/ 62 w 137"/>
              <a:gd name="T7" fmla="*/ 52 h 469"/>
              <a:gd name="T8" fmla="*/ 64 w 137"/>
              <a:gd name="T9" fmla="*/ 63 h 469"/>
              <a:gd name="T10" fmla="*/ 68 w 137"/>
              <a:gd name="T11" fmla="*/ 69 h 469"/>
              <a:gd name="T12" fmla="*/ 63 w 137"/>
              <a:gd name="T13" fmla="*/ 78 h 469"/>
              <a:gd name="T14" fmla="*/ 44 w 137"/>
              <a:gd name="T15" fmla="*/ 86 h 469"/>
              <a:gd name="T16" fmla="*/ 29 w 137"/>
              <a:gd name="T17" fmla="*/ 100 h 469"/>
              <a:gd name="T18" fmla="*/ 14 w 137"/>
              <a:gd name="T19" fmla="*/ 123 h 469"/>
              <a:gd name="T20" fmla="*/ 2 w 137"/>
              <a:gd name="T21" fmla="*/ 150 h 469"/>
              <a:gd name="T22" fmla="*/ 26 w 137"/>
              <a:gd name="T23" fmla="*/ 163 h 469"/>
              <a:gd name="T24" fmla="*/ 36 w 137"/>
              <a:gd name="T25" fmla="*/ 158 h 469"/>
              <a:gd name="T26" fmla="*/ 29 w 137"/>
              <a:gd name="T27" fmla="*/ 201 h 469"/>
              <a:gd name="T28" fmla="*/ 24 w 137"/>
              <a:gd name="T29" fmla="*/ 245 h 469"/>
              <a:gd name="T30" fmla="*/ 33 w 137"/>
              <a:gd name="T31" fmla="*/ 250 h 469"/>
              <a:gd name="T32" fmla="*/ 39 w 137"/>
              <a:gd name="T33" fmla="*/ 306 h 469"/>
              <a:gd name="T34" fmla="*/ 47 w 137"/>
              <a:gd name="T35" fmla="*/ 360 h 469"/>
              <a:gd name="T36" fmla="*/ 48 w 137"/>
              <a:gd name="T37" fmla="*/ 394 h 469"/>
              <a:gd name="T38" fmla="*/ 32 w 137"/>
              <a:gd name="T39" fmla="*/ 416 h 469"/>
              <a:gd name="T40" fmla="*/ 14 w 137"/>
              <a:gd name="T41" fmla="*/ 420 h 469"/>
              <a:gd name="T42" fmla="*/ 16 w 137"/>
              <a:gd name="T43" fmla="*/ 428 h 469"/>
              <a:gd name="T44" fmla="*/ 45 w 137"/>
              <a:gd name="T45" fmla="*/ 425 h 469"/>
              <a:gd name="T46" fmla="*/ 56 w 137"/>
              <a:gd name="T47" fmla="*/ 421 h 469"/>
              <a:gd name="T48" fmla="*/ 63 w 137"/>
              <a:gd name="T49" fmla="*/ 426 h 469"/>
              <a:gd name="T50" fmla="*/ 75 w 137"/>
              <a:gd name="T51" fmla="*/ 419 h 469"/>
              <a:gd name="T52" fmla="*/ 76 w 137"/>
              <a:gd name="T53" fmla="*/ 401 h 469"/>
              <a:gd name="T54" fmla="*/ 74 w 137"/>
              <a:gd name="T55" fmla="*/ 380 h 469"/>
              <a:gd name="T56" fmla="*/ 78 w 137"/>
              <a:gd name="T57" fmla="*/ 350 h 469"/>
              <a:gd name="T58" fmla="*/ 78 w 137"/>
              <a:gd name="T59" fmla="*/ 326 h 469"/>
              <a:gd name="T60" fmla="*/ 76 w 137"/>
              <a:gd name="T61" fmla="*/ 303 h 469"/>
              <a:gd name="T62" fmla="*/ 76 w 137"/>
              <a:gd name="T63" fmla="*/ 288 h 469"/>
              <a:gd name="T64" fmla="*/ 84 w 137"/>
              <a:gd name="T65" fmla="*/ 331 h 469"/>
              <a:gd name="T66" fmla="*/ 89 w 137"/>
              <a:gd name="T67" fmla="*/ 382 h 469"/>
              <a:gd name="T68" fmla="*/ 96 w 137"/>
              <a:gd name="T69" fmla="*/ 413 h 469"/>
              <a:gd name="T70" fmla="*/ 99 w 137"/>
              <a:gd name="T71" fmla="*/ 427 h 469"/>
              <a:gd name="T72" fmla="*/ 95 w 137"/>
              <a:gd name="T73" fmla="*/ 445 h 469"/>
              <a:gd name="T74" fmla="*/ 98 w 137"/>
              <a:gd name="T75" fmla="*/ 469 h 469"/>
              <a:gd name="T76" fmla="*/ 120 w 137"/>
              <a:gd name="T77" fmla="*/ 454 h 469"/>
              <a:gd name="T78" fmla="*/ 122 w 137"/>
              <a:gd name="T79" fmla="*/ 430 h 469"/>
              <a:gd name="T80" fmla="*/ 125 w 137"/>
              <a:gd name="T81" fmla="*/ 411 h 469"/>
              <a:gd name="T82" fmla="*/ 125 w 137"/>
              <a:gd name="T83" fmla="*/ 385 h 469"/>
              <a:gd name="T84" fmla="*/ 121 w 137"/>
              <a:gd name="T85" fmla="*/ 338 h 469"/>
              <a:gd name="T86" fmla="*/ 116 w 137"/>
              <a:gd name="T87" fmla="*/ 282 h 469"/>
              <a:gd name="T88" fmla="*/ 115 w 137"/>
              <a:gd name="T89" fmla="*/ 252 h 469"/>
              <a:gd name="T90" fmla="*/ 130 w 137"/>
              <a:gd name="T91" fmla="*/ 246 h 469"/>
              <a:gd name="T92" fmla="*/ 124 w 137"/>
              <a:gd name="T93" fmla="*/ 211 h 469"/>
              <a:gd name="T94" fmla="*/ 117 w 137"/>
              <a:gd name="T95" fmla="*/ 175 h 469"/>
              <a:gd name="T96" fmla="*/ 119 w 137"/>
              <a:gd name="T97" fmla="*/ 151 h 469"/>
              <a:gd name="T98" fmla="*/ 131 w 137"/>
              <a:gd name="T99" fmla="*/ 120 h 469"/>
              <a:gd name="T100" fmla="*/ 132 w 137"/>
              <a:gd name="T101" fmla="*/ 85 h 469"/>
              <a:gd name="T102" fmla="*/ 111 w 137"/>
              <a:gd name="T103" fmla="*/ 78 h 469"/>
              <a:gd name="T104" fmla="*/ 100 w 137"/>
              <a:gd name="T105" fmla="*/ 65 h 469"/>
              <a:gd name="T106" fmla="*/ 96 w 137"/>
              <a:gd name="T107" fmla="*/ 60 h 469"/>
              <a:gd name="T108" fmla="*/ 97 w 137"/>
              <a:gd name="T109" fmla="*/ 52 h 469"/>
              <a:gd name="T110" fmla="*/ 103 w 137"/>
              <a:gd name="T111" fmla="*/ 44 h 469"/>
              <a:gd name="T112" fmla="*/ 104 w 137"/>
              <a:gd name="T113" fmla="*/ 19 h 469"/>
              <a:gd name="T114" fmla="*/ 80 w 137"/>
              <a:gd name="T115" fmla="*/ 0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7" h="469">
                <a:moveTo>
                  <a:pt x="80" y="0"/>
                </a:moveTo>
                <a:cubicBezTo>
                  <a:pt x="71" y="0"/>
                  <a:pt x="57" y="9"/>
                  <a:pt x="57" y="23"/>
                </a:cubicBezTo>
                <a:cubicBezTo>
                  <a:pt x="57" y="37"/>
                  <a:pt x="58" y="43"/>
                  <a:pt x="59" y="48"/>
                </a:cubicBezTo>
                <a:cubicBezTo>
                  <a:pt x="60" y="52"/>
                  <a:pt x="62" y="52"/>
                  <a:pt x="62" y="52"/>
                </a:cubicBezTo>
                <a:cubicBezTo>
                  <a:pt x="62" y="52"/>
                  <a:pt x="61" y="61"/>
                  <a:pt x="64" y="63"/>
                </a:cubicBezTo>
                <a:cubicBezTo>
                  <a:pt x="67" y="66"/>
                  <a:pt x="68" y="66"/>
                  <a:pt x="68" y="69"/>
                </a:cubicBezTo>
                <a:cubicBezTo>
                  <a:pt x="68" y="72"/>
                  <a:pt x="66" y="75"/>
                  <a:pt x="63" y="78"/>
                </a:cubicBezTo>
                <a:cubicBezTo>
                  <a:pt x="61" y="81"/>
                  <a:pt x="50" y="84"/>
                  <a:pt x="44" y="86"/>
                </a:cubicBezTo>
                <a:cubicBezTo>
                  <a:pt x="37" y="89"/>
                  <a:pt x="33" y="92"/>
                  <a:pt x="29" y="100"/>
                </a:cubicBezTo>
                <a:cubicBezTo>
                  <a:pt x="26" y="107"/>
                  <a:pt x="21" y="117"/>
                  <a:pt x="14" y="123"/>
                </a:cubicBezTo>
                <a:cubicBezTo>
                  <a:pt x="8" y="130"/>
                  <a:pt x="0" y="140"/>
                  <a:pt x="2" y="150"/>
                </a:cubicBezTo>
                <a:cubicBezTo>
                  <a:pt x="5" y="159"/>
                  <a:pt x="18" y="167"/>
                  <a:pt x="26" y="163"/>
                </a:cubicBezTo>
                <a:cubicBezTo>
                  <a:pt x="33" y="159"/>
                  <a:pt x="36" y="158"/>
                  <a:pt x="36" y="158"/>
                </a:cubicBezTo>
                <a:cubicBezTo>
                  <a:pt x="36" y="158"/>
                  <a:pt x="31" y="180"/>
                  <a:pt x="29" y="201"/>
                </a:cubicBezTo>
                <a:cubicBezTo>
                  <a:pt x="27" y="223"/>
                  <a:pt x="21" y="244"/>
                  <a:pt x="24" y="245"/>
                </a:cubicBezTo>
                <a:cubicBezTo>
                  <a:pt x="28" y="247"/>
                  <a:pt x="33" y="250"/>
                  <a:pt x="33" y="250"/>
                </a:cubicBezTo>
                <a:cubicBezTo>
                  <a:pt x="33" y="250"/>
                  <a:pt x="34" y="280"/>
                  <a:pt x="39" y="306"/>
                </a:cubicBezTo>
                <a:cubicBezTo>
                  <a:pt x="44" y="332"/>
                  <a:pt x="46" y="344"/>
                  <a:pt x="47" y="360"/>
                </a:cubicBezTo>
                <a:cubicBezTo>
                  <a:pt x="48" y="376"/>
                  <a:pt x="49" y="387"/>
                  <a:pt x="48" y="394"/>
                </a:cubicBezTo>
                <a:cubicBezTo>
                  <a:pt x="47" y="400"/>
                  <a:pt x="38" y="413"/>
                  <a:pt x="32" y="416"/>
                </a:cubicBezTo>
                <a:cubicBezTo>
                  <a:pt x="27" y="418"/>
                  <a:pt x="18" y="418"/>
                  <a:pt x="14" y="420"/>
                </a:cubicBezTo>
                <a:cubicBezTo>
                  <a:pt x="10" y="421"/>
                  <a:pt x="7" y="426"/>
                  <a:pt x="16" y="428"/>
                </a:cubicBezTo>
                <a:cubicBezTo>
                  <a:pt x="25" y="429"/>
                  <a:pt x="41" y="427"/>
                  <a:pt x="45" y="425"/>
                </a:cubicBezTo>
                <a:cubicBezTo>
                  <a:pt x="49" y="424"/>
                  <a:pt x="56" y="421"/>
                  <a:pt x="56" y="421"/>
                </a:cubicBezTo>
                <a:cubicBezTo>
                  <a:pt x="56" y="421"/>
                  <a:pt x="54" y="426"/>
                  <a:pt x="63" y="426"/>
                </a:cubicBezTo>
                <a:cubicBezTo>
                  <a:pt x="73" y="426"/>
                  <a:pt x="74" y="425"/>
                  <a:pt x="75" y="419"/>
                </a:cubicBezTo>
                <a:cubicBezTo>
                  <a:pt x="75" y="413"/>
                  <a:pt x="75" y="405"/>
                  <a:pt x="76" y="401"/>
                </a:cubicBezTo>
                <a:cubicBezTo>
                  <a:pt x="78" y="397"/>
                  <a:pt x="71" y="386"/>
                  <a:pt x="74" y="380"/>
                </a:cubicBezTo>
                <a:cubicBezTo>
                  <a:pt x="78" y="375"/>
                  <a:pt x="81" y="359"/>
                  <a:pt x="78" y="350"/>
                </a:cubicBezTo>
                <a:cubicBezTo>
                  <a:pt x="75" y="341"/>
                  <a:pt x="79" y="332"/>
                  <a:pt x="78" y="326"/>
                </a:cubicBezTo>
                <a:cubicBezTo>
                  <a:pt x="77" y="320"/>
                  <a:pt x="76" y="312"/>
                  <a:pt x="76" y="303"/>
                </a:cubicBezTo>
                <a:cubicBezTo>
                  <a:pt x="76" y="294"/>
                  <a:pt x="76" y="288"/>
                  <a:pt x="76" y="288"/>
                </a:cubicBezTo>
                <a:cubicBezTo>
                  <a:pt x="76" y="288"/>
                  <a:pt x="82" y="322"/>
                  <a:pt x="84" y="331"/>
                </a:cubicBezTo>
                <a:cubicBezTo>
                  <a:pt x="86" y="340"/>
                  <a:pt x="89" y="372"/>
                  <a:pt x="89" y="382"/>
                </a:cubicBezTo>
                <a:cubicBezTo>
                  <a:pt x="89" y="392"/>
                  <a:pt x="96" y="405"/>
                  <a:pt x="96" y="413"/>
                </a:cubicBezTo>
                <a:cubicBezTo>
                  <a:pt x="97" y="422"/>
                  <a:pt x="97" y="427"/>
                  <a:pt x="99" y="427"/>
                </a:cubicBezTo>
                <a:cubicBezTo>
                  <a:pt x="102" y="427"/>
                  <a:pt x="97" y="437"/>
                  <a:pt x="95" y="445"/>
                </a:cubicBezTo>
                <a:cubicBezTo>
                  <a:pt x="94" y="452"/>
                  <a:pt x="88" y="469"/>
                  <a:pt x="98" y="469"/>
                </a:cubicBezTo>
                <a:cubicBezTo>
                  <a:pt x="109" y="469"/>
                  <a:pt x="120" y="465"/>
                  <a:pt x="120" y="454"/>
                </a:cubicBezTo>
                <a:cubicBezTo>
                  <a:pt x="121" y="444"/>
                  <a:pt x="119" y="434"/>
                  <a:pt x="122" y="430"/>
                </a:cubicBezTo>
                <a:cubicBezTo>
                  <a:pt x="125" y="426"/>
                  <a:pt x="125" y="417"/>
                  <a:pt x="125" y="411"/>
                </a:cubicBezTo>
                <a:cubicBezTo>
                  <a:pt x="124" y="406"/>
                  <a:pt x="126" y="396"/>
                  <a:pt x="125" y="385"/>
                </a:cubicBezTo>
                <a:cubicBezTo>
                  <a:pt x="123" y="373"/>
                  <a:pt x="123" y="353"/>
                  <a:pt x="121" y="338"/>
                </a:cubicBezTo>
                <a:cubicBezTo>
                  <a:pt x="118" y="323"/>
                  <a:pt x="117" y="300"/>
                  <a:pt x="116" y="282"/>
                </a:cubicBezTo>
                <a:cubicBezTo>
                  <a:pt x="114" y="264"/>
                  <a:pt x="113" y="255"/>
                  <a:pt x="115" y="252"/>
                </a:cubicBezTo>
                <a:cubicBezTo>
                  <a:pt x="117" y="250"/>
                  <a:pt x="127" y="247"/>
                  <a:pt x="130" y="246"/>
                </a:cubicBezTo>
                <a:cubicBezTo>
                  <a:pt x="133" y="246"/>
                  <a:pt x="127" y="227"/>
                  <a:pt x="124" y="211"/>
                </a:cubicBezTo>
                <a:cubicBezTo>
                  <a:pt x="122" y="196"/>
                  <a:pt x="119" y="186"/>
                  <a:pt x="117" y="175"/>
                </a:cubicBezTo>
                <a:cubicBezTo>
                  <a:pt x="114" y="164"/>
                  <a:pt x="114" y="159"/>
                  <a:pt x="119" y="151"/>
                </a:cubicBezTo>
                <a:cubicBezTo>
                  <a:pt x="123" y="143"/>
                  <a:pt x="129" y="138"/>
                  <a:pt x="131" y="120"/>
                </a:cubicBezTo>
                <a:cubicBezTo>
                  <a:pt x="134" y="102"/>
                  <a:pt x="137" y="90"/>
                  <a:pt x="132" y="85"/>
                </a:cubicBezTo>
                <a:cubicBezTo>
                  <a:pt x="127" y="81"/>
                  <a:pt x="118" y="83"/>
                  <a:pt x="111" y="78"/>
                </a:cubicBezTo>
                <a:cubicBezTo>
                  <a:pt x="104" y="72"/>
                  <a:pt x="103" y="66"/>
                  <a:pt x="100" y="65"/>
                </a:cubicBezTo>
                <a:cubicBezTo>
                  <a:pt x="97" y="64"/>
                  <a:pt x="96" y="64"/>
                  <a:pt x="96" y="60"/>
                </a:cubicBezTo>
                <a:cubicBezTo>
                  <a:pt x="96" y="56"/>
                  <a:pt x="97" y="52"/>
                  <a:pt x="97" y="52"/>
                </a:cubicBezTo>
                <a:cubicBezTo>
                  <a:pt x="97" y="52"/>
                  <a:pt x="102" y="49"/>
                  <a:pt x="103" y="44"/>
                </a:cubicBezTo>
                <a:cubicBezTo>
                  <a:pt x="104" y="39"/>
                  <a:pt x="105" y="27"/>
                  <a:pt x="104" y="19"/>
                </a:cubicBezTo>
                <a:cubicBezTo>
                  <a:pt x="102" y="11"/>
                  <a:pt x="95" y="0"/>
                  <a:pt x="8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800"/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979639"/>
            <a:ext cx="7529640" cy="4044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Создание экспериментального образца чувствительного элемента </a:t>
            </a: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Разработка прототипа датчика</a:t>
            </a: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Поиск партнеров по производству через партнерские лаборатории дружественных университетов</a:t>
            </a: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Проведение испытаний пилотных образцов на объектах производства потенциальных заказчиков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Привлечение инвестиций партнеров по созданию образца датчика</a:t>
            </a: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 Привлечение инвестиций партнеров по созданию мелкосерийного производства</a:t>
            </a: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7.Внедрение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продукта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24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95262"/>
            <a:ext cx="8640960" cy="932870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3200" b="1" dirty="0" smtClean="0"/>
              <a:t>Защита </a:t>
            </a:r>
            <a:r>
              <a:rPr lang="ru-RU" sz="3200" b="1" dirty="0"/>
              <a:t>прав на интеллектуальную собственность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19622"/>
            <a:ext cx="8640960" cy="3456384"/>
          </a:xfrm>
        </p:spPr>
        <p:txBody>
          <a:bodyPr>
            <a:normAutofit fontScale="92500" lnSpcReduction="20000"/>
          </a:bodyPr>
          <a:lstStyle/>
          <a:p>
            <a:pPr marL="0" indent="449263" algn="just">
              <a:buNone/>
            </a:pPr>
            <a:r>
              <a:rPr lang="ru-RU" sz="18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Существующие патенты: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        «Способ </a:t>
            </a: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изготовления материала газового сенсора для </a:t>
            </a:r>
            <a: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детектирования </a:t>
            </a:r>
            <a:r>
              <a:rPr lang="ru-RU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монооксида</a:t>
            </a: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 углерода </a:t>
            </a:r>
            <a: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СО </a:t>
            </a: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без нагревания</a:t>
            </a:r>
            <a: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        «</a:t>
            </a: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Способ изготовления газового сенсора на основе </a:t>
            </a:r>
            <a:r>
              <a:rPr lang="ru-RU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термовольтаического</a:t>
            </a: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 эффекта в оксиде </a:t>
            </a:r>
            <a: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цинка». </a:t>
            </a:r>
          </a:p>
          <a:p>
            <a:pPr marL="0" indent="449263" algn="just">
              <a:lnSpc>
                <a:spcPct val="150000"/>
              </a:lnSpc>
              <a:buNone/>
            </a:pPr>
            <a: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Планируется подача заявки на получение патента на изобретение. Существенными </a:t>
            </a: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отличительными признаками является использованием </a:t>
            </a:r>
            <a: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конструкции </a:t>
            </a: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массивов чувствительных элементов данной разработки, в связи с отсутствием прямых аналогов.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665FE9-9BAC-4209-9A4E-1EDDC23E6687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9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Freeform 75"/>
          <p:cNvSpPr>
            <a:spLocks noChangeArrowheads="1"/>
          </p:cNvSpPr>
          <p:nvPr/>
        </p:nvSpPr>
        <p:spPr bwMode="auto">
          <a:xfrm>
            <a:off x="467544" y="1777422"/>
            <a:ext cx="504055" cy="407978"/>
          </a:xfrm>
          <a:custGeom>
            <a:avLst/>
            <a:gdLst>
              <a:gd name="T0" fmla="*/ 443 w 497"/>
              <a:gd name="T1" fmla="*/ 0 h 400"/>
              <a:gd name="T2" fmla="*/ 443 w 497"/>
              <a:gd name="T3" fmla="*/ 0 h 400"/>
              <a:gd name="T4" fmla="*/ 53 w 497"/>
              <a:gd name="T5" fmla="*/ 0 h 400"/>
              <a:gd name="T6" fmla="*/ 0 w 497"/>
              <a:gd name="T7" fmla="*/ 44 h 400"/>
              <a:gd name="T8" fmla="*/ 0 w 497"/>
              <a:gd name="T9" fmla="*/ 346 h 400"/>
              <a:gd name="T10" fmla="*/ 53 w 497"/>
              <a:gd name="T11" fmla="*/ 399 h 400"/>
              <a:gd name="T12" fmla="*/ 443 w 497"/>
              <a:gd name="T13" fmla="*/ 399 h 400"/>
              <a:gd name="T14" fmla="*/ 496 w 497"/>
              <a:gd name="T15" fmla="*/ 346 h 400"/>
              <a:gd name="T16" fmla="*/ 496 w 497"/>
              <a:gd name="T17" fmla="*/ 44 h 400"/>
              <a:gd name="T18" fmla="*/ 443 w 497"/>
              <a:gd name="T19" fmla="*/ 0 h 400"/>
              <a:gd name="T20" fmla="*/ 443 w 497"/>
              <a:gd name="T21" fmla="*/ 346 h 400"/>
              <a:gd name="T22" fmla="*/ 443 w 497"/>
              <a:gd name="T23" fmla="*/ 346 h 400"/>
              <a:gd name="T24" fmla="*/ 53 w 497"/>
              <a:gd name="T25" fmla="*/ 346 h 400"/>
              <a:gd name="T26" fmla="*/ 53 w 497"/>
              <a:gd name="T27" fmla="*/ 44 h 400"/>
              <a:gd name="T28" fmla="*/ 443 w 497"/>
              <a:gd name="T29" fmla="*/ 44 h 400"/>
              <a:gd name="T30" fmla="*/ 443 w 497"/>
              <a:gd name="T31" fmla="*/ 346 h 400"/>
              <a:gd name="T32" fmla="*/ 222 w 497"/>
              <a:gd name="T33" fmla="*/ 249 h 400"/>
              <a:gd name="T34" fmla="*/ 222 w 497"/>
              <a:gd name="T35" fmla="*/ 249 h 400"/>
              <a:gd name="T36" fmla="*/ 97 w 497"/>
              <a:gd name="T37" fmla="*/ 249 h 400"/>
              <a:gd name="T38" fmla="*/ 97 w 497"/>
              <a:gd name="T39" fmla="*/ 293 h 400"/>
              <a:gd name="T40" fmla="*/ 222 w 497"/>
              <a:gd name="T41" fmla="*/ 293 h 400"/>
              <a:gd name="T42" fmla="*/ 222 w 497"/>
              <a:gd name="T43" fmla="*/ 249 h 400"/>
              <a:gd name="T44" fmla="*/ 222 w 497"/>
              <a:gd name="T45" fmla="*/ 178 h 400"/>
              <a:gd name="T46" fmla="*/ 222 w 497"/>
              <a:gd name="T47" fmla="*/ 178 h 400"/>
              <a:gd name="T48" fmla="*/ 97 w 497"/>
              <a:gd name="T49" fmla="*/ 178 h 400"/>
              <a:gd name="T50" fmla="*/ 97 w 497"/>
              <a:gd name="T51" fmla="*/ 222 h 400"/>
              <a:gd name="T52" fmla="*/ 222 w 497"/>
              <a:gd name="T53" fmla="*/ 222 h 400"/>
              <a:gd name="T54" fmla="*/ 222 w 497"/>
              <a:gd name="T55" fmla="*/ 178 h 400"/>
              <a:gd name="T56" fmla="*/ 222 w 497"/>
              <a:gd name="T57" fmla="*/ 98 h 400"/>
              <a:gd name="T58" fmla="*/ 222 w 497"/>
              <a:gd name="T59" fmla="*/ 98 h 400"/>
              <a:gd name="T60" fmla="*/ 97 w 497"/>
              <a:gd name="T61" fmla="*/ 98 h 400"/>
              <a:gd name="T62" fmla="*/ 97 w 497"/>
              <a:gd name="T63" fmla="*/ 143 h 400"/>
              <a:gd name="T64" fmla="*/ 222 w 497"/>
              <a:gd name="T65" fmla="*/ 143 h 400"/>
              <a:gd name="T66" fmla="*/ 222 w 497"/>
              <a:gd name="T67" fmla="*/ 98 h 400"/>
              <a:gd name="T68" fmla="*/ 389 w 497"/>
              <a:gd name="T69" fmla="*/ 257 h 400"/>
              <a:gd name="T70" fmla="*/ 389 w 497"/>
              <a:gd name="T71" fmla="*/ 257 h 400"/>
              <a:gd name="T72" fmla="*/ 354 w 497"/>
              <a:gd name="T73" fmla="*/ 231 h 400"/>
              <a:gd name="T74" fmla="*/ 381 w 497"/>
              <a:gd name="T75" fmla="*/ 151 h 400"/>
              <a:gd name="T76" fmla="*/ 336 w 497"/>
              <a:gd name="T77" fmla="*/ 98 h 400"/>
              <a:gd name="T78" fmla="*/ 292 w 497"/>
              <a:gd name="T79" fmla="*/ 151 h 400"/>
              <a:gd name="T80" fmla="*/ 319 w 497"/>
              <a:gd name="T81" fmla="*/ 231 h 400"/>
              <a:gd name="T82" fmla="*/ 275 w 497"/>
              <a:gd name="T83" fmla="*/ 257 h 400"/>
              <a:gd name="T84" fmla="*/ 275 w 497"/>
              <a:gd name="T85" fmla="*/ 293 h 400"/>
              <a:gd name="T86" fmla="*/ 398 w 497"/>
              <a:gd name="T87" fmla="*/ 293 h 400"/>
              <a:gd name="T88" fmla="*/ 389 w 497"/>
              <a:gd name="T89" fmla="*/ 257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97" h="400">
                <a:moveTo>
                  <a:pt x="443" y="0"/>
                </a:moveTo>
                <a:lnTo>
                  <a:pt x="443" y="0"/>
                </a:lnTo>
                <a:cubicBezTo>
                  <a:pt x="53" y="0"/>
                  <a:pt x="53" y="0"/>
                  <a:pt x="53" y="0"/>
                </a:cubicBezTo>
                <a:cubicBezTo>
                  <a:pt x="17" y="0"/>
                  <a:pt x="0" y="18"/>
                  <a:pt x="0" y="44"/>
                </a:cubicBezTo>
                <a:cubicBezTo>
                  <a:pt x="0" y="346"/>
                  <a:pt x="0" y="346"/>
                  <a:pt x="0" y="346"/>
                </a:cubicBezTo>
                <a:cubicBezTo>
                  <a:pt x="0" y="373"/>
                  <a:pt x="17" y="399"/>
                  <a:pt x="53" y="399"/>
                </a:cubicBezTo>
                <a:cubicBezTo>
                  <a:pt x="443" y="399"/>
                  <a:pt x="443" y="399"/>
                  <a:pt x="443" y="399"/>
                </a:cubicBezTo>
                <a:cubicBezTo>
                  <a:pt x="470" y="399"/>
                  <a:pt x="496" y="373"/>
                  <a:pt x="496" y="346"/>
                </a:cubicBezTo>
                <a:cubicBezTo>
                  <a:pt x="496" y="44"/>
                  <a:pt x="496" y="44"/>
                  <a:pt x="496" y="44"/>
                </a:cubicBezTo>
                <a:cubicBezTo>
                  <a:pt x="496" y="18"/>
                  <a:pt x="470" y="0"/>
                  <a:pt x="443" y="0"/>
                </a:cubicBezTo>
                <a:close/>
                <a:moveTo>
                  <a:pt x="443" y="346"/>
                </a:moveTo>
                <a:lnTo>
                  <a:pt x="443" y="346"/>
                </a:lnTo>
                <a:cubicBezTo>
                  <a:pt x="53" y="346"/>
                  <a:pt x="53" y="346"/>
                  <a:pt x="53" y="346"/>
                </a:cubicBezTo>
                <a:cubicBezTo>
                  <a:pt x="53" y="44"/>
                  <a:pt x="53" y="44"/>
                  <a:pt x="53" y="44"/>
                </a:cubicBezTo>
                <a:cubicBezTo>
                  <a:pt x="443" y="44"/>
                  <a:pt x="443" y="44"/>
                  <a:pt x="443" y="44"/>
                </a:cubicBezTo>
                <a:lnTo>
                  <a:pt x="443" y="346"/>
                </a:lnTo>
                <a:close/>
                <a:moveTo>
                  <a:pt x="222" y="249"/>
                </a:moveTo>
                <a:lnTo>
                  <a:pt x="222" y="249"/>
                </a:lnTo>
                <a:cubicBezTo>
                  <a:pt x="97" y="249"/>
                  <a:pt x="97" y="249"/>
                  <a:pt x="97" y="249"/>
                </a:cubicBezTo>
                <a:cubicBezTo>
                  <a:pt x="97" y="293"/>
                  <a:pt x="97" y="293"/>
                  <a:pt x="97" y="293"/>
                </a:cubicBezTo>
                <a:cubicBezTo>
                  <a:pt x="222" y="293"/>
                  <a:pt x="222" y="293"/>
                  <a:pt x="222" y="293"/>
                </a:cubicBezTo>
                <a:lnTo>
                  <a:pt x="222" y="249"/>
                </a:lnTo>
                <a:close/>
                <a:moveTo>
                  <a:pt x="222" y="178"/>
                </a:moveTo>
                <a:lnTo>
                  <a:pt x="222" y="178"/>
                </a:lnTo>
                <a:cubicBezTo>
                  <a:pt x="97" y="178"/>
                  <a:pt x="97" y="178"/>
                  <a:pt x="97" y="178"/>
                </a:cubicBezTo>
                <a:cubicBezTo>
                  <a:pt x="97" y="222"/>
                  <a:pt x="97" y="222"/>
                  <a:pt x="97" y="222"/>
                </a:cubicBezTo>
                <a:cubicBezTo>
                  <a:pt x="222" y="222"/>
                  <a:pt x="222" y="222"/>
                  <a:pt x="222" y="222"/>
                </a:cubicBezTo>
                <a:lnTo>
                  <a:pt x="222" y="178"/>
                </a:lnTo>
                <a:close/>
                <a:moveTo>
                  <a:pt x="222" y="98"/>
                </a:moveTo>
                <a:lnTo>
                  <a:pt x="222" y="98"/>
                </a:lnTo>
                <a:cubicBezTo>
                  <a:pt x="97" y="98"/>
                  <a:pt x="97" y="98"/>
                  <a:pt x="97" y="98"/>
                </a:cubicBezTo>
                <a:cubicBezTo>
                  <a:pt x="97" y="143"/>
                  <a:pt x="97" y="143"/>
                  <a:pt x="97" y="143"/>
                </a:cubicBezTo>
                <a:cubicBezTo>
                  <a:pt x="222" y="143"/>
                  <a:pt x="222" y="143"/>
                  <a:pt x="222" y="143"/>
                </a:cubicBezTo>
                <a:lnTo>
                  <a:pt x="222" y="98"/>
                </a:lnTo>
                <a:close/>
                <a:moveTo>
                  <a:pt x="389" y="257"/>
                </a:moveTo>
                <a:lnTo>
                  <a:pt x="389" y="257"/>
                </a:lnTo>
                <a:cubicBezTo>
                  <a:pt x="389" y="257"/>
                  <a:pt x="354" y="249"/>
                  <a:pt x="354" y="231"/>
                </a:cubicBezTo>
                <a:cubicBezTo>
                  <a:pt x="354" y="204"/>
                  <a:pt x="381" y="196"/>
                  <a:pt x="381" y="151"/>
                </a:cubicBezTo>
                <a:cubicBezTo>
                  <a:pt x="381" y="125"/>
                  <a:pt x="372" y="98"/>
                  <a:pt x="336" y="98"/>
                </a:cubicBezTo>
                <a:cubicBezTo>
                  <a:pt x="301" y="98"/>
                  <a:pt x="292" y="125"/>
                  <a:pt x="292" y="151"/>
                </a:cubicBezTo>
                <a:cubicBezTo>
                  <a:pt x="292" y="196"/>
                  <a:pt x="319" y="204"/>
                  <a:pt x="319" y="231"/>
                </a:cubicBezTo>
                <a:cubicBezTo>
                  <a:pt x="319" y="249"/>
                  <a:pt x="275" y="257"/>
                  <a:pt x="275" y="257"/>
                </a:cubicBezTo>
                <a:lnTo>
                  <a:pt x="275" y="293"/>
                </a:lnTo>
                <a:cubicBezTo>
                  <a:pt x="398" y="293"/>
                  <a:pt x="398" y="293"/>
                  <a:pt x="398" y="293"/>
                </a:cubicBezTo>
                <a:cubicBezTo>
                  <a:pt x="398" y="293"/>
                  <a:pt x="398" y="257"/>
                  <a:pt x="389" y="2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Freeform 75"/>
          <p:cNvSpPr>
            <a:spLocks noChangeArrowheads="1"/>
          </p:cNvSpPr>
          <p:nvPr/>
        </p:nvSpPr>
        <p:spPr bwMode="auto">
          <a:xfrm>
            <a:off x="467544" y="2588900"/>
            <a:ext cx="504055" cy="407978"/>
          </a:xfrm>
          <a:custGeom>
            <a:avLst/>
            <a:gdLst>
              <a:gd name="T0" fmla="*/ 443 w 497"/>
              <a:gd name="T1" fmla="*/ 0 h 400"/>
              <a:gd name="T2" fmla="*/ 443 w 497"/>
              <a:gd name="T3" fmla="*/ 0 h 400"/>
              <a:gd name="T4" fmla="*/ 53 w 497"/>
              <a:gd name="T5" fmla="*/ 0 h 400"/>
              <a:gd name="T6" fmla="*/ 0 w 497"/>
              <a:gd name="T7" fmla="*/ 44 h 400"/>
              <a:gd name="T8" fmla="*/ 0 w 497"/>
              <a:gd name="T9" fmla="*/ 346 h 400"/>
              <a:gd name="T10" fmla="*/ 53 w 497"/>
              <a:gd name="T11" fmla="*/ 399 h 400"/>
              <a:gd name="T12" fmla="*/ 443 w 497"/>
              <a:gd name="T13" fmla="*/ 399 h 400"/>
              <a:gd name="T14" fmla="*/ 496 w 497"/>
              <a:gd name="T15" fmla="*/ 346 h 400"/>
              <a:gd name="T16" fmla="*/ 496 w 497"/>
              <a:gd name="T17" fmla="*/ 44 h 400"/>
              <a:gd name="T18" fmla="*/ 443 w 497"/>
              <a:gd name="T19" fmla="*/ 0 h 400"/>
              <a:gd name="T20" fmla="*/ 443 w 497"/>
              <a:gd name="T21" fmla="*/ 346 h 400"/>
              <a:gd name="T22" fmla="*/ 443 w 497"/>
              <a:gd name="T23" fmla="*/ 346 h 400"/>
              <a:gd name="T24" fmla="*/ 53 w 497"/>
              <a:gd name="T25" fmla="*/ 346 h 400"/>
              <a:gd name="T26" fmla="*/ 53 w 497"/>
              <a:gd name="T27" fmla="*/ 44 h 400"/>
              <a:gd name="T28" fmla="*/ 443 w 497"/>
              <a:gd name="T29" fmla="*/ 44 h 400"/>
              <a:gd name="T30" fmla="*/ 443 w 497"/>
              <a:gd name="T31" fmla="*/ 346 h 400"/>
              <a:gd name="T32" fmla="*/ 222 w 497"/>
              <a:gd name="T33" fmla="*/ 249 h 400"/>
              <a:gd name="T34" fmla="*/ 222 w 497"/>
              <a:gd name="T35" fmla="*/ 249 h 400"/>
              <a:gd name="T36" fmla="*/ 97 w 497"/>
              <a:gd name="T37" fmla="*/ 249 h 400"/>
              <a:gd name="T38" fmla="*/ 97 w 497"/>
              <a:gd name="T39" fmla="*/ 293 h 400"/>
              <a:gd name="T40" fmla="*/ 222 w 497"/>
              <a:gd name="T41" fmla="*/ 293 h 400"/>
              <a:gd name="T42" fmla="*/ 222 w 497"/>
              <a:gd name="T43" fmla="*/ 249 h 400"/>
              <a:gd name="T44" fmla="*/ 222 w 497"/>
              <a:gd name="T45" fmla="*/ 178 h 400"/>
              <a:gd name="T46" fmla="*/ 222 w 497"/>
              <a:gd name="T47" fmla="*/ 178 h 400"/>
              <a:gd name="T48" fmla="*/ 97 w 497"/>
              <a:gd name="T49" fmla="*/ 178 h 400"/>
              <a:gd name="T50" fmla="*/ 97 w 497"/>
              <a:gd name="T51" fmla="*/ 222 h 400"/>
              <a:gd name="T52" fmla="*/ 222 w 497"/>
              <a:gd name="T53" fmla="*/ 222 h 400"/>
              <a:gd name="T54" fmla="*/ 222 w 497"/>
              <a:gd name="T55" fmla="*/ 178 h 400"/>
              <a:gd name="T56" fmla="*/ 222 w 497"/>
              <a:gd name="T57" fmla="*/ 98 h 400"/>
              <a:gd name="T58" fmla="*/ 222 w 497"/>
              <a:gd name="T59" fmla="*/ 98 h 400"/>
              <a:gd name="T60" fmla="*/ 97 w 497"/>
              <a:gd name="T61" fmla="*/ 98 h 400"/>
              <a:gd name="T62" fmla="*/ 97 w 497"/>
              <a:gd name="T63" fmla="*/ 143 h 400"/>
              <a:gd name="T64" fmla="*/ 222 w 497"/>
              <a:gd name="T65" fmla="*/ 143 h 400"/>
              <a:gd name="T66" fmla="*/ 222 w 497"/>
              <a:gd name="T67" fmla="*/ 98 h 400"/>
              <a:gd name="T68" fmla="*/ 389 w 497"/>
              <a:gd name="T69" fmla="*/ 257 h 400"/>
              <a:gd name="T70" fmla="*/ 389 w 497"/>
              <a:gd name="T71" fmla="*/ 257 h 400"/>
              <a:gd name="T72" fmla="*/ 354 w 497"/>
              <a:gd name="T73" fmla="*/ 231 h 400"/>
              <a:gd name="T74" fmla="*/ 381 w 497"/>
              <a:gd name="T75" fmla="*/ 151 h 400"/>
              <a:gd name="T76" fmla="*/ 336 w 497"/>
              <a:gd name="T77" fmla="*/ 98 h 400"/>
              <a:gd name="T78" fmla="*/ 292 w 497"/>
              <a:gd name="T79" fmla="*/ 151 h 400"/>
              <a:gd name="T80" fmla="*/ 319 w 497"/>
              <a:gd name="T81" fmla="*/ 231 h 400"/>
              <a:gd name="T82" fmla="*/ 275 w 497"/>
              <a:gd name="T83" fmla="*/ 257 h 400"/>
              <a:gd name="T84" fmla="*/ 275 w 497"/>
              <a:gd name="T85" fmla="*/ 293 h 400"/>
              <a:gd name="T86" fmla="*/ 398 w 497"/>
              <a:gd name="T87" fmla="*/ 293 h 400"/>
              <a:gd name="T88" fmla="*/ 389 w 497"/>
              <a:gd name="T89" fmla="*/ 257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97" h="400">
                <a:moveTo>
                  <a:pt x="443" y="0"/>
                </a:moveTo>
                <a:lnTo>
                  <a:pt x="443" y="0"/>
                </a:lnTo>
                <a:cubicBezTo>
                  <a:pt x="53" y="0"/>
                  <a:pt x="53" y="0"/>
                  <a:pt x="53" y="0"/>
                </a:cubicBezTo>
                <a:cubicBezTo>
                  <a:pt x="17" y="0"/>
                  <a:pt x="0" y="18"/>
                  <a:pt x="0" y="44"/>
                </a:cubicBezTo>
                <a:cubicBezTo>
                  <a:pt x="0" y="346"/>
                  <a:pt x="0" y="346"/>
                  <a:pt x="0" y="346"/>
                </a:cubicBezTo>
                <a:cubicBezTo>
                  <a:pt x="0" y="373"/>
                  <a:pt x="17" y="399"/>
                  <a:pt x="53" y="399"/>
                </a:cubicBezTo>
                <a:cubicBezTo>
                  <a:pt x="443" y="399"/>
                  <a:pt x="443" y="399"/>
                  <a:pt x="443" y="399"/>
                </a:cubicBezTo>
                <a:cubicBezTo>
                  <a:pt x="470" y="399"/>
                  <a:pt x="496" y="373"/>
                  <a:pt x="496" y="346"/>
                </a:cubicBezTo>
                <a:cubicBezTo>
                  <a:pt x="496" y="44"/>
                  <a:pt x="496" y="44"/>
                  <a:pt x="496" y="44"/>
                </a:cubicBezTo>
                <a:cubicBezTo>
                  <a:pt x="496" y="18"/>
                  <a:pt x="470" y="0"/>
                  <a:pt x="443" y="0"/>
                </a:cubicBezTo>
                <a:close/>
                <a:moveTo>
                  <a:pt x="443" y="346"/>
                </a:moveTo>
                <a:lnTo>
                  <a:pt x="443" y="346"/>
                </a:lnTo>
                <a:cubicBezTo>
                  <a:pt x="53" y="346"/>
                  <a:pt x="53" y="346"/>
                  <a:pt x="53" y="346"/>
                </a:cubicBezTo>
                <a:cubicBezTo>
                  <a:pt x="53" y="44"/>
                  <a:pt x="53" y="44"/>
                  <a:pt x="53" y="44"/>
                </a:cubicBezTo>
                <a:cubicBezTo>
                  <a:pt x="443" y="44"/>
                  <a:pt x="443" y="44"/>
                  <a:pt x="443" y="44"/>
                </a:cubicBezTo>
                <a:lnTo>
                  <a:pt x="443" y="346"/>
                </a:lnTo>
                <a:close/>
                <a:moveTo>
                  <a:pt x="222" y="249"/>
                </a:moveTo>
                <a:lnTo>
                  <a:pt x="222" y="249"/>
                </a:lnTo>
                <a:cubicBezTo>
                  <a:pt x="97" y="249"/>
                  <a:pt x="97" y="249"/>
                  <a:pt x="97" y="249"/>
                </a:cubicBezTo>
                <a:cubicBezTo>
                  <a:pt x="97" y="293"/>
                  <a:pt x="97" y="293"/>
                  <a:pt x="97" y="293"/>
                </a:cubicBezTo>
                <a:cubicBezTo>
                  <a:pt x="222" y="293"/>
                  <a:pt x="222" y="293"/>
                  <a:pt x="222" y="293"/>
                </a:cubicBezTo>
                <a:lnTo>
                  <a:pt x="222" y="249"/>
                </a:lnTo>
                <a:close/>
                <a:moveTo>
                  <a:pt x="222" y="178"/>
                </a:moveTo>
                <a:lnTo>
                  <a:pt x="222" y="178"/>
                </a:lnTo>
                <a:cubicBezTo>
                  <a:pt x="97" y="178"/>
                  <a:pt x="97" y="178"/>
                  <a:pt x="97" y="178"/>
                </a:cubicBezTo>
                <a:cubicBezTo>
                  <a:pt x="97" y="222"/>
                  <a:pt x="97" y="222"/>
                  <a:pt x="97" y="222"/>
                </a:cubicBezTo>
                <a:cubicBezTo>
                  <a:pt x="222" y="222"/>
                  <a:pt x="222" y="222"/>
                  <a:pt x="222" y="222"/>
                </a:cubicBezTo>
                <a:lnTo>
                  <a:pt x="222" y="178"/>
                </a:lnTo>
                <a:close/>
                <a:moveTo>
                  <a:pt x="222" y="98"/>
                </a:moveTo>
                <a:lnTo>
                  <a:pt x="222" y="98"/>
                </a:lnTo>
                <a:cubicBezTo>
                  <a:pt x="97" y="98"/>
                  <a:pt x="97" y="98"/>
                  <a:pt x="97" y="98"/>
                </a:cubicBezTo>
                <a:cubicBezTo>
                  <a:pt x="97" y="143"/>
                  <a:pt x="97" y="143"/>
                  <a:pt x="97" y="143"/>
                </a:cubicBezTo>
                <a:cubicBezTo>
                  <a:pt x="222" y="143"/>
                  <a:pt x="222" y="143"/>
                  <a:pt x="222" y="143"/>
                </a:cubicBezTo>
                <a:lnTo>
                  <a:pt x="222" y="98"/>
                </a:lnTo>
                <a:close/>
                <a:moveTo>
                  <a:pt x="389" y="257"/>
                </a:moveTo>
                <a:lnTo>
                  <a:pt x="389" y="257"/>
                </a:lnTo>
                <a:cubicBezTo>
                  <a:pt x="389" y="257"/>
                  <a:pt x="354" y="249"/>
                  <a:pt x="354" y="231"/>
                </a:cubicBezTo>
                <a:cubicBezTo>
                  <a:pt x="354" y="204"/>
                  <a:pt x="381" y="196"/>
                  <a:pt x="381" y="151"/>
                </a:cubicBezTo>
                <a:cubicBezTo>
                  <a:pt x="381" y="125"/>
                  <a:pt x="372" y="98"/>
                  <a:pt x="336" y="98"/>
                </a:cubicBezTo>
                <a:cubicBezTo>
                  <a:pt x="301" y="98"/>
                  <a:pt x="292" y="125"/>
                  <a:pt x="292" y="151"/>
                </a:cubicBezTo>
                <a:cubicBezTo>
                  <a:pt x="292" y="196"/>
                  <a:pt x="319" y="204"/>
                  <a:pt x="319" y="231"/>
                </a:cubicBezTo>
                <a:cubicBezTo>
                  <a:pt x="319" y="249"/>
                  <a:pt x="275" y="257"/>
                  <a:pt x="275" y="257"/>
                </a:cubicBezTo>
                <a:lnTo>
                  <a:pt x="275" y="293"/>
                </a:lnTo>
                <a:cubicBezTo>
                  <a:pt x="398" y="293"/>
                  <a:pt x="398" y="293"/>
                  <a:pt x="398" y="293"/>
                </a:cubicBezTo>
                <a:cubicBezTo>
                  <a:pt x="398" y="293"/>
                  <a:pt x="398" y="257"/>
                  <a:pt x="389" y="2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Oval 32"/>
          <p:cNvSpPr/>
          <p:nvPr/>
        </p:nvSpPr>
        <p:spPr>
          <a:xfrm>
            <a:off x="491600" y="3326131"/>
            <a:ext cx="466005" cy="480663"/>
          </a:xfrm>
          <a:prstGeom prst="ellipse">
            <a:avLst/>
          </a:prstGeom>
          <a:solidFill>
            <a:srgbClr val="F39C1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reeform 83"/>
          <p:cNvSpPr>
            <a:spLocks noEditPoints="1"/>
          </p:cNvSpPr>
          <p:nvPr/>
        </p:nvSpPr>
        <p:spPr bwMode="auto">
          <a:xfrm>
            <a:off x="596748" y="3435846"/>
            <a:ext cx="255708" cy="276362"/>
          </a:xfrm>
          <a:custGeom>
            <a:avLst/>
            <a:gdLst>
              <a:gd name="T0" fmla="*/ 68 w 106"/>
              <a:gd name="T1" fmla="*/ 75 h 111"/>
              <a:gd name="T2" fmla="*/ 105 w 106"/>
              <a:gd name="T3" fmla="*/ 21 h 111"/>
              <a:gd name="T4" fmla="*/ 105 w 106"/>
              <a:gd name="T5" fmla="*/ 17 h 111"/>
              <a:gd name="T6" fmla="*/ 96 w 106"/>
              <a:gd name="T7" fmla="*/ 8 h 111"/>
              <a:gd name="T8" fmla="*/ 92 w 106"/>
              <a:gd name="T9" fmla="*/ 8 h 111"/>
              <a:gd name="T10" fmla="*/ 88 w 106"/>
              <a:gd name="T11" fmla="*/ 13 h 111"/>
              <a:gd name="T12" fmla="*/ 83 w 106"/>
              <a:gd name="T13" fmla="*/ 13 h 111"/>
              <a:gd name="T14" fmla="*/ 83 w 106"/>
              <a:gd name="T15" fmla="*/ 0 h 111"/>
              <a:gd name="T16" fmla="*/ 22 w 106"/>
              <a:gd name="T17" fmla="*/ 0 h 111"/>
              <a:gd name="T18" fmla="*/ 22 w 106"/>
              <a:gd name="T19" fmla="*/ 13 h 111"/>
              <a:gd name="T20" fmla="*/ 18 w 106"/>
              <a:gd name="T21" fmla="*/ 13 h 111"/>
              <a:gd name="T22" fmla="*/ 14 w 106"/>
              <a:gd name="T23" fmla="*/ 8 h 111"/>
              <a:gd name="T24" fmla="*/ 9 w 106"/>
              <a:gd name="T25" fmla="*/ 8 h 111"/>
              <a:gd name="T26" fmla="*/ 0 w 106"/>
              <a:gd name="T27" fmla="*/ 17 h 111"/>
              <a:gd name="T28" fmla="*/ 0 w 106"/>
              <a:gd name="T29" fmla="*/ 21 h 111"/>
              <a:gd name="T30" fmla="*/ 38 w 106"/>
              <a:gd name="T31" fmla="*/ 75 h 111"/>
              <a:gd name="T32" fmla="*/ 49 w 106"/>
              <a:gd name="T33" fmla="*/ 80 h 111"/>
              <a:gd name="T34" fmla="*/ 49 w 106"/>
              <a:gd name="T35" fmla="*/ 84 h 111"/>
              <a:gd name="T36" fmla="*/ 44 w 106"/>
              <a:gd name="T37" fmla="*/ 87 h 111"/>
              <a:gd name="T38" fmla="*/ 49 w 106"/>
              <a:gd name="T39" fmla="*/ 89 h 111"/>
              <a:gd name="T40" fmla="*/ 49 w 106"/>
              <a:gd name="T41" fmla="*/ 94 h 111"/>
              <a:gd name="T42" fmla="*/ 44 w 106"/>
              <a:gd name="T43" fmla="*/ 98 h 111"/>
              <a:gd name="T44" fmla="*/ 39 w 106"/>
              <a:gd name="T45" fmla="*/ 102 h 111"/>
              <a:gd name="T46" fmla="*/ 35 w 106"/>
              <a:gd name="T47" fmla="*/ 106 h 111"/>
              <a:gd name="T48" fmla="*/ 39 w 106"/>
              <a:gd name="T49" fmla="*/ 111 h 111"/>
              <a:gd name="T50" fmla="*/ 65 w 106"/>
              <a:gd name="T51" fmla="*/ 111 h 111"/>
              <a:gd name="T52" fmla="*/ 70 w 106"/>
              <a:gd name="T53" fmla="*/ 106 h 111"/>
              <a:gd name="T54" fmla="*/ 66 w 106"/>
              <a:gd name="T55" fmla="*/ 102 h 111"/>
              <a:gd name="T56" fmla="*/ 61 w 106"/>
              <a:gd name="T57" fmla="*/ 98 h 111"/>
              <a:gd name="T58" fmla="*/ 57 w 106"/>
              <a:gd name="T59" fmla="*/ 94 h 111"/>
              <a:gd name="T60" fmla="*/ 57 w 106"/>
              <a:gd name="T61" fmla="*/ 89 h 111"/>
              <a:gd name="T62" fmla="*/ 61 w 106"/>
              <a:gd name="T63" fmla="*/ 87 h 111"/>
              <a:gd name="T64" fmla="*/ 57 w 106"/>
              <a:gd name="T65" fmla="*/ 84 h 111"/>
              <a:gd name="T66" fmla="*/ 57 w 106"/>
              <a:gd name="T67" fmla="*/ 80 h 111"/>
              <a:gd name="T68" fmla="*/ 68 w 106"/>
              <a:gd name="T69" fmla="*/ 75 h 111"/>
              <a:gd name="T70" fmla="*/ 83 w 106"/>
              <a:gd name="T71" fmla="*/ 17 h 111"/>
              <a:gd name="T72" fmla="*/ 88 w 106"/>
              <a:gd name="T73" fmla="*/ 17 h 111"/>
              <a:gd name="T74" fmla="*/ 92 w 106"/>
              <a:gd name="T75" fmla="*/ 13 h 111"/>
              <a:gd name="T76" fmla="*/ 96 w 106"/>
              <a:gd name="T77" fmla="*/ 17 h 111"/>
              <a:gd name="T78" fmla="*/ 96 w 106"/>
              <a:gd name="T79" fmla="*/ 21 h 111"/>
              <a:gd name="T80" fmla="*/ 74 w 106"/>
              <a:gd name="T81" fmla="*/ 58 h 111"/>
              <a:gd name="T82" fmla="*/ 83 w 106"/>
              <a:gd name="T83" fmla="*/ 17 h 111"/>
              <a:gd name="T84" fmla="*/ 30 w 106"/>
              <a:gd name="T85" fmla="*/ 59 h 111"/>
              <a:gd name="T86" fmla="*/ 8 w 106"/>
              <a:gd name="T87" fmla="*/ 22 h 111"/>
              <a:gd name="T88" fmla="*/ 8 w 106"/>
              <a:gd name="T89" fmla="*/ 18 h 111"/>
              <a:gd name="T90" fmla="*/ 12 w 106"/>
              <a:gd name="T91" fmla="*/ 14 h 111"/>
              <a:gd name="T92" fmla="*/ 16 w 106"/>
              <a:gd name="T93" fmla="*/ 18 h 111"/>
              <a:gd name="T94" fmla="*/ 21 w 106"/>
              <a:gd name="T95" fmla="*/ 18 h 111"/>
              <a:gd name="T96" fmla="*/ 30 w 106"/>
              <a:gd name="T97" fmla="*/ 59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06" h="111">
                <a:moveTo>
                  <a:pt x="68" y="75"/>
                </a:moveTo>
                <a:cubicBezTo>
                  <a:pt x="106" y="51"/>
                  <a:pt x="105" y="21"/>
                  <a:pt x="105" y="21"/>
                </a:cubicBezTo>
                <a:cubicBezTo>
                  <a:pt x="105" y="17"/>
                  <a:pt x="105" y="17"/>
                  <a:pt x="105" y="17"/>
                </a:cubicBezTo>
                <a:cubicBezTo>
                  <a:pt x="105" y="17"/>
                  <a:pt x="105" y="8"/>
                  <a:pt x="96" y="8"/>
                </a:cubicBezTo>
                <a:cubicBezTo>
                  <a:pt x="94" y="8"/>
                  <a:pt x="92" y="8"/>
                  <a:pt x="92" y="8"/>
                </a:cubicBezTo>
                <a:cubicBezTo>
                  <a:pt x="88" y="8"/>
                  <a:pt x="88" y="13"/>
                  <a:pt x="88" y="13"/>
                </a:cubicBezTo>
                <a:cubicBezTo>
                  <a:pt x="88" y="13"/>
                  <a:pt x="86" y="13"/>
                  <a:pt x="83" y="13"/>
                </a:cubicBezTo>
                <a:cubicBezTo>
                  <a:pt x="83" y="9"/>
                  <a:pt x="83" y="0"/>
                  <a:pt x="83" y="0"/>
                </a:cubicBezTo>
                <a:cubicBezTo>
                  <a:pt x="45" y="5"/>
                  <a:pt x="22" y="0"/>
                  <a:pt x="22" y="0"/>
                </a:cubicBezTo>
                <a:cubicBezTo>
                  <a:pt x="22" y="13"/>
                  <a:pt x="22" y="13"/>
                  <a:pt x="22" y="13"/>
                </a:cubicBezTo>
                <a:cubicBezTo>
                  <a:pt x="19" y="13"/>
                  <a:pt x="18" y="13"/>
                  <a:pt x="18" y="13"/>
                </a:cubicBezTo>
                <a:cubicBezTo>
                  <a:pt x="18" y="13"/>
                  <a:pt x="18" y="8"/>
                  <a:pt x="14" y="8"/>
                </a:cubicBezTo>
                <a:cubicBezTo>
                  <a:pt x="14" y="8"/>
                  <a:pt x="11" y="8"/>
                  <a:pt x="9" y="8"/>
                </a:cubicBezTo>
                <a:cubicBezTo>
                  <a:pt x="1" y="8"/>
                  <a:pt x="0" y="17"/>
                  <a:pt x="0" y="17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21"/>
                  <a:pt x="0" y="51"/>
                  <a:pt x="38" y="75"/>
                </a:cubicBezTo>
                <a:cubicBezTo>
                  <a:pt x="38" y="75"/>
                  <a:pt x="42" y="80"/>
                  <a:pt x="49" y="80"/>
                </a:cubicBezTo>
                <a:cubicBezTo>
                  <a:pt x="49" y="84"/>
                  <a:pt x="49" y="84"/>
                  <a:pt x="49" y="84"/>
                </a:cubicBezTo>
                <a:cubicBezTo>
                  <a:pt x="49" y="84"/>
                  <a:pt x="44" y="84"/>
                  <a:pt x="44" y="87"/>
                </a:cubicBezTo>
                <a:cubicBezTo>
                  <a:pt x="44" y="89"/>
                  <a:pt x="49" y="89"/>
                  <a:pt x="49" y="89"/>
                </a:cubicBezTo>
                <a:cubicBezTo>
                  <a:pt x="49" y="94"/>
                  <a:pt x="49" y="94"/>
                  <a:pt x="49" y="94"/>
                </a:cubicBezTo>
                <a:cubicBezTo>
                  <a:pt x="49" y="94"/>
                  <a:pt x="48" y="98"/>
                  <a:pt x="44" y="98"/>
                </a:cubicBezTo>
                <a:cubicBezTo>
                  <a:pt x="44" y="102"/>
                  <a:pt x="39" y="102"/>
                  <a:pt x="39" y="102"/>
                </a:cubicBezTo>
                <a:cubicBezTo>
                  <a:pt x="39" y="102"/>
                  <a:pt x="35" y="103"/>
                  <a:pt x="35" y="106"/>
                </a:cubicBezTo>
                <a:cubicBezTo>
                  <a:pt x="35" y="106"/>
                  <a:pt x="34" y="111"/>
                  <a:pt x="39" y="111"/>
                </a:cubicBezTo>
                <a:cubicBezTo>
                  <a:pt x="46" y="111"/>
                  <a:pt x="65" y="111"/>
                  <a:pt x="65" y="111"/>
                </a:cubicBezTo>
                <a:cubicBezTo>
                  <a:pt x="70" y="111"/>
                  <a:pt x="70" y="106"/>
                  <a:pt x="70" y="106"/>
                </a:cubicBezTo>
                <a:cubicBezTo>
                  <a:pt x="70" y="106"/>
                  <a:pt x="70" y="102"/>
                  <a:pt x="66" y="102"/>
                </a:cubicBezTo>
                <a:cubicBezTo>
                  <a:pt x="61" y="102"/>
                  <a:pt x="61" y="98"/>
                  <a:pt x="61" y="98"/>
                </a:cubicBezTo>
                <a:cubicBezTo>
                  <a:pt x="61" y="98"/>
                  <a:pt x="57" y="98"/>
                  <a:pt x="57" y="94"/>
                </a:cubicBezTo>
                <a:cubicBezTo>
                  <a:pt x="57" y="89"/>
                  <a:pt x="57" y="89"/>
                  <a:pt x="57" y="89"/>
                </a:cubicBezTo>
                <a:cubicBezTo>
                  <a:pt x="57" y="89"/>
                  <a:pt x="61" y="89"/>
                  <a:pt x="61" y="87"/>
                </a:cubicBezTo>
                <a:cubicBezTo>
                  <a:pt x="61" y="84"/>
                  <a:pt x="57" y="84"/>
                  <a:pt x="57" y="84"/>
                </a:cubicBezTo>
                <a:cubicBezTo>
                  <a:pt x="57" y="80"/>
                  <a:pt x="57" y="80"/>
                  <a:pt x="57" y="80"/>
                </a:cubicBezTo>
                <a:cubicBezTo>
                  <a:pt x="61" y="80"/>
                  <a:pt x="65" y="79"/>
                  <a:pt x="68" y="75"/>
                </a:cubicBezTo>
                <a:close/>
                <a:moveTo>
                  <a:pt x="83" y="17"/>
                </a:moveTo>
                <a:cubicBezTo>
                  <a:pt x="84" y="17"/>
                  <a:pt x="88" y="17"/>
                  <a:pt x="88" y="17"/>
                </a:cubicBezTo>
                <a:cubicBezTo>
                  <a:pt x="92" y="17"/>
                  <a:pt x="92" y="13"/>
                  <a:pt x="92" y="13"/>
                </a:cubicBezTo>
                <a:cubicBezTo>
                  <a:pt x="96" y="13"/>
                  <a:pt x="96" y="17"/>
                  <a:pt x="96" y="17"/>
                </a:cubicBezTo>
                <a:cubicBezTo>
                  <a:pt x="96" y="21"/>
                  <a:pt x="96" y="21"/>
                  <a:pt x="96" y="21"/>
                </a:cubicBezTo>
                <a:cubicBezTo>
                  <a:pt x="96" y="21"/>
                  <a:pt x="96" y="38"/>
                  <a:pt x="74" y="58"/>
                </a:cubicBezTo>
                <a:cubicBezTo>
                  <a:pt x="79" y="50"/>
                  <a:pt x="83" y="31"/>
                  <a:pt x="83" y="17"/>
                </a:cubicBezTo>
                <a:close/>
                <a:moveTo>
                  <a:pt x="30" y="59"/>
                </a:moveTo>
                <a:cubicBezTo>
                  <a:pt x="9" y="39"/>
                  <a:pt x="8" y="22"/>
                  <a:pt x="8" y="2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8"/>
                  <a:pt x="7" y="14"/>
                  <a:pt x="12" y="14"/>
                </a:cubicBezTo>
                <a:cubicBezTo>
                  <a:pt x="12" y="14"/>
                  <a:pt x="12" y="18"/>
                  <a:pt x="16" y="18"/>
                </a:cubicBezTo>
                <a:cubicBezTo>
                  <a:pt x="16" y="18"/>
                  <a:pt x="20" y="18"/>
                  <a:pt x="21" y="18"/>
                </a:cubicBezTo>
                <a:cubicBezTo>
                  <a:pt x="20" y="32"/>
                  <a:pt x="25" y="51"/>
                  <a:pt x="30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8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402699" y="-41078"/>
            <a:ext cx="7992888" cy="5184578"/>
            <a:chOff x="-226858" y="92650"/>
            <a:chExt cx="10556698" cy="6765350"/>
          </a:xfrm>
        </p:grpSpPr>
        <p:pic>
          <p:nvPicPr>
            <p:cNvPr id="4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26858" y="92650"/>
              <a:ext cx="2160240" cy="6765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6" name="Прямая соединительная линия 5"/>
            <p:cNvCxnSpPr/>
            <p:nvPr/>
          </p:nvCxnSpPr>
          <p:spPr>
            <a:xfrm>
              <a:off x="5868144" y="4852123"/>
              <a:ext cx="0" cy="1113584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 flipH="1">
              <a:off x="4716016" y="2780928"/>
              <a:ext cx="1" cy="1113584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Picture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4273" y="4293096"/>
              <a:ext cx="1457284" cy="25649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8191165" y="92650"/>
              <a:ext cx="924404" cy="30551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1" name="Прямая соединительная линия 10"/>
            <p:cNvCxnSpPr/>
            <p:nvPr/>
          </p:nvCxnSpPr>
          <p:spPr>
            <a:xfrm flipH="1">
              <a:off x="4228411" y="478823"/>
              <a:ext cx="3018532" cy="17281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Равнобедренный треугольник 13"/>
            <p:cNvSpPr/>
            <p:nvPr/>
          </p:nvSpPr>
          <p:spPr>
            <a:xfrm rot="5400000">
              <a:off x="9794280" y="3085691"/>
              <a:ext cx="567063" cy="504056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Равнобедренный треугольник 14"/>
          <p:cNvSpPr/>
          <p:nvPr/>
        </p:nvSpPr>
        <p:spPr>
          <a:xfrm rot="5400000">
            <a:off x="343916" y="300481"/>
            <a:ext cx="434565" cy="38164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995936" y="1275606"/>
            <a:ext cx="32403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ru-RU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Полагин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 М.В. 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Font typeface="Arial" pitchFamily="34" charset="0"/>
              <a:buNone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Контакты: </a:t>
            </a:r>
          </a:p>
          <a:p>
            <a:pPr algn="ctr">
              <a:buFont typeface="Arial" pitchFamily="34" charset="0"/>
              <a:buNone/>
            </a:pP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8(960)-566-89-86;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Font typeface="Arial" pitchFamily="34" charset="0"/>
              <a:buNone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meowpolagin@yandex.ru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9914" y="116819"/>
            <a:ext cx="877900" cy="10546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6155" y="144041"/>
            <a:ext cx="1743607" cy="74987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8065" y="1171518"/>
            <a:ext cx="1481456" cy="60965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46155" y="2973458"/>
            <a:ext cx="43558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Спасибо за внимание!</a:t>
            </a:r>
            <a:endParaRPr lang="ru-RU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2" descr="H:\Медиа\Презентация УМНИК\Критерии\p2-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01563" y="3795886"/>
            <a:ext cx="821368" cy="87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318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Другая 3">
      <a:dk1>
        <a:srgbClr val="000000"/>
      </a:dk1>
      <a:lt1>
        <a:srgbClr val="000000"/>
      </a:lt1>
      <a:dk2>
        <a:srgbClr val="FFFFFF"/>
      </a:dk2>
      <a:lt2>
        <a:srgbClr val="DDDDDD"/>
      </a:lt2>
      <a:accent1>
        <a:srgbClr val="A6B727"/>
      </a:accent1>
      <a:accent2>
        <a:srgbClr val="418AB3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TM10001115[[fn=Посылка]]</Template>
  <TotalTime>44214</TotalTime>
  <Words>491</Words>
  <Application>Microsoft Office PowerPoint</Application>
  <PresentationFormat>Экран (16:9)</PresentationFormat>
  <Paragraphs>72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Corbel</vt:lpstr>
      <vt:lpstr>Gill Sans</vt:lpstr>
      <vt:lpstr>Gill Sans MT</vt:lpstr>
      <vt:lpstr>Open Sans</vt:lpstr>
      <vt:lpstr>Parcel</vt:lpstr>
      <vt:lpstr>Разработка мультиселективного газового датчика на основе наноструктуры ZnO  Направление:  Н4 – Новые приборы и аппаратные комплексы </vt:lpstr>
      <vt:lpstr>Безопасность – наше все!</vt:lpstr>
      <vt:lpstr>Сфера применения</vt:lpstr>
      <vt:lpstr>Особая конструкция</vt:lpstr>
      <vt:lpstr>Особая конструкция</vt:lpstr>
      <vt:lpstr>Партнеры, заинтересованные организации</vt:lpstr>
      <vt:lpstr>сравнение с аналогами</vt:lpstr>
      <vt:lpstr>План реализации</vt:lpstr>
      <vt:lpstr>Защита прав на интеллектуальную собственность</vt:lpstr>
      <vt:lpstr>Презентация PowerPoint</vt:lpstr>
    </vt:vector>
  </TitlesOfParts>
  <Company>FASIE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Овчинников</dc:creator>
  <cp:lastModifiedBy>admin</cp:lastModifiedBy>
  <cp:revision>215</cp:revision>
  <cp:lastPrinted>2021-09-16T09:37:41Z</cp:lastPrinted>
  <dcterms:created xsi:type="dcterms:W3CDTF">2021-09-10T11:53:32Z</dcterms:created>
  <dcterms:modified xsi:type="dcterms:W3CDTF">2023-11-22T17:26:42Z</dcterms:modified>
</cp:coreProperties>
</file>