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5" r:id="rId10"/>
    <p:sldId id="313" r:id="rId11"/>
    <p:sldId id="3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B5D8E1"/>
    <a:srgbClr val="FD493D"/>
    <a:srgbClr val="ADB795"/>
    <a:srgbClr val="FBB3C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  <a:latin typeface="+mj-lt"/>
              </a:rPr>
              <a:t>Марки растительного молока</a:t>
            </a:r>
          </a:p>
        </c:rich>
      </c:tx>
      <c:layout>
        <c:manualLayout>
          <c:xMode val="edge"/>
          <c:yMode val="edge"/>
          <c:x val="0.26153900098425198"/>
          <c:y val="5.06744676495242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Марки растительного молока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72-4E37-9E9E-DE92471FD4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72-4E37-9E9E-DE92471FD4CC}"/>
              </c:ext>
            </c:extLst>
          </c:dPt>
          <c:dPt>
            <c:idx val="2"/>
            <c:bubble3D val="0"/>
            <c:spPr>
              <a:solidFill>
                <a:srgbClr val="B5D8E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E72-4E37-9E9E-DE92471FD4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72-4E37-9E9E-DE92471FD4CC}"/>
              </c:ext>
            </c:extLst>
          </c:dPt>
          <c:dPt>
            <c:idx val="4"/>
            <c:bubble3D val="0"/>
            <c:spPr>
              <a:solidFill>
                <a:srgbClr val="FBB3C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E72-4E37-9E9E-DE92471FD4CC}"/>
              </c:ext>
            </c:extLst>
          </c:dPt>
          <c:dPt>
            <c:idx val="5"/>
            <c:bubble3D val="0"/>
            <c:spPr>
              <a:solidFill>
                <a:srgbClr val="ADB79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E72-4E37-9E9E-DE92471FD4CC}"/>
              </c:ext>
            </c:extLst>
          </c:dPt>
          <c:dPt>
            <c:idx val="6"/>
            <c:bubble3D val="0"/>
            <c:spPr>
              <a:solidFill>
                <a:srgbClr val="FD493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E72-4E37-9E9E-DE92471FD4CC}"/>
              </c:ext>
            </c:extLst>
          </c:dPt>
          <c:dLbls>
            <c:dLbl>
              <c:idx val="0"/>
              <c:layout>
                <c:manualLayout>
                  <c:x val="-0.13240944881889774"/>
                  <c:y val="0.15504760361332581"/>
                </c:manualLayout>
              </c:layout>
              <c:tx>
                <c:rich>
                  <a:bodyPr/>
                  <a:lstStyle/>
                  <a:p>
                    <a:fld id="{B1FB49B7-2810-4A21-A072-9ABC825F5E15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FC82E1CD-CF5D-4213-8CB4-CCFF02D38432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E72-4E37-9E9E-DE92471FD4CC}"/>
                </c:ext>
              </c:extLst>
            </c:dLbl>
            <c:dLbl>
              <c:idx val="1"/>
              <c:layout>
                <c:manualLayout>
                  <c:x val="-0.20433304625984264"/>
                  <c:y val="-9.9608937981633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72-4E37-9E9E-DE92471FD4CC}"/>
                </c:ext>
              </c:extLst>
            </c:dLbl>
            <c:dLbl>
              <c:idx val="2"/>
              <c:layout>
                <c:manualLayout>
                  <c:x val="0.12846026082677159"/>
                  <c:y val="-0.2078702880955516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72-4E37-9E9E-DE92471FD4CC}"/>
                </c:ext>
              </c:extLst>
            </c:dLbl>
            <c:dLbl>
              <c:idx val="3"/>
              <c:layout>
                <c:manualLayout>
                  <c:x val="0.14440071358267717"/>
                  <c:y val="-0.1598286828536447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72-4E37-9E9E-DE92471FD4CC}"/>
                </c:ext>
              </c:extLst>
            </c:dLbl>
            <c:dLbl>
              <c:idx val="4"/>
              <c:layout>
                <c:manualLayout>
                  <c:x val="0.16200990403543311"/>
                  <c:y val="-9.22743382470071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72-4E37-9E9E-DE92471FD4CC}"/>
                </c:ext>
              </c:extLst>
            </c:dLbl>
            <c:dLbl>
              <c:idx val="5"/>
              <c:layout>
                <c:manualLayout>
                  <c:x val="0.14312512303149599"/>
                  <c:y val="8.26098179555814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72-4E37-9E9E-DE92471FD4CC}"/>
                </c:ext>
              </c:extLst>
            </c:dLbl>
            <c:dLbl>
              <c:idx val="6"/>
              <c:layout>
                <c:manualLayout>
                  <c:x val="6.8151513287401572E-2"/>
                  <c:y val="0.114605480393032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72-4E37-9E9E-DE92471FD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Россия</c:v>
                </c:pt>
                <c:pt idx="1">
                  <c:v>Европа</c:v>
                </c:pt>
                <c:pt idx="2">
                  <c:v>США</c:v>
                </c:pt>
                <c:pt idx="5">
                  <c:v>Канада</c:v>
                </c:pt>
                <c:pt idx="6">
                  <c:v>Азия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2-4E37-9E9E-DE92471FD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  <a:latin typeface="+mj-lt"/>
              </a:rPr>
              <a:t>Состояние</a:t>
            </a:r>
            <a:r>
              <a:rPr lang="ru-RU" b="1" baseline="0" dirty="0">
                <a:solidFill>
                  <a:schemeClr val="tx1"/>
                </a:solidFill>
                <a:latin typeface="+mj-lt"/>
              </a:rPr>
              <a:t> российского рынка продуктов на растительной основе за 2019-2021 гг.</a:t>
            </a:r>
            <a:endParaRPr lang="ru-RU" b="1" dirty="0">
              <a:solidFill>
                <a:schemeClr val="tx1"/>
              </a:solidFill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молоко, тыс. литров</c:v>
                </c:pt>
              </c:strCache>
            </c:strRef>
          </c:tx>
          <c:spPr>
            <a:solidFill>
              <a:srgbClr val="9F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8.5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6-444A-BAD8-1EA86AD736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российский  импорт продуктов на растительной основе, тыс. тонн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13.9</c:v>
                </c:pt>
                <c:pt idx="1">
                  <c:v>16.5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6-444A-BAD8-1EA86AD73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3169176"/>
        <c:axId val="513169536"/>
      </c:barChart>
      <c:catAx>
        <c:axId val="51316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3169536"/>
        <c:crosses val="autoZero"/>
        <c:auto val="1"/>
        <c:lblAlgn val="ctr"/>
        <c:lblOffset val="100"/>
        <c:noMultiLvlLbl val="0"/>
      </c:catAx>
      <c:valAx>
        <c:axId val="51316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316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362049089373187E-2"/>
          <c:y val="2.7210909527178001E-2"/>
          <c:w val="0.92687019967501916"/>
          <c:h val="0.86500829798046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содержание белков</c:v>
                </c:pt>
              </c:strCache>
            </c:strRef>
          </c:tx>
          <c:spPr>
            <a:solidFill>
              <a:srgbClr val="FCAF17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D49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290-40C7-96DC-21A284AFDFE5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srgbClr val="002060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55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Nemoloko (овсяное)</c:v>
                </c:pt>
                <c:pt idx="1">
                  <c:v>Alpro (соевое)</c:v>
                </c:pt>
                <c:pt idx="2">
                  <c:v>Green Milk (кокосовое)</c:v>
                </c:pt>
                <c:pt idx="3">
                  <c:v>Здоровое меню (рисовое)</c:v>
                </c:pt>
                <c:pt idx="4">
                  <c:v>НАШ ПРОДУКТ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1.5</c:v>
                </c:pt>
                <c:pt idx="3">
                  <c:v>0.2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4-4381-A11A-AB6272F4F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478703488"/>
        <c:axId val="478709968"/>
      </c:barChart>
      <c:catAx>
        <c:axId val="478703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8709968"/>
        <c:crosses val="autoZero"/>
        <c:auto val="1"/>
        <c:lblAlgn val="ctr"/>
        <c:lblOffset val="100"/>
        <c:noMultiLvlLbl val="0"/>
      </c:catAx>
      <c:valAx>
        <c:axId val="47870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870348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550" baseline="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«РАЗРАБОТКА АССОРТИМЕНТА РАСТИТЕЛЬНЫХ </a:t>
            </a:r>
            <a:r>
              <a:rPr lang="ru-RU" sz="2800"/>
              <a:t>БЕЛКОВЫХ ПРОДУКТОВ»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867" y="-554421"/>
            <a:ext cx="5216134" cy="75078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69A1D9-1A8D-D3A6-2A20-5649B5CA19C2}"/>
              </a:ext>
            </a:extLst>
          </p:cNvPr>
          <p:cNvSpPr txBox="1"/>
          <p:nvPr/>
        </p:nvSpPr>
        <p:spPr>
          <a:xfrm>
            <a:off x="828989" y="1006489"/>
            <a:ext cx="4949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0" u="sng" dirty="0">
                <a:effectLst/>
                <a:latin typeface="+mj-lt"/>
              </a:rPr>
              <a:t>Актуальность проекта обусловлена несколькими факторами:</a:t>
            </a:r>
            <a:endParaRPr lang="ru-RU" sz="2400" u="sng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5E3FC2-3A65-6B9D-BE8F-574F98E16F6A}"/>
              </a:ext>
            </a:extLst>
          </p:cNvPr>
          <p:cNvSpPr txBox="1"/>
          <p:nvPr/>
        </p:nvSpPr>
        <p:spPr>
          <a:xfrm>
            <a:off x="769146" y="1925569"/>
            <a:ext cx="516010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0" dirty="0">
                <a:effectLst/>
                <a:latin typeface="+mj-lt"/>
              </a:rPr>
              <a:t>- </a:t>
            </a:r>
            <a:r>
              <a:rPr lang="ru-RU" sz="2400" i="0">
                <a:effectLst/>
                <a:latin typeface="+mj-lt"/>
              </a:rPr>
              <a:t>Рост спроса на растительные продукты</a:t>
            </a:r>
            <a:br>
              <a:rPr lang="ru-RU" sz="2400" dirty="0">
                <a:latin typeface="+mj-lt"/>
              </a:rPr>
            </a:br>
            <a:endParaRPr lang="ru-RU" sz="2400" dirty="0">
              <a:latin typeface="+mj-lt"/>
            </a:endParaRPr>
          </a:p>
          <a:p>
            <a:r>
              <a:rPr lang="ru-RU" sz="2400" i="0" dirty="0">
                <a:effectLst/>
                <a:latin typeface="+mj-lt"/>
              </a:rPr>
              <a:t>- На рынке существует проблема ограниченного выбора качественных растительных белковых продуктов</a:t>
            </a:r>
            <a:r>
              <a:rPr lang="ru-RU" sz="2400" dirty="0">
                <a:latin typeface="+mj-lt"/>
              </a:rPr>
              <a:t>;</a:t>
            </a:r>
            <a:br>
              <a:rPr lang="ru-RU" sz="2400" dirty="0">
                <a:latin typeface="+mj-lt"/>
              </a:rPr>
            </a:br>
            <a:br>
              <a:rPr lang="ru-RU" sz="2400" dirty="0">
                <a:latin typeface="+mj-lt"/>
              </a:rPr>
            </a:br>
            <a:r>
              <a:rPr lang="ru-RU" sz="2400">
                <a:latin typeface="+mj-lt"/>
              </a:rPr>
              <a:t>- </a:t>
            </a:r>
            <a:r>
              <a:rPr lang="ru-RU" sz="2400" i="0">
                <a:effectLst/>
                <a:latin typeface="+mj-lt"/>
              </a:rPr>
              <a:t>Устойчивость и экологическая осознанность </a:t>
            </a:r>
            <a:endParaRPr lang="ru-RU" sz="2400" i="0" dirty="0">
              <a:effectLst/>
              <a:latin typeface="+mj-lt"/>
            </a:endParaRPr>
          </a:p>
          <a:p>
            <a:br>
              <a:rPr lang="ru-RU" sz="1800" b="0" i="0" dirty="0">
                <a:effectLst/>
                <a:latin typeface="Roboto" panose="02000000000000000000" pitchFamily="2" charset="0"/>
              </a:rPr>
            </a:b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153B575-0CDD-454C-846F-685B59E0F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13066"/>
              </p:ext>
            </p:extLst>
          </p:nvPr>
        </p:nvGraphicFramePr>
        <p:xfrm>
          <a:off x="6262746" y="1006490"/>
          <a:ext cx="5754620" cy="395178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38655">
                  <a:extLst>
                    <a:ext uri="{9D8B030D-6E8A-4147-A177-3AD203B41FA5}">
                      <a16:colId xmlns:a16="http://schemas.microsoft.com/office/drawing/2014/main" val="2234450929"/>
                    </a:ext>
                  </a:extLst>
                </a:gridCol>
                <a:gridCol w="1438655">
                  <a:extLst>
                    <a:ext uri="{9D8B030D-6E8A-4147-A177-3AD203B41FA5}">
                      <a16:colId xmlns:a16="http://schemas.microsoft.com/office/drawing/2014/main" val="3996739170"/>
                    </a:ext>
                  </a:extLst>
                </a:gridCol>
                <a:gridCol w="1438655">
                  <a:extLst>
                    <a:ext uri="{9D8B030D-6E8A-4147-A177-3AD203B41FA5}">
                      <a16:colId xmlns:a16="http://schemas.microsoft.com/office/drawing/2014/main" val="817864804"/>
                    </a:ext>
                  </a:extLst>
                </a:gridCol>
                <a:gridCol w="1438655">
                  <a:extLst>
                    <a:ext uri="{9D8B030D-6E8A-4147-A177-3AD203B41FA5}">
                      <a16:colId xmlns:a16="http://schemas.microsoft.com/office/drawing/2014/main" val="3301643627"/>
                    </a:ext>
                  </a:extLst>
                </a:gridCol>
              </a:tblGrid>
              <a:tr h="145232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Виды образователь-ной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2020г.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2021г.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2022г.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00093"/>
                  </a:ext>
                </a:extLst>
              </a:tr>
              <a:tr h="96902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Выступления в СМИ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+mj-lt"/>
                        </a:rPr>
                        <a:t>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70620"/>
                  </a:ext>
                </a:extLst>
              </a:tr>
              <a:tr h="96902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Интернет-издания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4885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7607"/>
                  </a:ext>
                </a:extLst>
              </a:tr>
              <a:tr h="561418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j-lt"/>
                        </a:rPr>
                        <a:t>5418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5284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14E44CB-DA1B-FB25-E934-E9848725D8AF}"/>
              </a:ext>
            </a:extLst>
          </p:cNvPr>
          <p:cNvSpPr txBox="1"/>
          <p:nvPr/>
        </p:nvSpPr>
        <p:spPr>
          <a:xfrm>
            <a:off x="7743039" y="5435088"/>
            <a:ext cx="42743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ИНФОРМАЦИОННАЯ ДЕЯТЕЛЬНОСТЬ ФГБУН «ФИЦ ПИТАНИЯ И БИОТЕХНОЛОГИИ» ПО ВОПРОСАМ ЗДОРОВОГО ПИТАНИЯ ДЛЯ НАСЕЛЕНИЯ 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0DAFD41-B5B6-C466-604C-E84F560E2B7C}"/>
              </a:ext>
            </a:extLst>
          </p:cNvPr>
          <p:cNvCxnSpPr/>
          <p:nvPr/>
        </p:nvCxnSpPr>
        <p:spPr>
          <a:xfrm>
            <a:off x="7897589" y="5226341"/>
            <a:ext cx="39652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02" y="-565976"/>
            <a:ext cx="5307727" cy="75078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A1701E9-C2FA-CFA3-5D29-33324EDC944E}"/>
              </a:ext>
            </a:extLst>
          </p:cNvPr>
          <p:cNvSpPr txBox="1"/>
          <p:nvPr/>
        </p:nvSpPr>
        <p:spPr>
          <a:xfrm>
            <a:off x="6680151" y="2174564"/>
            <a:ext cx="5207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800" b="0" i="0" dirty="0">
                <a:effectLst/>
              </a:rPr>
            </a:br>
            <a:r>
              <a:rPr lang="ru-RU" sz="1800" b="0" i="0" dirty="0">
                <a:effectLst/>
              </a:rPr>
              <a:t> </a:t>
            </a:r>
            <a:endParaRPr lang="ru-RU" sz="18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A0E0C92D-AFA0-00D7-6E80-1D7D74C7B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861426"/>
              </p:ext>
            </p:extLst>
          </p:nvPr>
        </p:nvGraphicFramePr>
        <p:xfrm>
          <a:off x="647231" y="1106964"/>
          <a:ext cx="11120328" cy="40525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60164">
                  <a:extLst>
                    <a:ext uri="{9D8B030D-6E8A-4147-A177-3AD203B41FA5}">
                      <a16:colId xmlns:a16="http://schemas.microsoft.com/office/drawing/2014/main" val="1651674483"/>
                    </a:ext>
                  </a:extLst>
                </a:gridCol>
                <a:gridCol w="5560164">
                  <a:extLst>
                    <a:ext uri="{9D8B030D-6E8A-4147-A177-3AD203B41FA5}">
                      <a16:colId xmlns:a16="http://schemas.microsoft.com/office/drawing/2014/main" val="1308970505"/>
                    </a:ext>
                  </a:extLst>
                </a:gridCol>
              </a:tblGrid>
              <a:tr h="463152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  <a:latin typeface="+mj-lt"/>
                        </a:rPr>
                        <a:t>ПРОБЛЕМА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  <a:latin typeface="+mj-lt"/>
                        </a:rPr>
                        <a:t>РЕШЕНИЕ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963569"/>
                  </a:ext>
                </a:extLst>
              </a:tr>
              <a:tr h="81051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Ограниченност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ь</a:t>
                      </a:r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выбора растительных </a:t>
                      </a:r>
                      <a:r>
                        <a:rPr lang="ru-RU" sz="1800" b="1" i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белковых продуктов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Разработка новых белковых растительных продуктов с помощью технологических инноваций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159218"/>
                  </a:ext>
                </a:extLst>
              </a:tr>
              <a:tr h="1157879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Содержание в</a:t>
                      </a:r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растительных белковых продуктах нежелательных добав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ок</a:t>
                      </a:r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либо низкое содержание белка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Повышение качества белковых растительных продуктов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0344364"/>
                  </a:ext>
                </a:extLst>
              </a:tr>
              <a:tr h="81051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Неприятный вкус растительных белковых продуктов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Улучшение вкусовых свойств белковых растительных продуктов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3944029"/>
                  </a:ext>
                </a:extLst>
              </a:tr>
              <a:tr h="81051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Высокая цена на некоторые белковые растительные продукты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Меры, направленные на снижение затрат на производство продуктов</a:t>
                      </a:r>
                      <a:endParaRPr lang="ru-RU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448225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F6BA69C-D513-5FF3-719D-01977A931868}"/>
              </a:ext>
            </a:extLst>
          </p:cNvPr>
          <p:cNvSpPr txBox="1"/>
          <p:nvPr/>
        </p:nvSpPr>
        <p:spPr>
          <a:xfrm>
            <a:off x="2624903" y="5413369"/>
            <a:ext cx="72313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+mj-lt"/>
              </a:rPr>
              <a:t>Почему существующих вариантов решения не достаточно?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1BC302-662B-61E3-D618-2E769445B1B2}"/>
              </a:ext>
            </a:extLst>
          </p:cNvPr>
          <p:cNvSpPr txBox="1"/>
          <p:nvPr/>
        </p:nvSpPr>
        <p:spPr>
          <a:xfrm>
            <a:off x="2990371" y="5842337"/>
            <a:ext cx="10894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0" i="0" dirty="0">
                <a:effectLst/>
                <a:latin typeface="+mj-lt"/>
              </a:rPr>
              <a:t>Недостаточная поддержка производителей</a:t>
            </a:r>
            <a:endParaRPr lang="ru-RU" sz="20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0" i="0" dirty="0">
                <a:effectLst/>
                <a:latin typeface="+mj-lt"/>
              </a:rPr>
              <a:t>Недостаточное информирование потребителей</a:t>
            </a:r>
            <a:br>
              <a:rPr lang="ru-RU" sz="2000" b="0" i="0" dirty="0">
                <a:effectLst/>
              </a:rPr>
            </a:b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789555"/>
            <a:ext cx="5307727" cy="75078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E5A4A1-77B5-94F8-B741-E6811D8571BB}"/>
              </a:ext>
            </a:extLst>
          </p:cNvPr>
          <p:cNvSpPr txBox="1"/>
          <p:nvPr/>
        </p:nvSpPr>
        <p:spPr>
          <a:xfrm>
            <a:off x="517067" y="940740"/>
            <a:ext cx="1131547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Наша команда предлагает разработать продукт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«</a:t>
            </a:r>
            <a:r>
              <a:rPr lang="ru-RU" sz="2200" b="1" dirty="0">
                <a:latin typeface="+mj-lt"/>
              </a:rPr>
              <a:t>РАСТИТЕЛЬНОЕ МОЛОКО ИЗ ПЛОДОВ ЛЕЩИНЫ С ДОБАВЛЕНИЕМ СЕМЯН ПОДСОЛНЕЧНИКА</a:t>
            </a:r>
            <a:r>
              <a:rPr lang="ru-RU" sz="2000" dirty="0">
                <a:latin typeface="+mj-lt"/>
              </a:rPr>
              <a:t>». </a:t>
            </a:r>
          </a:p>
          <a:p>
            <a:endParaRPr lang="ru-RU" sz="2000" dirty="0">
              <a:latin typeface="+mj-lt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640FAA-F5BB-6578-6EDC-B98783E21943}"/>
              </a:ext>
            </a:extLst>
          </p:cNvPr>
          <p:cNvSpPr/>
          <p:nvPr/>
        </p:nvSpPr>
        <p:spPr>
          <a:xfrm>
            <a:off x="3486945" y="1929469"/>
            <a:ext cx="2409053" cy="19168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ПЛОДЫ ЛЕЩИНЫ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8A1A25-A94A-C73B-8BE0-8511EF0C22AA}"/>
              </a:ext>
            </a:extLst>
          </p:cNvPr>
          <p:cNvSpPr/>
          <p:nvPr/>
        </p:nvSpPr>
        <p:spPr>
          <a:xfrm>
            <a:off x="665752" y="1929469"/>
            <a:ext cx="2409053" cy="191688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dirty="0"/>
              <a:t>ВОДА ОЧИЩЕННАЯ АРТЕЗИАНСКАЯ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A0F4ADE-3111-2E32-5235-841C8B1D7948}"/>
              </a:ext>
            </a:extLst>
          </p:cNvPr>
          <p:cNvSpPr/>
          <p:nvPr/>
        </p:nvSpPr>
        <p:spPr>
          <a:xfrm>
            <a:off x="9117195" y="1929469"/>
            <a:ext cx="2409053" cy="19168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/>
              <a:t>НАТУРАЛЬНЫЙ ПОДСЛАСТИТЕЛЬ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4E89C46-FAB6-B8D4-E1F0-AC791349C2FA}"/>
              </a:ext>
            </a:extLst>
          </p:cNvPr>
          <p:cNvSpPr/>
          <p:nvPr/>
        </p:nvSpPr>
        <p:spPr>
          <a:xfrm>
            <a:off x="6269636" y="1929469"/>
            <a:ext cx="2409053" cy="19168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/>
              <a:t>СЕМЕНА ПОДСОЛНЕЧНИКА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224AD0-6936-A1DC-57C9-69BF89A0BF15}"/>
              </a:ext>
            </a:extLst>
          </p:cNvPr>
          <p:cNvSpPr txBox="1"/>
          <p:nvPr/>
        </p:nvSpPr>
        <p:spPr>
          <a:xfrm>
            <a:off x="3124781" y="270908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14EA1A-2DDB-9BCB-1820-812CE6BEA6F0}"/>
              </a:ext>
            </a:extLst>
          </p:cNvPr>
          <p:cNvSpPr txBox="1"/>
          <p:nvPr/>
        </p:nvSpPr>
        <p:spPr>
          <a:xfrm>
            <a:off x="5930617" y="265707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F5A311-B0A5-387D-0B0E-F58BD5D9BC11}"/>
              </a:ext>
            </a:extLst>
          </p:cNvPr>
          <p:cNvSpPr txBox="1"/>
          <p:nvPr/>
        </p:nvSpPr>
        <p:spPr>
          <a:xfrm>
            <a:off x="8744825" y="265707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3E7F0B-284A-D6BC-7225-C7283331175E}"/>
              </a:ext>
            </a:extLst>
          </p:cNvPr>
          <p:cNvSpPr txBox="1"/>
          <p:nvPr/>
        </p:nvSpPr>
        <p:spPr>
          <a:xfrm>
            <a:off x="4485108" y="4104585"/>
            <a:ext cx="617010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В</a:t>
            </a:r>
            <a:r>
              <a:rPr lang="ru-RU" sz="1800" dirty="0">
                <a:latin typeface="+mj-lt"/>
              </a:rPr>
              <a:t> плодах лещины</a:t>
            </a:r>
            <a:r>
              <a:rPr lang="ru-RU" dirty="0">
                <a:latin typeface="+mj-lt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>
                <a:latin typeface="+mj-lt"/>
              </a:rPr>
              <a:t>высокое содержание белка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>
                <a:latin typeface="+mj-lt"/>
              </a:rPr>
              <a:t>низкое содержание насыщенных жиров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>
                <a:latin typeface="+mj-lt"/>
              </a:rPr>
              <a:t>витамины и минералы</a:t>
            </a:r>
            <a:endParaRPr lang="ru-RU" dirty="0">
              <a:latin typeface="+mj-lt"/>
            </a:endParaRPr>
          </a:p>
          <a:p>
            <a:endParaRPr lang="ru-RU" sz="1800" dirty="0">
              <a:latin typeface="+mj-lt"/>
            </a:endParaRPr>
          </a:p>
          <a:p>
            <a:r>
              <a:rPr lang="ru-RU" sz="1800" dirty="0">
                <a:latin typeface="+mj-lt"/>
              </a:rPr>
              <a:t>Также преимуществами плодов лещины является </a:t>
            </a:r>
            <a:r>
              <a:rPr lang="ru-RU" sz="1800" b="1" dirty="0">
                <a:latin typeface="+mj-lt"/>
              </a:rPr>
              <a:t>доступность </a:t>
            </a:r>
            <a:r>
              <a:rPr lang="ru-RU" sz="1800" dirty="0">
                <a:latin typeface="+mj-lt"/>
              </a:rPr>
              <a:t>и </a:t>
            </a:r>
            <a:r>
              <a:rPr lang="ru-RU" sz="1800" b="1" dirty="0">
                <a:latin typeface="+mj-lt"/>
              </a:rPr>
              <a:t>низкая стоимость сырья </a:t>
            </a:r>
            <a:r>
              <a:rPr lang="ru-RU" sz="1800" dirty="0">
                <a:latin typeface="+mj-lt"/>
              </a:rPr>
              <a:t>в сравнении с классическим сырьем, используемым при изготовлении подобных растительных продуктов.</a:t>
            </a:r>
            <a:endParaRPr lang="ru-RU" dirty="0"/>
          </a:p>
        </p:txBody>
      </p:sp>
      <p:pic>
        <p:nvPicPr>
          <p:cNvPr id="30" name="Picture 10">
            <a:extLst>
              <a:ext uri="{FF2B5EF4-FFF2-40B4-BE49-F238E27FC236}">
                <a16:creationId xmlns:a16="http://schemas.microsoft.com/office/drawing/2014/main" id="{772BDF4F-A9BB-4A76-20AF-466099C62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47" y="4139967"/>
            <a:ext cx="3489909" cy="25300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42D2602-A0A0-4383-4976-4FC422CC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48" y="3943081"/>
            <a:ext cx="2296092" cy="183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5" name="Прямая со стрелкой 1024">
            <a:extLst>
              <a:ext uri="{FF2B5EF4-FFF2-40B4-BE49-F238E27FC236}">
                <a16:creationId xmlns:a16="http://schemas.microsoft.com/office/drawing/2014/main" id="{A2214FA9-6979-326F-9BF9-03FA06D67C70}"/>
              </a:ext>
            </a:extLst>
          </p:cNvPr>
          <p:cNvCxnSpPr>
            <a:cxnSpLocks/>
          </p:cNvCxnSpPr>
          <p:nvPr/>
        </p:nvCxnSpPr>
        <p:spPr>
          <a:xfrm>
            <a:off x="8800051" y="3943081"/>
            <a:ext cx="729197" cy="4863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44F74727-C4A1-4603-E6AB-A439BEBCA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8070134"/>
              </p:ext>
            </p:extLst>
          </p:nvPr>
        </p:nvGraphicFramePr>
        <p:xfrm>
          <a:off x="5067662" y="161925"/>
          <a:ext cx="8128000" cy="6516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59A4E1BF-7345-0147-02E2-33CCCD3C30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2792338"/>
              </p:ext>
            </p:extLst>
          </p:nvPr>
        </p:nvGraphicFramePr>
        <p:xfrm>
          <a:off x="535482" y="1213084"/>
          <a:ext cx="5764650" cy="4952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10BC4057-BCAA-08A9-9447-1249DF2E7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605827"/>
              </p:ext>
            </p:extLst>
          </p:nvPr>
        </p:nvGraphicFramePr>
        <p:xfrm>
          <a:off x="854158" y="1660793"/>
          <a:ext cx="5196884" cy="5057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5F8075-2739-FC19-7E1B-26E82AF3F1BC}"/>
              </a:ext>
            </a:extLst>
          </p:cNvPr>
          <p:cNvSpPr txBox="1"/>
          <p:nvPr/>
        </p:nvSpPr>
        <p:spPr>
          <a:xfrm>
            <a:off x="767948" y="902020"/>
            <a:ext cx="519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+mj-lt"/>
              </a:rPr>
              <a:t>Сравнение количества белков (г) в растительном молоке от разных производителей (в 100мл)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175EAF67-DA11-BA01-C296-A8E2D77A6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657381"/>
              </p:ext>
            </p:extLst>
          </p:nvPr>
        </p:nvGraphicFramePr>
        <p:xfrm>
          <a:off x="6300299" y="3883670"/>
          <a:ext cx="5696224" cy="2346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856699">
                  <a:extLst>
                    <a:ext uri="{9D8B030D-6E8A-4147-A177-3AD203B41FA5}">
                      <a16:colId xmlns:a16="http://schemas.microsoft.com/office/drawing/2014/main" val="636964871"/>
                    </a:ext>
                  </a:extLst>
                </a:gridCol>
                <a:gridCol w="1839525">
                  <a:extLst>
                    <a:ext uri="{9D8B030D-6E8A-4147-A177-3AD203B41FA5}">
                      <a16:colId xmlns:a16="http://schemas.microsoft.com/office/drawing/2014/main" val="216241152"/>
                    </a:ext>
                  </a:extLst>
                </a:gridCol>
              </a:tblGrid>
              <a:tr h="31644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</a:rPr>
                        <a:t>МИНДАЛЬНОЕ МОЛОКО 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(ЦЕНА ЗА 1 ЛИТР)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06237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Alpro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220 </a:t>
                      </a: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301010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137 degrees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994 </a:t>
                      </a: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16696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Zinus</a:t>
                      </a:r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vegan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125 </a:t>
                      </a: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50314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Green idea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209 </a:t>
                      </a: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11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Nemoloko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159 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37060"/>
                  </a:ext>
                </a:extLst>
              </a:tr>
              <a:tr h="1808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5yes!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270 </a:t>
                      </a: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76218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54786A58-02D5-B1DB-5105-05C6FB9B8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17321"/>
              </p:ext>
            </p:extLst>
          </p:nvPr>
        </p:nvGraphicFramePr>
        <p:xfrm>
          <a:off x="6300298" y="164856"/>
          <a:ext cx="5696224" cy="35791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05739">
                  <a:extLst>
                    <a:ext uri="{9D8B030D-6E8A-4147-A177-3AD203B41FA5}">
                      <a16:colId xmlns:a16="http://schemas.microsoft.com/office/drawing/2014/main" val="1871904946"/>
                    </a:ext>
                  </a:extLst>
                </a:gridCol>
                <a:gridCol w="632215">
                  <a:extLst>
                    <a:ext uri="{9D8B030D-6E8A-4147-A177-3AD203B41FA5}">
                      <a16:colId xmlns:a16="http://schemas.microsoft.com/office/drawing/2014/main" val="508898323"/>
                    </a:ext>
                  </a:extLst>
                </a:gridCol>
                <a:gridCol w="702055">
                  <a:extLst>
                    <a:ext uri="{9D8B030D-6E8A-4147-A177-3AD203B41FA5}">
                      <a16:colId xmlns:a16="http://schemas.microsoft.com/office/drawing/2014/main" val="3078894778"/>
                    </a:ext>
                  </a:extLst>
                </a:gridCol>
                <a:gridCol w="753513">
                  <a:extLst>
                    <a:ext uri="{9D8B030D-6E8A-4147-A177-3AD203B41FA5}">
                      <a16:colId xmlns:a16="http://schemas.microsoft.com/office/drawing/2014/main" val="2345848873"/>
                    </a:ext>
                  </a:extLst>
                </a:gridCol>
                <a:gridCol w="1102702">
                  <a:extLst>
                    <a:ext uri="{9D8B030D-6E8A-4147-A177-3AD203B41FA5}">
                      <a16:colId xmlns:a16="http://schemas.microsoft.com/office/drawing/2014/main" val="2283239675"/>
                    </a:ext>
                  </a:extLst>
                </a:gridCol>
              </a:tblGrid>
              <a:tr h="380084">
                <a:tc gridSpan="5"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72193"/>
                  </a:ext>
                </a:extLst>
              </a:tr>
              <a:tr h="34841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марка</a:t>
                      </a:r>
                      <a:endParaRPr lang="ru-RU" sz="1600" b="1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пищевая ценность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839089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Alpro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97323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137 degrees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059598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Zinus</a:t>
                      </a: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vegan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308865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Green idea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06707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Nemoloko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2,7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43759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5yes!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ккал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белки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жиры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углеводы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63198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51F5079-3902-5F34-FFCC-2F217D865569}"/>
              </a:ext>
            </a:extLst>
          </p:cNvPr>
          <p:cNvSpPr txBox="1"/>
          <p:nvPr/>
        </p:nvSpPr>
        <p:spPr>
          <a:xfrm>
            <a:off x="6939889" y="139690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Пищевая ценность 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миндального молока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в 100 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EB76B-3F19-37AC-0110-F94BBC328E5E}"/>
              </a:ext>
            </a:extLst>
          </p:cNvPr>
          <p:cNvSpPr txBox="1"/>
          <p:nvPr/>
        </p:nvSpPr>
        <p:spPr>
          <a:xfrm>
            <a:off x="6443079" y="6270669"/>
            <a:ext cx="5434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Цена за 1 литр нашего растительного молока </a:t>
            </a:r>
            <a:r>
              <a:rPr lang="ru-RU" u="sng" dirty="0">
                <a:solidFill>
                  <a:srgbClr val="FF0000"/>
                </a:solidFill>
              </a:rPr>
              <a:t>205,6 </a:t>
            </a:r>
            <a:r>
              <a:rPr lang="ru-RU" b="1" u="sng" dirty="0">
                <a:solidFill>
                  <a:srgbClr val="FF0000"/>
                </a:solidFill>
                <a:effectLst/>
                <a:latin typeface="+mj-lt"/>
              </a:rPr>
              <a:t>₽</a:t>
            </a:r>
            <a:r>
              <a:rPr lang="ru-RU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2D5EA5-11C8-7595-C59F-8611414D5C88}"/>
              </a:ext>
            </a:extLst>
          </p:cNvPr>
          <p:cNvSpPr txBox="1"/>
          <p:nvPr/>
        </p:nvSpPr>
        <p:spPr>
          <a:xfrm>
            <a:off x="2457470" y="1634530"/>
            <a:ext cx="69054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Жители России, относящие себя к одной из перечисленных групп: </a:t>
            </a:r>
          </a:p>
          <a:p>
            <a:br>
              <a:rPr lang="ru-RU" sz="2400" dirty="0">
                <a:latin typeface="+mj-lt"/>
              </a:rPr>
            </a:br>
            <a:endParaRPr lang="ru-RU" sz="24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9F58F9-B203-9E60-243D-DB5274596E77}"/>
              </a:ext>
            </a:extLst>
          </p:cNvPr>
          <p:cNvSpPr txBox="1"/>
          <p:nvPr/>
        </p:nvSpPr>
        <p:spPr>
          <a:xfrm>
            <a:off x="264916" y="712801"/>
            <a:ext cx="116621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+mj-lt"/>
              </a:rPr>
              <a:t>Потребители нашего продукта </a:t>
            </a:r>
            <a:br>
              <a:rPr lang="ru-RU" sz="2800" b="1" dirty="0">
                <a:latin typeface="+mj-lt"/>
              </a:rPr>
            </a:br>
            <a:r>
              <a:rPr lang="ru-RU" sz="2800" b="1" dirty="0">
                <a:latin typeface="+mj-lt"/>
              </a:rPr>
              <a:t>«Растительное молоко из лещины с добавлением семечек подсолнечника»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79D7D7-3F81-383A-83F6-662D01EF35FC}"/>
              </a:ext>
            </a:extLst>
          </p:cNvPr>
          <p:cNvSpPr/>
          <p:nvPr/>
        </p:nvSpPr>
        <p:spPr>
          <a:xfrm>
            <a:off x="724525" y="2533793"/>
            <a:ext cx="3033744" cy="142442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ВЕГЕТАРИАНЦЫ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BAEA23-E6B8-FB09-2C0C-CF0022149D01}"/>
              </a:ext>
            </a:extLst>
          </p:cNvPr>
          <p:cNvSpPr/>
          <p:nvPr/>
        </p:nvSpPr>
        <p:spPr>
          <a:xfrm>
            <a:off x="724525" y="4410512"/>
            <a:ext cx="3033744" cy="139809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ЛЮДИ, ВЕДУЩИЕ ЗДОРОВЫЙ ОБРАЗ ЖИЗНИ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FF9916-35B8-BF08-AA5B-746D0AB5197F}"/>
              </a:ext>
            </a:extLst>
          </p:cNvPr>
          <p:cNvSpPr/>
          <p:nvPr/>
        </p:nvSpPr>
        <p:spPr>
          <a:xfrm>
            <a:off x="8526651" y="2500084"/>
            <a:ext cx="2973429" cy="139809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СПОРТСМЕНЫ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67EA6C8-035F-1641-DE1E-2F3C9CC071CB}"/>
              </a:ext>
            </a:extLst>
          </p:cNvPr>
          <p:cNvSpPr/>
          <p:nvPr/>
        </p:nvSpPr>
        <p:spPr>
          <a:xfrm>
            <a:off x="4198097" y="3429000"/>
            <a:ext cx="3795806" cy="142442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ЛЮДИ С НЕПЕРЕНОСИМОСТЬЮ ЛАКТОЗЫ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95469B-9929-E527-9A20-2DAAC2B74307}"/>
              </a:ext>
            </a:extLst>
          </p:cNvPr>
          <p:cNvSpPr/>
          <p:nvPr/>
        </p:nvSpPr>
        <p:spPr>
          <a:xfrm>
            <a:off x="8526651" y="4332046"/>
            <a:ext cx="2983897" cy="139809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ПОЖИЛЫЕ ЛЮДИ</a:t>
            </a:r>
          </a:p>
        </p:txBody>
      </p:sp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C3360A-13D7-F76B-EFBF-8DD793AF15A9}"/>
              </a:ext>
            </a:extLst>
          </p:cNvPr>
          <p:cNvSpPr txBox="1"/>
          <p:nvPr/>
        </p:nvSpPr>
        <p:spPr>
          <a:xfrm>
            <a:off x="729821" y="870555"/>
            <a:ext cx="110709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latin typeface="+mj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ECAA38F-8AD4-8F36-E1CF-390D7CA09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061212"/>
              </p:ext>
            </p:extLst>
          </p:nvPr>
        </p:nvGraphicFramePr>
        <p:xfrm>
          <a:off x="1082180" y="1031052"/>
          <a:ext cx="10802932" cy="560463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60586">
                  <a:extLst>
                    <a:ext uri="{9D8B030D-6E8A-4147-A177-3AD203B41FA5}">
                      <a16:colId xmlns:a16="http://schemas.microsoft.com/office/drawing/2014/main" val="2648744140"/>
                    </a:ext>
                  </a:extLst>
                </a:gridCol>
                <a:gridCol w="2856030">
                  <a:extLst>
                    <a:ext uri="{9D8B030D-6E8A-4147-A177-3AD203B41FA5}">
                      <a16:colId xmlns:a16="http://schemas.microsoft.com/office/drawing/2014/main" val="897454987"/>
                    </a:ext>
                  </a:extLst>
                </a:gridCol>
                <a:gridCol w="384850">
                  <a:extLst>
                    <a:ext uri="{9D8B030D-6E8A-4147-A177-3AD203B41FA5}">
                      <a16:colId xmlns:a16="http://schemas.microsoft.com/office/drawing/2014/main" val="3357985902"/>
                    </a:ext>
                  </a:extLst>
                </a:gridCol>
                <a:gridCol w="1553007">
                  <a:extLst>
                    <a:ext uri="{9D8B030D-6E8A-4147-A177-3AD203B41FA5}">
                      <a16:colId xmlns:a16="http://schemas.microsoft.com/office/drawing/2014/main" val="3661782772"/>
                    </a:ext>
                  </a:extLst>
                </a:gridCol>
                <a:gridCol w="1679915">
                  <a:extLst>
                    <a:ext uri="{9D8B030D-6E8A-4147-A177-3AD203B41FA5}">
                      <a16:colId xmlns:a16="http://schemas.microsoft.com/office/drawing/2014/main" val="3861170825"/>
                    </a:ext>
                  </a:extLst>
                </a:gridCol>
                <a:gridCol w="2168544">
                  <a:extLst>
                    <a:ext uri="{9D8B030D-6E8A-4147-A177-3AD203B41FA5}">
                      <a16:colId xmlns:a16="http://schemas.microsoft.com/office/drawing/2014/main" val="3733041361"/>
                    </a:ext>
                  </a:extLst>
                </a:gridCol>
              </a:tblGrid>
              <a:tr h="2047708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ПАРТНЕРЫ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АКТИВНОСТИ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ЦЕННОСТНЫЕ ПРЕДЛОЖЕНИЯ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ОТНОШЕНИЯ С ЗАКАЗЧИКОМ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ПОТРЕБИТЕЛЬСКИЕ СЕГМЕНТЫ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14442"/>
                  </a:ext>
                </a:extLst>
              </a:tr>
              <a:tr h="165822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КЛЮЧЕВЫЕ РЕСУРСЫ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КАНАЛЫ ПРОДВИЖЕНИЯ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035225"/>
                  </a:ext>
                </a:extLst>
              </a:tr>
              <a:tr h="1898703"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СТРУКТУРА ЗАТРАТ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ИСТОЧНИКИ ДОХОДОВ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85970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E0E2E20-FF7A-3763-F23A-56960A8CCA66}"/>
              </a:ext>
            </a:extLst>
          </p:cNvPr>
          <p:cNvSpPr txBox="1"/>
          <p:nvPr/>
        </p:nvSpPr>
        <p:spPr>
          <a:xfrm>
            <a:off x="1082180" y="1644248"/>
            <a:ext cx="223483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b="0" i="0" dirty="0">
                <a:effectLst/>
                <a:latin typeface="+mj-lt"/>
              </a:rPr>
              <a:t>производители растительных сырьевых материалов: фермеры, поставщики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b="0" i="0" dirty="0">
                <a:effectLst/>
                <a:latin typeface="+mj-lt"/>
              </a:rPr>
              <a:t>розничные сети для продвижения продукта на рынке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>
                <a:latin typeface="+mj-lt"/>
              </a:rPr>
              <a:t>контрактное производство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8098AB-2568-65A2-1547-ED96515D4FAB}"/>
              </a:ext>
            </a:extLst>
          </p:cNvPr>
          <p:cNvSpPr txBox="1"/>
          <p:nvPr/>
        </p:nvSpPr>
        <p:spPr>
          <a:xfrm>
            <a:off x="3249897" y="1381921"/>
            <a:ext cx="28461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+mj-lt"/>
              </a:rPr>
              <a:t>выбор, подготовка и обработка сырья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+mj-lt"/>
              </a:rPr>
              <a:t>измельчение, перемалывание, фильтрация сырья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+mj-lt"/>
              </a:rPr>
              <a:t>обогащение</a:t>
            </a:r>
            <a:r>
              <a:rPr lang="ru-RU" sz="1400" dirty="0">
                <a:latin typeface="+mj-lt"/>
              </a:rPr>
              <a:t>,</a:t>
            </a:r>
            <a:r>
              <a:rPr lang="ru-RU" sz="1400" b="0" i="0" dirty="0">
                <a:effectLst/>
                <a:latin typeface="+mj-lt"/>
              </a:rPr>
              <a:t> упаковка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+mj-lt"/>
              </a:rPr>
              <a:t>маркетинг и распространение</a:t>
            </a:r>
            <a:endParaRPr lang="ru-RU" sz="1400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4AA4E-196C-60E5-E0F0-FA597130675B}"/>
              </a:ext>
            </a:extLst>
          </p:cNvPr>
          <p:cNvSpPr txBox="1"/>
          <p:nvPr/>
        </p:nvSpPr>
        <p:spPr>
          <a:xfrm>
            <a:off x="6119695" y="1582341"/>
            <a:ext cx="18515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0" i="0" dirty="0">
                <a:effectLst/>
                <a:latin typeface="+mj-lt"/>
              </a:rPr>
              <a:t>Продукт с высоким содержанием белка, без содержания сахара, восполняющий </a:t>
            </a:r>
            <a:r>
              <a:rPr lang="ru-RU" sz="1400" b="0" i="0" dirty="0" err="1">
                <a:effectLst/>
                <a:latin typeface="+mj-lt"/>
              </a:rPr>
              <a:t>селенодефицит</a:t>
            </a:r>
            <a:r>
              <a:rPr lang="ru-RU" sz="1400" b="0" i="0" dirty="0">
                <a:effectLst/>
                <a:latin typeface="+mj-lt"/>
              </a:rPr>
              <a:t> в организме, заменяющий молочные продукты для тех, кому они недоступны по тем или иным причинам</a:t>
            </a:r>
            <a:endParaRPr lang="ru-RU" sz="1400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6689C-C17A-B27E-EE05-AD66BF4F88BF}"/>
              </a:ext>
            </a:extLst>
          </p:cNvPr>
          <p:cNvSpPr txBox="1"/>
          <p:nvPr/>
        </p:nvSpPr>
        <p:spPr>
          <a:xfrm>
            <a:off x="3378528" y="3429000"/>
            <a:ext cx="2526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сотрудники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руководящий состав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маркетологи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финансовые ресурсы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9B1026-AA47-9CE8-00A5-F8DF9AE9D8ED}"/>
              </a:ext>
            </a:extLst>
          </p:cNvPr>
          <p:cNvSpPr txBox="1"/>
          <p:nvPr/>
        </p:nvSpPr>
        <p:spPr>
          <a:xfrm>
            <a:off x="8147464" y="1582341"/>
            <a:ext cx="16032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ctr"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совместное создание результата</a:t>
            </a:r>
          </a:p>
          <a:p>
            <a:pPr marL="285750" indent="-285750" algn="l" rtl="0" fontAlgn="ctr">
              <a:buFont typeface="Arial" panose="020B0604020202020204" pitchFamily="34" charset="0"/>
              <a:buChar char="•"/>
            </a:pPr>
            <a:r>
              <a:rPr lang="ru-RU" sz="1100" b="0" i="0" dirty="0">
                <a:effectLst/>
                <a:latin typeface="+mj-lt"/>
              </a:rPr>
              <a:t>реклама в сми</a:t>
            </a:r>
          </a:p>
          <a:p>
            <a:pPr marL="285750" indent="-285750" algn="l" rtl="0" fontAlgn="ctr">
              <a:buFont typeface="Arial" panose="020B0604020202020204" pitchFamily="34" charset="0"/>
              <a:buChar char="•"/>
            </a:pPr>
            <a:r>
              <a:rPr lang="ru-RU" sz="1100" b="0" i="0" dirty="0">
                <a:effectLst/>
                <a:latin typeface="+mj-lt"/>
              </a:rPr>
              <a:t>партнерские программы</a:t>
            </a:r>
          </a:p>
          <a:p>
            <a:pPr marL="285750" indent="-285750" algn="l" rtl="0" fontAlgn="ctr"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программа лояльности</a:t>
            </a:r>
            <a:br>
              <a:rPr lang="ru-RU" b="0" i="0" dirty="0">
                <a:effectLst/>
                <a:latin typeface="Roboto" panose="02000000000000000000" pitchFamily="2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79719-FDEE-BEC3-16C9-A6ED3BFC0BA7}"/>
              </a:ext>
            </a:extLst>
          </p:cNvPr>
          <p:cNvSpPr txBox="1"/>
          <p:nvPr/>
        </p:nvSpPr>
        <p:spPr>
          <a:xfrm>
            <a:off x="9844447" y="1672906"/>
            <a:ext cx="210217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вегетарианцы,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спортсмены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люди, ведущие здоровый образ жизни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аллергики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пожилые люди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+mj-lt"/>
              </a:rPr>
              <a:t>люди с непереносимостью лактозы</a:t>
            </a:r>
          </a:p>
          <a:p>
            <a:endParaRPr lang="ru-RU" sz="1600" dirty="0">
              <a:latin typeface="+mj-lt"/>
            </a:endParaRP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841D08-AC9E-CBA1-AFEC-E77803801121}"/>
              </a:ext>
            </a:extLst>
          </p:cNvPr>
          <p:cNvSpPr txBox="1"/>
          <p:nvPr/>
        </p:nvSpPr>
        <p:spPr>
          <a:xfrm>
            <a:off x="1320397" y="5307721"/>
            <a:ext cx="196880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сырье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производство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упаковка</a:t>
            </a:r>
          </a:p>
          <a:p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1C6CDD-3A4B-6C06-6E3A-AA186CD901D0}"/>
              </a:ext>
            </a:extLst>
          </p:cNvPr>
          <p:cNvSpPr txBox="1"/>
          <p:nvPr/>
        </p:nvSpPr>
        <p:spPr>
          <a:xfrm>
            <a:off x="3298559" y="5282866"/>
            <a:ext cx="30909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доставка до ритейлеров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ФОТ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маркетинг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9BE03B-C6FB-355C-47E9-E3DD68EF3E28}"/>
              </a:ext>
            </a:extLst>
          </p:cNvPr>
          <p:cNvSpPr txBox="1"/>
          <p:nvPr/>
        </p:nvSpPr>
        <p:spPr>
          <a:xfrm>
            <a:off x="6646104" y="5265210"/>
            <a:ext cx="4984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+mj-lt"/>
              </a:rPr>
              <a:t>продажа в розничные сети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+mj-lt"/>
              </a:rPr>
              <a:t>продажа продукта в объеме 0.2 л в картонной упаковке</a:t>
            </a:r>
            <a:endParaRPr lang="ru-RU" sz="20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099103-D883-2ECE-FFC8-F98FA0ABB7DC}"/>
              </a:ext>
            </a:extLst>
          </p:cNvPr>
          <p:cNvSpPr txBox="1"/>
          <p:nvPr/>
        </p:nvSpPr>
        <p:spPr>
          <a:xfrm>
            <a:off x="8064978" y="3661467"/>
            <a:ext cx="1603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</a:rPr>
              <a:t>реклама в интернете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dirty="0">
                <a:effectLst/>
                <a:latin typeface="+mj-lt"/>
              </a:rPr>
              <a:t>профессиональные дегустационные выставки</a:t>
            </a:r>
            <a:endParaRPr lang="ru-R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1959AA6-64CE-D9EE-4F43-8DBA1CC9B10C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D155FC60-73F5-C7EF-B9CF-A0BAEDA7C2A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3B50DB6-6FC2-3FC1-5EE9-DC5B64A365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F871DCD-F3B9-55F1-D1A8-B6D28D4BDDA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A64810F-A57C-3D77-B10E-170CD383E8B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1B50E70-B66E-FADA-03AD-0B9A0A34166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FAF71EC-0BAF-BF00-FDC9-CBCE1EC4EC97}"/>
              </a:ext>
            </a:extLst>
          </p:cNvPr>
          <p:cNvSpPr txBox="1"/>
          <p:nvPr/>
        </p:nvSpPr>
        <p:spPr>
          <a:xfrm>
            <a:off x="336583" y="353947"/>
            <a:ext cx="60946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cap="all" dirty="0">
                <a:solidFill>
                  <a:schemeClr val="tx1"/>
                </a:solidFill>
                <a:latin typeface="Gilroy-ExtraBold"/>
              </a:rPr>
              <a:t>Бюджет и источники финансирования</a:t>
            </a: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4D10BFAC-481D-445A-C84E-4D328531D333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sz="1400" dirty="0">
                <a:latin typeface="Gilroy-ExtraBold"/>
              </a:rPr>
              <a:t>8</a:t>
            </a:r>
            <a:endParaRPr sz="1400" dirty="0">
              <a:latin typeface="Gilroy-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2DE27A-0887-E5AC-0204-17B541DCB143}"/>
              </a:ext>
            </a:extLst>
          </p:cNvPr>
          <p:cNvSpPr txBox="1"/>
          <p:nvPr/>
        </p:nvSpPr>
        <p:spPr>
          <a:xfrm>
            <a:off x="993857" y="912718"/>
            <a:ext cx="10522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Стоимость 1 картонной упаковки 0,2л нашего продукта – </a:t>
            </a:r>
            <a:r>
              <a:rPr lang="ru-RU" sz="2400" b="1" dirty="0">
                <a:latin typeface="+mj-lt"/>
              </a:rPr>
              <a:t>50 </a:t>
            </a:r>
            <a:r>
              <a:rPr lang="ru-RU" sz="2400" b="1" dirty="0">
                <a:effectLst/>
                <a:latin typeface="+mj-lt"/>
              </a:rPr>
              <a:t>₽</a:t>
            </a:r>
            <a:r>
              <a:rPr lang="ru-RU" sz="2400" dirty="0">
                <a:effectLst/>
                <a:latin typeface="+mj-lt"/>
              </a:rPr>
              <a:t>, </a:t>
            </a:r>
            <a:r>
              <a:rPr lang="ru-RU" sz="2000" dirty="0">
                <a:latin typeface="+mj-lt"/>
              </a:rPr>
              <a:t>м</a:t>
            </a:r>
            <a:r>
              <a:rPr lang="ru-RU" sz="2000" b="0" i="0" dirty="0">
                <a:effectLst/>
                <a:latin typeface="+mj-lt"/>
              </a:rPr>
              <a:t>ы готовы начать производить от </a:t>
            </a:r>
            <a:r>
              <a:rPr lang="ru-RU" sz="2400" b="1" i="0" dirty="0">
                <a:effectLst/>
                <a:latin typeface="+mj-lt"/>
              </a:rPr>
              <a:t>20000</a:t>
            </a:r>
            <a:r>
              <a:rPr lang="ru-RU" sz="2000" b="0" i="0" dirty="0">
                <a:effectLst/>
                <a:latin typeface="+mj-lt"/>
              </a:rPr>
              <a:t> упаковок продукта.</a:t>
            </a:r>
            <a:endParaRPr lang="ru-RU" sz="2000" b="1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44A3510-C576-60B3-F936-767A7605BB3B}"/>
              </a:ext>
            </a:extLst>
          </p:cNvPr>
          <p:cNvSpPr/>
          <p:nvPr/>
        </p:nvSpPr>
        <p:spPr>
          <a:xfrm>
            <a:off x="3454495" y="1866855"/>
            <a:ext cx="4261544" cy="1787132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500 000</a:t>
            </a:r>
            <a:r>
              <a:rPr lang="en-US" sz="3600" b="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/>
                <a:latin typeface="+mj-lt"/>
              </a:rPr>
              <a:t>₽</a:t>
            </a:r>
            <a:br>
              <a:rPr lang="ru-RU" sz="3600" b="1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ru-RU" b="1" dirty="0">
                <a:solidFill>
                  <a:schemeClr val="bg1"/>
                </a:solidFill>
                <a:effectLst/>
                <a:latin typeface="+mj-lt"/>
              </a:rPr>
              <a:t>необходимо для запуска проекта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D9A536-2EF3-9EE9-E2B8-B4C760F297D6}"/>
              </a:ext>
            </a:extLst>
          </p:cNvPr>
          <p:cNvSpPr txBox="1"/>
          <p:nvPr/>
        </p:nvSpPr>
        <p:spPr>
          <a:xfrm>
            <a:off x="2681547" y="4134946"/>
            <a:ext cx="59915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highlight>
                  <a:srgbClr val="B5D8E1"/>
                </a:highlight>
              </a:rPr>
              <a:t>ИСТОЧНИКИ ФИНАНСИРОВАНИЯ</a:t>
            </a:r>
            <a:r>
              <a:rPr lang="ru-RU" sz="2400" dirty="0">
                <a:highlight>
                  <a:srgbClr val="B5D8E1"/>
                </a:highlight>
              </a:rPr>
              <a:t>:</a:t>
            </a:r>
          </a:p>
          <a:p>
            <a:endParaRPr lang="ru-RU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0991E8E-2929-1D62-5AF2-C2194A01A211}"/>
              </a:ext>
            </a:extLst>
          </p:cNvPr>
          <p:cNvCxnSpPr>
            <a:cxnSpLocks/>
          </p:cNvCxnSpPr>
          <p:nvPr/>
        </p:nvCxnSpPr>
        <p:spPr>
          <a:xfrm flipH="1">
            <a:off x="2543589" y="2477473"/>
            <a:ext cx="84029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5F67DC4-87E8-12E6-4D7A-CEFAA1A3C3B7}"/>
              </a:ext>
            </a:extLst>
          </p:cNvPr>
          <p:cNvCxnSpPr>
            <a:cxnSpLocks/>
          </p:cNvCxnSpPr>
          <p:nvPr/>
        </p:nvCxnSpPr>
        <p:spPr>
          <a:xfrm flipH="1">
            <a:off x="2478280" y="2952481"/>
            <a:ext cx="84029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076737A-C8D1-0453-D608-6A7D12C5A2C1}"/>
              </a:ext>
            </a:extLst>
          </p:cNvPr>
          <p:cNvCxnSpPr>
            <a:cxnSpLocks/>
          </p:cNvCxnSpPr>
          <p:nvPr/>
        </p:nvCxnSpPr>
        <p:spPr>
          <a:xfrm>
            <a:off x="7848068" y="2471456"/>
            <a:ext cx="8249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29C0368-C0B3-6360-FC3E-BC93741AFDF4}"/>
              </a:ext>
            </a:extLst>
          </p:cNvPr>
          <p:cNvCxnSpPr>
            <a:cxnSpLocks/>
          </p:cNvCxnSpPr>
          <p:nvPr/>
        </p:nvCxnSpPr>
        <p:spPr>
          <a:xfrm>
            <a:off x="7848068" y="2867023"/>
            <a:ext cx="7947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6DED656-B0FC-D436-F9D3-2C249C76122C}"/>
              </a:ext>
            </a:extLst>
          </p:cNvPr>
          <p:cNvSpPr txBox="1"/>
          <p:nvPr/>
        </p:nvSpPr>
        <p:spPr>
          <a:xfrm>
            <a:off x="1611483" y="2271401"/>
            <a:ext cx="23393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сырье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CA084E-E322-21F9-CD86-DBDFDAEB4AAA}"/>
              </a:ext>
            </a:extLst>
          </p:cNvPr>
          <p:cNvSpPr txBox="1"/>
          <p:nvPr/>
        </p:nvSpPr>
        <p:spPr>
          <a:xfrm>
            <a:off x="8472246" y="2669938"/>
            <a:ext cx="33094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effectLst/>
                <a:latin typeface="+mj-lt"/>
              </a:rPr>
              <a:t>заключение контрактного производства</a:t>
            </a:r>
            <a:endParaRPr lang="ru-RU" sz="2000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25D0C3-65D8-D9C3-A691-B400D26DBC8E}"/>
              </a:ext>
            </a:extLst>
          </p:cNvPr>
          <p:cNvSpPr txBox="1"/>
          <p:nvPr/>
        </p:nvSpPr>
        <p:spPr>
          <a:xfrm>
            <a:off x="1294463" y="2733081"/>
            <a:ext cx="2056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упаковка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196C4E-178B-6311-408A-652953866729}"/>
              </a:ext>
            </a:extLst>
          </p:cNvPr>
          <p:cNvSpPr txBox="1"/>
          <p:nvPr/>
        </p:nvSpPr>
        <p:spPr>
          <a:xfrm>
            <a:off x="8690360" y="2271401"/>
            <a:ext cx="6182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маркетинг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15E3A4-6874-8A1C-FD02-4399FC3A92FF}"/>
              </a:ext>
            </a:extLst>
          </p:cNvPr>
          <p:cNvSpPr txBox="1"/>
          <p:nvPr/>
        </p:nvSpPr>
        <p:spPr>
          <a:xfrm>
            <a:off x="3689555" y="4890495"/>
            <a:ext cx="37914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sz="3200" dirty="0">
                <a:latin typeface="+mj-lt"/>
              </a:rPr>
              <a:t>Частные источники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sz="3200" dirty="0">
                <a:latin typeface="+mj-lt"/>
              </a:rPr>
              <a:t>Гранты и субсидии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sz="3200" dirty="0">
                <a:latin typeface="+mj-lt"/>
              </a:rPr>
              <a:t>Инвесторы</a:t>
            </a:r>
          </a:p>
        </p:txBody>
      </p:sp>
    </p:spTree>
    <p:extLst>
      <p:ext uri="{BB962C8B-B14F-4D97-AF65-F5344CB8AC3E}">
        <p14:creationId xmlns:p14="http://schemas.microsoft.com/office/powerpoint/2010/main" val="4253641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866" y="-635684"/>
            <a:ext cx="5307727" cy="75078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25D85E-1813-EE67-6778-4D77541790C7}"/>
              </a:ext>
            </a:extLst>
          </p:cNvPr>
          <p:cNvSpPr txBox="1"/>
          <p:nvPr/>
        </p:nvSpPr>
        <p:spPr>
          <a:xfrm>
            <a:off x="63834" y="1460878"/>
            <a:ext cx="651893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900" dirty="0">
                <a:highlight>
                  <a:srgbClr val="B5D8E1"/>
                </a:highlight>
                <a:latin typeface="+mj-lt"/>
              </a:rPr>
              <a:t>ВОЗМОЖНОСТИ: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b="0" i="0" dirty="0">
                <a:effectLst/>
                <a:latin typeface="+mj-lt"/>
              </a:rPr>
              <a:t>Увеличение питательной ценности;</a:t>
            </a:r>
            <a:br>
              <a:rPr lang="ru-RU" sz="2900" b="0" i="0" dirty="0">
                <a:effectLst/>
                <a:latin typeface="+mj-lt"/>
              </a:rPr>
            </a:br>
            <a:endParaRPr lang="ru-RU" sz="2900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b="0" i="0" dirty="0">
                <a:effectLst/>
                <a:latin typeface="+mj-lt"/>
              </a:rPr>
              <a:t>Исследование новых растительных источников белка;</a:t>
            </a:r>
            <a:br>
              <a:rPr lang="ru-RU" sz="2900" b="0" i="0" dirty="0">
                <a:effectLst/>
                <a:latin typeface="+mj-lt"/>
              </a:rPr>
            </a:br>
            <a:endParaRPr lang="ru-RU" sz="2900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b="0" i="0" dirty="0">
                <a:effectLst/>
                <a:latin typeface="+mj-lt"/>
              </a:rPr>
              <a:t>Партнерство с производителями и розничными сетями;</a:t>
            </a:r>
            <a:br>
              <a:rPr lang="ru-RU" sz="2900" b="0" i="0" dirty="0">
                <a:effectLst/>
                <a:latin typeface="+mj-lt"/>
              </a:rPr>
            </a:br>
            <a:endParaRPr lang="ru-RU" sz="2900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b="0" i="0" dirty="0">
                <a:effectLst/>
                <a:latin typeface="+mj-lt"/>
              </a:rPr>
              <a:t>Образование и информирование</a:t>
            </a:r>
            <a:r>
              <a:rPr lang="ru-RU" sz="2900" dirty="0">
                <a:latin typeface="+mj-lt"/>
              </a:rPr>
              <a:t>.</a:t>
            </a:r>
            <a:br>
              <a:rPr lang="ru-RU" sz="2900" dirty="0">
                <a:latin typeface="+mj-lt"/>
              </a:rPr>
            </a:br>
            <a:endParaRPr lang="ru-RU" sz="29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CF6FD5-AF94-2F68-2AD8-6B55B8396F46}"/>
              </a:ext>
            </a:extLst>
          </p:cNvPr>
          <p:cNvSpPr txBox="1"/>
          <p:nvPr/>
        </p:nvSpPr>
        <p:spPr>
          <a:xfrm>
            <a:off x="9045200" y="1022836"/>
            <a:ext cx="1303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highlight>
                  <a:srgbClr val="FD493D"/>
                </a:highlight>
                <a:latin typeface="+mj-lt"/>
              </a:rPr>
              <a:t>РИСКИ: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0E301C-4CF0-E89A-907F-613645D1A74E}"/>
              </a:ext>
            </a:extLst>
          </p:cNvPr>
          <p:cNvSpPr txBox="1"/>
          <p:nvPr/>
        </p:nvSpPr>
        <p:spPr>
          <a:xfrm>
            <a:off x="6582767" y="1750311"/>
            <a:ext cx="5451986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dirty="0">
                <a:latin typeface="+mj-lt"/>
              </a:rPr>
              <a:t>Н</a:t>
            </a:r>
            <a:r>
              <a:rPr lang="ru-RU" sz="2900" b="0" i="0" dirty="0">
                <a:effectLst/>
                <a:latin typeface="+mj-lt"/>
              </a:rPr>
              <a:t>едостаточное количество сырья;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sz="2900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dirty="0">
                <a:latin typeface="+mj-lt"/>
              </a:rPr>
              <a:t>К</a:t>
            </a:r>
            <a:r>
              <a:rPr lang="ru-RU" sz="2900" b="0" i="0" dirty="0">
                <a:effectLst/>
                <a:latin typeface="+mj-lt"/>
              </a:rPr>
              <a:t>онкуренты;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sz="2900" b="0" i="0" dirty="0">
              <a:effectLst/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dirty="0">
                <a:latin typeface="+mj-lt"/>
              </a:rPr>
              <a:t>Не</a:t>
            </a:r>
            <a:r>
              <a:rPr lang="ru-RU" sz="2900" b="0" i="0" dirty="0">
                <a:effectLst/>
                <a:latin typeface="+mj-lt"/>
              </a:rPr>
              <a:t>достаточные компетенции в команде.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sz="2900" b="0" i="0" dirty="0">
              <a:effectLst/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900" dirty="0">
                <a:latin typeface="+mj-lt"/>
              </a:rPr>
              <a:t>Отсутствие регулирования подобных продуктов соответствующими ГОСТами</a:t>
            </a:r>
          </a:p>
        </p:txBody>
      </p: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id="{25BCFB11-EA26-0E8D-A8CC-1A9D06A95A67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13B529DA-1BD6-8612-14E3-090EB242013F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2157BE27-1C70-5C2A-1080-963FABD17D0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744" y="-649940"/>
            <a:ext cx="5307727" cy="75078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5E00F9-8619-F783-6775-5FB01051CA61}"/>
              </a:ext>
            </a:extLst>
          </p:cNvPr>
          <p:cNvSpPr txBox="1"/>
          <p:nvPr/>
        </p:nvSpPr>
        <p:spPr>
          <a:xfrm>
            <a:off x="3709693" y="819566"/>
            <a:ext cx="61701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>
                <a:latin typeface="+mj-lt"/>
              </a:rPr>
              <a:t>Члены нашей команды: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B7297F-2654-300C-D69C-07B18B347E19}"/>
              </a:ext>
            </a:extLst>
          </p:cNvPr>
          <p:cNvSpPr txBox="1"/>
          <p:nvPr/>
        </p:nvSpPr>
        <p:spPr>
          <a:xfrm>
            <a:off x="2118976" y="2593815"/>
            <a:ext cx="6170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Соболева Екатерина</a:t>
            </a:r>
          </a:p>
        </p:txBody>
      </p:sp>
      <p:sp>
        <p:nvSpPr>
          <p:cNvPr id="14" name="Текст 26">
            <a:extLst>
              <a:ext uri="{FF2B5EF4-FFF2-40B4-BE49-F238E27FC236}">
                <a16:creationId xmlns:a16="http://schemas.microsoft.com/office/drawing/2014/main" id="{421F329F-1275-AD24-CA24-00A5EBECF1A7}"/>
              </a:ext>
            </a:extLst>
          </p:cNvPr>
          <p:cNvSpPr txBox="1">
            <a:spLocks/>
          </p:cNvSpPr>
          <p:nvPr/>
        </p:nvSpPr>
        <p:spPr>
          <a:xfrm>
            <a:off x="6794744" y="2635969"/>
            <a:ext cx="4134612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err="1"/>
              <a:t>Артушян</a:t>
            </a:r>
            <a:r>
              <a:rPr lang="ru-RU" b="1" dirty="0"/>
              <a:t> Алла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73452E-0F5C-CB90-33D4-E69F3ECD8B34}"/>
              </a:ext>
            </a:extLst>
          </p:cNvPr>
          <p:cNvSpPr txBox="1"/>
          <p:nvPr/>
        </p:nvSpPr>
        <p:spPr>
          <a:xfrm>
            <a:off x="1104591" y="1434846"/>
            <a:ext cx="9514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j-lt"/>
              </a:rPr>
              <a:t>Студенты 3 курса</a:t>
            </a:r>
            <a:br>
              <a:rPr lang="ru-RU" sz="2800" dirty="0">
                <a:latin typeface="+mj-lt"/>
              </a:rPr>
            </a:br>
            <a:r>
              <a:rPr lang="ru-RU" sz="2800" dirty="0">
                <a:latin typeface="+mj-lt"/>
              </a:rPr>
              <a:t>Факультет пищевых технологий и биоинженерии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9D187CB-7469-B66D-A92D-5DE076C8E8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" r="5541" b="8035"/>
          <a:stretch/>
        </p:blipFill>
        <p:spPr>
          <a:xfrm>
            <a:off x="2312520" y="3237765"/>
            <a:ext cx="2861676" cy="33809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81E891-42D5-B5F0-96A2-8F26CE760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23419" r="18431" b="37086"/>
          <a:stretch/>
        </p:blipFill>
        <p:spPr>
          <a:xfrm>
            <a:off x="6612719" y="3237765"/>
            <a:ext cx="2754017" cy="33809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8DB708E4-C298-8DBA-9028-037445648D4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40B75AD6-92E7-07D8-C1D3-814F5ABB6B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4496BEB8-59A7-884D-0460-2550EA5A57F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719</Words>
  <Application>Microsoft Office PowerPoint</Application>
  <PresentationFormat>Широкоэкранный</PresentationFormat>
  <Paragraphs>221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Courier New</vt:lpstr>
      <vt:lpstr>Garamond</vt:lpstr>
      <vt:lpstr>Gilroy-Bold</vt:lpstr>
      <vt:lpstr>Gilroy-ExtraBold</vt:lpstr>
      <vt:lpstr>Gilroy-Light</vt:lpstr>
      <vt:lpstr>Gilroy-Regular</vt:lpstr>
      <vt:lpstr>Helvetica Neue</vt:lpstr>
      <vt:lpstr>Roboto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Екатерина Соболева</cp:lastModifiedBy>
  <cp:revision>71</cp:revision>
  <dcterms:created xsi:type="dcterms:W3CDTF">2023-10-12T18:43:30Z</dcterms:created>
  <dcterms:modified xsi:type="dcterms:W3CDTF">2023-11-30T07:54:03Z</dcterms:modified>
</cp:coreProperties>
</file>