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66" r:id="rId3"/>
    <p:sldId id="273" r:id="rId4"/>
    <p:sldId id="274" r:id="rId5"/>
    <p:sldId id="275" r:id="rId6"/>
    <p:sldId id="267" r:id="rId7"/>
    <p:sldId id="276" r:id="rId8"/>
    <p:sldId id="269" r:id="rId9"/>
    <p:sldId id="270" r:id="rId10"/>
    <p:sldId id="281" r:id="rId11"/>
    <p:sldId id="277" r:id="rId12"/>
    <p:sldId id="280" r:id="rId13"/>
    <p:sldId id="271" r:id="rId14"/>
    <p:sldId id="278" r:id="rId15"/>
    <p:sldId id="279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AA4C5E0-67B7-4009-A98A-9FEEED069C7F}">
          <p14:sldIdLst>
            <p14:sldId id="265"/>
            <p14:sldId id="266"/>
            <p14:sldId id="273"/>
            <p14:sldId id="274"/>
            <p14:sldId id="275"/>
            <p14:sldId id="267"/>
            <p14:sldId id="276"/>
            <p14:sldId id="269"/>
            <p14:sldId id="270"/>
            <p14:sldId id="281"/>
            <p14:sldId id="277"/>
            <p14:sldId id="280"/>
            <p14:sldId id="271"/>
            <p14:sldId id="278"/>
            <p14:sldId id="279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D506-200E-3384-F539-88A4CF260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2743199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озоном»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 Майкопского государственного технологического университета (пгт. Яблоновский, Республика Адыгея)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Инициативная разработка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A7286-3351-D4A8-9F39-CFCC25C21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43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71BE8-0308-4B65-92C9-469B9F105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" y="186431"/>
            <a:ext cx="9348186" cy="1799709"/>
          </a:xfrm>
        </p:spPr>
        <p:txBody>
          <a:bodyPr>
            <a:noAutofit/>
          </a:bodyPr>
          <a:lstStyle/>
          <a:p>
            <a:r>
              <a:rPr lang="ru-RU" sz="1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Пользователь: </a:t>
            </a:r>
            <a:r>
              <a:rPr lang="ru-RU" sz="1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Нефтедобывающие и перерабатывающие предприятия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E0BB61-7748-4D10-8F3A-74B1B2121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3064" y="1802167"/>
            <a:ext cx="8972162" cy="5055833"/>
          </a:xfrm>
        </p:spPr>
        <p:txBody>
          <a:bodyPr>
            <a:norm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Проблематика: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Активные» сернистые соединения, а именно сероводород, меркаптаны,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сероокись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углерода. Они	являются ядами	для	вторичных нефтехимических         процессов,         снижают потребительские свойства конечных продуктов, придавая им неприятный запах и коррозионную активность. Сера также может нанести вред некоторым катализаторам, применяемым в технологических установках переработки нефтепродуктов (бензин, дизельное топливо), поэтому ее необходимо удалять, также негативно влияет на экологии.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b="1" dirty="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9CD832C-1FCA-43BB-A89F-BECEC7898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E4D26548-73D6-4732-8873-B1B59B4C14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DA2A1BC2-5DE0-4CAB-ADE7-7114AEC760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0058" y="1683058"/>
            <a:ext cx="2203142" cy="220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11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AC1017-F48F-4B4F-820A-1FC8FE6A40DC}"/>
              </a:ext>
            </a:extLst>
          </p:cNvPr>
          <p:cNvSpPr txBox="1"/>
          <p:nvPr/>
        </p:nvSpPr>
        <p:spPr>
          <a:xfrm>
            <a:off x="-195309" y="142042"/>
            <a:ext cx="88732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Решение: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Предлагается использовать инновационный метод очистки нефтепродуктов от серы озоном.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ru-RU" sz="1800" b="0" i="0" u="none" strike="noStrike" kern="1200" cap="none" spc="-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Новизна технического решения заключается в том, что за счет обработки тонкодисперсных нефтепродуктов в смеси озона происходит нейтрализация (экстрагирование) соединений серы под воздействием озона, молекулы озонирования или окисления нефтепродуктов значительно более </a:t>
            </a:r>
            <a:r>
              <a:rPr kumimoji="0" lang="ru-RU" sz="1800" b="0" i="0" u="none" strike="noStrike" kern="1200" cap="none" spc="-8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полярны</a:t>
            </a:r>
            <a:r>
              <a:rPr kumimoji="0" lang="ru-RU" sz="1800" b="0" i="0" u="none" strike="noStrike" kern="1200" cap="none" spc="-8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, чем молекулы исходного компоненты углеводного сырья и гораздо эффективнее удаляются из состава прямогонных дистиллятов и остатков с использованием традиционных методов экстракции или адсорбции., в то же время исключается локализация высоких концентраций озона и одностадийная обработка).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D1714F-A936-4823-935A-C765259F9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93" y="4375935"/>
            <a:ext cx="2981417" cy="2235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732024-8BE7-480F-9D42-CE2BF87D0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069" y="4375935"/>
            <a:ext cx="2981417" cy="2236062"/>
          </a:xfrm>
          <a:prstGeom prst="rect">
            <a:avLst/>
          </a:prstGeom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EB4DBBA8-ECD9-4386-8257-5A444282E2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9280" cy="333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391598-15EF-4715-9B9B-3E345C872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768" y="2911923"/>
            <a:ext cx="2081212" cy="36999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44975B-963C-455B-87B8-6A4016365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912" y="3276600"/>
            <a:ext cx="2214882" cy="33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983FFC3-B467-4C15-854E-C22240257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132725"/>
              </p:ext>
            </p:extLst>
          </p:nvPr>
        </p:nvGraphicFramePr>
        <p:xfrm>
          <a:off x="0" y="763481"/>
          <a:ext cx="8549196" cy="6094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562">
                  <a:extLst>
                    <a:ext uri="{9D8B030D-6E8A-4147-A177-3AD203B41FA5}">
                      <a16:colId xmlns:a16="http://schemas.microsoft.com/office/drawing/2014/main" val="93980083"/>
                    </a:ext>
                  </a:extLst>
                </a:gridCol>
                <a:gridCol w="6521525">
                  <a:extLst>
                    <a:ext uri="{9D8B030D-6E8A-4147-A177-3AD203B41FA5}">
                      <a16:colId xmlns:a16="http://schemas.microsoft.com/office/drawing/2014/main" val="2762372061"/>
                    </a:ext>
                  </a:extLst>
                </a:gridCol>
                <a:gridCol w="1416109">
                  <a:extLst>
                    <a:ext uri="{9D8B030D-6E8A-4147-A177-3AD203B41FA5}">
                      <a16:colId xmlns:a16="http://schemas.microsoft.com/office/drawing/2014/main" val="3225089341"/>
                    </a:ext>
                  </a:extLst>
                </a:gridCol>
              </a:tblGrid>
              <a:tr h="2322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Мероприятие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Время, ч.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13669196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Встреча с заказчиком и обсуждение плана работы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3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070330535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Сбор документации по технологическому оборудования линии очистки нефти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29124109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территории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631084810"/>
                  </a:ext>
                </a:extLst>
              </a:tr>
              <a:tr h="47630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технологической линии очистки нефтепродуктов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42556663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Исследование существующих инженерных сетей для подключения нового технологического оборудования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060310594"/>
                  </a:ext>
                </a:extLst>
              </a:tr>
              <a:tr h="47630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существующих резервуаров для хранения поступающих нефтепродуктов</a:t>
                      </a:r>
                      <a:r>
                        <a:rPr lang="ru-RU" sz="1400" baseline="0" dirty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594701037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существующих резервуаров для хранения  веществ выхода после очистки нефти от серы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2171795098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Обследование подъездов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635335104"/>
                  </a:ext>
                </a:extLst>
              </a:tr>
              <a:tr h="720379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Заполнение таблиц раздела «Состав технологического оборудования по очистке нефтепродуктов</a:t>
                      </a:r>
                      <a:r>
                        <a:rPr lang="ru-RU" sz="1400" baseline="0" dirty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от серы»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613074535"/>
                  </a:ext>
                </a:extLst>
              </a:tr>
              <a:tr h="634151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Разработка планов расположения технологического оборудования, а также чертёж плана цеха в программе </a:t>
                      </a:r>
                      <a:r>
                        <a:rPr lang="en-US" sz="1400" dirty="0" err="1">
                          <a:effectLst/>
                        </a:rPr>
                        <a:t>nanoCad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3530920412"/>
                  </a:ext>
                </a:extLst>
              </a:tr>
              <a:tr h="720448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Расчёты времени производства очистки нефтепродуктов (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бензина АИ-95, дизельного топлива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масло моторное)</a:t>
                      </a:r>
                      <a:r>
                        <a:rPr lang="ru-RU" sz="1400" dirty="0">
                          <a:effectLst/>
                        </a:rPr>
                        <a:t>  с применением новой технологии очистки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4286928622"/>
                  </a:ext>
                </a:extLst>
              </a:tr>
              <a:tr h="476370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Разработка рекомендаций по улучшению существующих способов очистки нефти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391760795"/>
                  </a:ext>
                </a:extLst>
              </a:tr>
              <a:tr h="232292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Общее время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dirty="0">
                          <a:effectLst/>
                        </a:rPr>
                        <a:t>44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99" marR="60799" marT="0" marB="0"/>
                </a:tc>
                <a:extLst>
                  <a:ext uri="{0D108BD9-81ED-4DB2-BD59-A6C34878D82A}">
                    <a16:rowId xmlns:a16="http://schemas.microsoft.com/office/drawing/2014/main" val="137670973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85D58A-BC39-451C-8381-6526F914E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07" y="4807324"/>
            <a:ext cx="2430750" cy="16192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EB14A-5FAB-4D0B-B238-2D8FE7722C40}"/>
              </a:ext>
            </a:extLst>
          </p:cNvPr>
          <p:cNvSpPr txBox="1"/>
          <p:nvPr/>
        </p:nvSpPr>
        <p:spPr>
          <a:xfrm>
            <a:off x="2618913" y="246776"/>
            <a:ext cx="8069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Пользовательский сценарий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5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FAFCB0-81B5-4765-8A6F-1BB5A67CA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2080"/>
            <a:ext cx="2981417" cy="22359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A9FA13-2092-4A6C-AB6D-AD69014D1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583" y="4622080"/>
            <a:ext cx="2981417" cy="22360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4F946C-0AC3-4BCB-B7C0-8EEFAE18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09922" cy="46398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4ED5EC-BCD2-404B-8AD0-4AC957E7A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6261" y="-75120"/>
            <a:ext cx="3065739" cy="46220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85406D-491A-4F89-822B-D9593B5A8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0" y="3428999"/>
            <a:ext cx="4572000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7E72AE-5658-4480-AF9A-D8FBC38E0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490" y="2"/>
            <a:ext cx="5801205" cy="34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8E22C-CF0F-49E8-97DF-3A38AAFD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07" y="156238"/>
            <a:ext cx="8596668" cy="13208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исследования: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3490A-DF61-401C-BF36-15BE2C39D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8209" y="768927"/>
            <a:ext cx="8963417" cy="3994051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Результате обработки нефтепродукта  экспериментальными исследования получено,  что при концентрации озона 85 мг/м3при обработке </a:t>
            </a:r>
            <a:r>
              <a:rPr lang="ru-RU" sz="18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бензина АИ-95</a:t>
            </a:r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более эффективное получается результат представленный в таблице: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4B6975-1A8A-41FC-86C1-412F0D614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1" y="1847859"/>
            <a:ext cx="6032949" cy="1743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A1293E-0737-432D-B2D1-E011936BAE80}"/>
              </a:ext>
            </a:extLst>
          </p:cNvPr>
          <p:cNvSpPr txBox="1"/>
          <p:nvPr/>
        </p:nvSpPr>
        <p:spPr>
          <a:xfrm>
            <a:off x="215284" y="3633213"/>
            <a:ext cx="61477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концентрации озона 100 мг/м3при обработке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дизельного топлива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более эффективное получается результат представленный в таблице: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3C8B17-F5AD-4753-9A9A-EAEBDBA3B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14" y="4762978"/>
            <a:ext cx="5786021" cy="19066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E7E080-1F5D-432E-8D89-750A7FCEE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133" y="3029428"/>
            <a:ext cx="57816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5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9E3853F-D4CC-4BA3-9474-780BEE361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406174"/>
              </p:ext>
            </p:extLst>
          </p:nvPr>
        </p:nvGraphicFramePr>
        <p:xfrm>
          <a:off x="0" y="443884"/>
          <a:ext cx="12126897" cy="6414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090">
                  <a:extLst>
                    <a:ext uri="{9D8B030D-6E8A-4147-A177-3AD203B41FA5}">
                      <a16:colId xmlns:a16="http://schemas.microsoft.com/office/drawing/2014/main" val="124931573"/>
                    </a:ext>
                  </a:extLst>
                </a:gridCol>
                <a:gridCol w="3922951">
                  <a:extLst>
                    <a:ext uri="{9D8B030D-6E8A-4147-A177-3AD203B41FA5}">
                      <a16:colId xmlns:a16="http://schemas.microsoft.com/office/drawing/2014/main" val="34984342"/>
                    </a:ext>
                  </a:extLst>
                </a:gridCol>
                <a:gridCol w="1323088">
                  <a:extLst>
                    <a:ext uri="{9D8B030D-6E8A-4147-A177-3AD203B41FA5}">
                      <a16:colId xmlns:a16="http://schemas.microsoft.com/office/drawing/2014/main" val="1187551363"/>
                    </a:ext>
                  </a:extLst>
                </a:gridCol>
                <a:gridCol w="1493765">
                  <a:extLst>
                    <a:ext uri="{9D8B030D-6E8A-4147-A177-3AD203B41FA5}">
                      <a16:colId xmlns:a16="http://schemas.microsoft.com/office/drawing/2014/main" val="389371079"/>
                    </a:ext>
                  </a:extLst>
                </a:gridCol>
                <a:gridCol w="2139429">
                  <a:extLst>
                    <a:ext uri="{9D8B030D-6E8A-4147-A177-3AD203B41FA5}">
                      <a16:colId xmlns:a16="http://schemas.microsoft.com/office/drawing/2014/main" val="2442573928"/>
                    </a:ext>
                  </a:extLst>
                </a:gridCol>
                <a:gridCol w="2680574">
                  <a:extLst>
                    <a:ext uri="{9D8B030D-6E8A-4147-A177-3AD203B41FA5}">
                      <a16:colId xmlns:a16="http://schemas.microsoft.com/office/drawing/2014/main" val="2276539748"/>
                    </a:ext>
                  </a:extLst>
                </a:gridCol>
              </a:tblGrid>
              <a:tr h="725058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Вопросы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Нет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Нейтрально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Свой ответ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extLst>
                  <a:ext uri="{0D108BD9-81ED-4DB2-BD59-A6C34878D82A}">
                    <a16:rowId xmlns:a16="http://schemas.microsoft.com/office/drawing/2014/main" val="3501912856"/>
                  </a:ext>
                </a:extLst>
              </a:tr>
              <a:tr h="1478033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Достаточная ли технология на вашем предприятия обессиливания нефтепродукта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5 (65%)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 (29%)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1(6%)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2515670329"/>
                  </a:ext>
                </a:extLst>
              </a:tr>
              <a:tr h="1729025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Что вы хотели бы поменять в этой технологии и снизить энергозатраты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Раздел технологии очистки нефтепродуктов(бензин, дизельное топливо)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880091862"/>
                  </a:ext>
                </a:extLst>
              </a:tr>
              <a:tr h="2482002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Согласны ли вы платить за нашу разработку по внедрению озонирования для очистки нефтепродуктов (бензина. Дизельного топлива) от серы?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5 (53%)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3 (35%)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>
                          <a:effectLst/>
                        </a:rPr>
                        <a:t>1 (12%)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600" dirty="0">
                          <a:effectLst/>
                        </a:rPr>
                        <a:t>Главное результат, чтобы был.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133" marR="44133" marT="0" marB="0"/>
                </a:tc>
                <a:extLst>
                  <a:ext uri="{0D108BD9-81ED-4DB2-BD59-A6C34878D82A}">
                    <a16:rowId xmlns:a16="http://schemas.microsoft.com/office/drawing/2014/main" val="15552901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B3EA027-E01B-4244-BCBA-A3773DF7DF4E}"/>
              </a:ext>
            </a:extLst>
          </p:cNvPr>
          <p:cNvSpPr txBox="1"/>
          <p:nvPr/>
        </p:nvSpPr>
        <p:spPr>
          <a:xfrm>
            <a:off x="0" y="0"/>
            <a:ext cx="6411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Результаты опроса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ООО НПЗ 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Ильский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3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B5027-86B4-4B97-B2E7-FA088CC7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4" y="156238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потребителя в год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F0DC8-354D-4D5C-A2EA-838FD0014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84" y="997526"/>
            <a:ext cx="8525646" cy="412488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800" b="1" dirty="0">
                <a:latin typeface="Arial" panose="020B0604020202020204" pitchFamily="34" charset="0"/>
                <a:cs typeface="Arial" panose="020B0604020202020204" pitchFamily="34" charset="0"/>
              </a:rPr>
              <a:t>1. Электроэнергия: </a:t>
            </a:r>
          </a:p>
          <a:p>
            <a:pPr algn="l"/>
            <a:r>
              <a:rPr lang="ru-RU" sz="98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800" spc="-1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98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режиме регенерации 125 кВт, в режиме фильтрации 10 кВт.</a:t>
            </a:r>
            <a:br>
              <a:rPr lang="ru-RU" sz="98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98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98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ru-RU" sz="9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10 293 000,00 </a:t>
            </a:r>
            <a:r>
              <a:rPr lang="ru-RU" sz="9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рублей в год)</a:t>
            </a:r>
            <a:br>
              <a:rPr lang="ru-RU" sz="9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9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Экология: </a:t>
            </a:r>
            <a:endParaRPr lang="ru-RU" sz="9800" b="1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9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Плата за негативное воздействие на окружающую среду (НВОС)</a:t>
            </a:r>
            <a:r>
              <a:rPr lang="ru-RU" sz="9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специальный налог, который платят государству все предприятия, которые имеют выбросы в атмосферный воздух, сбросы в водные объекты, образуют отходы, размещаемые на полигонах. </a:t>
            </a:r>
            <a:r>
              <a:rPr lang="en-US" sz="9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(30% </a:t>
            </a:r>
            <a:r>
              <a:rPr lang="ru-RU" sz="9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 суммы прибыли)</a:t>
            </a:r>
            <a:br>
              <a:rPr lang="ru-RU" sz="9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9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Плата за оборудование и эксплуатацию: </a:t>
            </a:r>
            <a:br>
              <a:rPr lang="ru-RU" sz="9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8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Стоимость всего оборудования составляет: </a:t>
            </a:r>
            <a:r>
              <a:rPr lang="ru-RU" sz="98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30млн. </a:t>
            </a:r>
            <a:r>
              <a:rPr lang="ru-RU" sz="98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рублей (при единоразовой покупке)</a:t>
            </a:r>
            <a:br>
              <a:rPr lang="ru-RU" sz="98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9800" spc="-1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Эксплуатация: 6 млн. рублей в год.</a:t>
            </a:r>
            <a:br>
              <a:rPr lang="ru-RU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1956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63882-4830-4AB7-BDCC-930F4119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51" y="150920"/>
            <a:ext cx="9194103" cy="177948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затраты в год: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C67FB-1C33-461F-9215-678C51E4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23279"/>
            <a:ext cx="9194103" cy="511808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1. На электроэнергию: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28.8 кВт в сутки (98000 рублей)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2. Стоимость оборудования: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6 озонаторов (300000 рублей), установка Озонатор – 150 (400000 рублей),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обслуживание (140000 рублей)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3. Экология: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Наш способ </a:t>
            </a:r>
            <a:r>
              <a:rPr lang="ru-RU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ЭКОЛОГИЧЕСКИ ЧИСТЫЙ!</a:t>
            </a:r>
          </a:p>
        </p:txBody>
      </p:sp>
    </p:spTree>
    <p:extLst>
      <p:ext uri="{BB962C8B-B14F-4D97-AF65-F5344CB8AC3E}">
        <p14:creationId xmlns:p14="http://schemas.microsoft.com/office/powerpoint/2010/main" val="51653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E8AEA-A7FA-4B4A-904A-2FA1762E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638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Финансовые итоги: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A7FFA-1B26-4F62-8486-C82B58F58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399"/>
            <a:ext cx="9274002" cy="5078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Экономия электроэнергии – на 105% дешевле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Стоимость оборудования – на 43% дешевле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Экология – 10 – 15% (уменьшается налог НВОС)</a:t>
            </a:r>
          </a:p>
          <a:p>
            <a:pPr marL="457200" indent="-457200">
              <a:buAutoNum type="arabicPeriod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98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A1F336-C3D3-4121-B0FD-B6305936DB17}"/>
              </a:ext>
            </a:extLst>
          </p:cNvPr>
          <p:cNvSpPr txBox="1"/>
          <p:nvPr/>
        </p:nvSpPr>
        <p:spPr>
          <a:xfrm>
            <a:off x="75460" y="1128703"/>
            <a:ext cx="90654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— это процесс очистки нефти, который включает разделение бензиновой фракции на тяжёлую и лёгкую, удаление лёгких меркаптанов, изомеризацию лёгких α-олефинов в β-олефины и максимальное извлечение олефинов.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AFB42-921C-4A4D-8636-59A326E80FB6}"/>
              </a:ext>
            </a:extLst>
          </p:cNvPr>
          <p:cNvSpPr txBox="1"/>
          <p:nvPr/>
        </p:nvSpPr>
        <p:spPr>
          <a:xfrm>
            <a:off x="75460" y="51485"/>
            <a:ext cx="89797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Каталитическая дистилляция: Существующий а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налог</a:t>
            </a:r>
            <a:endParaRPr lang="ru-RU" sz="32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7507501-9D89-4CE4-AA88-8E772A1AA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480" y="2570107"/>
            <a:ext cx="4605363" cy="430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649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0AFB42-921C-4A4D-8636-59A326E80FB6}"/>
              </a:ext>
            </a:extLst>
          </p:cNvPr>
          <p:cNvSpPr txBox="1"/>
          <p:nvPr/>
        </p:nvSpPr>
        <p:spPr>
          <a:xfrm>
            <a:off x="332509" y="-24638"/>
            <a:ext cx="8979762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19685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Инновационный способ предварительной очистки нефтепродуктов от серы озоном</a:t>
            </a:r>
            <a:endParaRPr lang="ru-RU" sz="2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C3E028-8F01-4434-89D3-F451E4EA09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51" y="1107210"/>
            <a:ext cx="8772724" cy="40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DF1E734-3E13-44B2-B6BE-B902FB60AE4E}"/>
              </a:ext>
            </a:extLst>
          </p:cNvPr>
          <p:cNvSpPr/>
          <p:nvPr/>
        </p:nvSpPr>
        <p:spPr>
          <a:xfrm>
            <a:off x="301336" y="5103679"/>
            <a:ext cx="10034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предварительной обработки осуществляется с помощью устройства состоящее из последовательно соединенных компрессора 1, осушителя 2 и охладителя 3, и электрического генератора озона барьерного типа 4 который сообщен с резервуаром 5, к нему подключен насос повышенного давления 6 с мелкодисперсными форсунками 7, расположенные внутри резервуара 5. </a:t>
            </a:r>
          </a:p>
        </p:txBody>
      </p:sp>
    </p:spTree>
    <p:extLst>
      <p:ext uri="{BB962C8B-B14F-4D97-AF65-F5344CB8AC3E}">
        <p14:creationId xmlns:p14="http://schemas.microsoft.com/office/powerpoint/2010/main" val="3376137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1C1EF-D5B2-4835-8336-A574B109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674" y="299483"/>
            <a:ext cx="9105326" cy="186825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Объём рынка: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9963B8-2C9A-4D8A-8301-62B94D6E1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763" y="1233611"/>
            <a:ext cx="7746658" cy="439077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045202-F2CD-4BFE-89D3-14C8FBAA7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91" y="1233611"/>
            <a:ext cx="8400163" cy="475645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FC3EC1-D870-48AA-8838-8EA292A71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195" y="3252763"/>
            <a:ext cx="1324149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1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65D5477-3FB6-4882-A35A-C818C83DA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2771"/>
              </p:ext>
            </p:extLst>
          </p:nvPr>
        </p:nvGraphicFramePr>
        <p:xfrm>
          <a:off x="0" y="369333"/>
          <a:ext cx="6826927" cy="6488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4116">
                  <a:extLst>
                    <a:ext uri="{9D8B030D-6E8A-4147-A177-3AD203B41FA5}">
                      <a16:colId xmlns:a16="http://schemas.microsoft.com/office/drawing/2014/main" val="105107906"/>
                    </a:ext>
                  </a:extLst>
                </a:gridCol>
                <a:gridCol w="648297">
                  <a:extLst>
                    <a:ext uri="{9D8B030D-6E8A-4147-A177-3AD203B41FA5}">
                      <a16:colId xmlns:a16="http://schemas.microsoft.com/office/drawing/2014/main" val="4257395259"/>
                    </a:ext>
                  </a:extLst>
                </a:gridCol>
                <a:gridCol w="630926">
                  <a:extLst>
                    <a:ext uri="{9D8B030D-6E8A-4147-A177-3AD203B41FA5}">
                      <a16:colId xmlns:a16="http://schemas.microsoft.com/office/drawing/2014/main" val="729692790"/>
                    </a:ext>
                  </a:extLst>
                </a:gridCol>
                <a:gridCol w="648992">
                  <a:extLst>
                    <a:ext uri="{9D8B030D-6E8A-4147-A177-3AD203B41FA5}">
                      <a16:colId xmlns:a16="http://schemas.microsoft.com/office/drawing/2014/main" val="4202929736"/>
                    </a:ext>
                  </a:extLst>
                </a:gridCol>
                <a:gridCol w="689989">
                  <a:extLst>
                    <a:ext uri="{9D8B030D-6E8A-4147-A177-3AD203B41FA5}">
                      <a16:colId xmlns:a16="http://schemas.microsoft.com/office/drawing/2014/main" val="484744611"/>
                    </a:ext>
                  </a:extLst>
                </a:gridCol>
                <a:gridCol w="984607">
                  <a:extLst>
                    <a:ext uri="{9D8B030D-6E8A-4147-A177-3AD203B41FA5}">
                      <a16:colId xmlns:a16="http://schemas.microsoft.com/office/drawing/2014/main" val="2865664983"/>
                    </a:ext>
                  </a:extLst>
                </a:gridCol>
              </a:tblGrid>
              <a:tr h="4135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кв.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кв.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3732891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Выручка от реализации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57145799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Себестоимость продукции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1086,1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1795,3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1807,3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6089,4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29208246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 Переменные расходы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494,6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809,2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1203,8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1215,8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35665428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2.1.1  Сырье и материалы 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765,2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1147,8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3443,4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3256846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2.1.2  Топливо (ГСМ)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64020075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2.1.3 Оборудование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0776119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2.1.4  Прочие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14197040"/>
                  </a:ext>
                </a:extLst>
              </a:tr>
              <a:tr h="38000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 Постоянные расходы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2366,0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6521344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2.2.1 Фонд оплаты труда,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15968230"/>
                  </a:ext>
                </a:extLst>
              </a:tr>
              <a:tr h="24520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2.2.2 Отчисления от ФОТ,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9341158"/>
                  </a:ext>
                </a:extLst>
              </a:tr>
              <a:tr h="522127">
                <a:tc>
                  <a:txBody>
                    <a:bodyPr/>
                    <a:lstStyle/>
                    <a:p>
                      <a:pPr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2.2.3 Отчисления за ООО (себя), тыс. руб.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43863566"/>
                  </a:ext>
                </a:extLst>
              </a:tr>
              <a:tr h="259135">
                <a:tc>
                  <a:txBody>
                    <a:bodyPr/>
                    <a:lstStyle/>
                    <a:p>
                      <a:pPr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2.2.4 Арендная плата, тыс. руб. 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4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8753749"/>
                  </a:ext>
                </a:extLst>
              </a:tr>
              <a:tr h="473669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2.2.5 Коммунальные расходы, тыс. руб.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02390485"/>
                  </a:ext>
                </a:extLst>
              </a:tr>
              <a:tr h="259135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2.2.6 Реклама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17472377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2.2.6 Прочие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61986882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Налоги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81602931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Доходы-Расходы (20%)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88,54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268,85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13700424"/>
                  </a:ext>
                </a:extLst>
              </a:tr>
              <a:tr h="19020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3.2. Доходы (8%)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24976941"/>
                  </a:ext>
                </a:extLst>
              </a:tr>
              <a:tr h="79611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Чистая прибыль (п.1-п.2-п.3)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Доходы-Расходы (20%)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-336,1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442,7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660,6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07390040"/>
                  </a:ext>
                </a:extLst>
              </a:tr>
              <a:tr h="28787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4.2. Доходы (8%)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-276,1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68,67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365,64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351,24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509,45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627" marR="21627" marT="7373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8287525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96DF0A2-5BEF-40A9-BE1E-D6575A5C3156}"/>
              </a:ext>
            </a:extLst>
          </p:cNvPr>
          <p:cNvSpPr txBox="1"/>
          <p:nvPr/>
        </p:nvSpPr>
        <p:spPr>
          <a:xfrm>
            <a:off x="0" y="0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издержек и бизнес-модель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13E2DF7-38B0-4A6D-8D86-13769447A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9858"/>
              </p:ext>
            </p:extLst>
          </p:nvPr>
        </p:nvGraphicFramePr>
        <p:xfrm>
          <a:off x="7010398" y="4724400"/>
          <a:ext cx="5181602" cy="21336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28258">
                  <a:extLst>
                    <a:ext uri="{9D8B030D-6E8A-4147-A177-3AD203B41FA5}">
                      <a16:colId xmlns:a16="http://schemas.microsoft.com/office/drawing/2014/main" val="777673229"/>
                    </a:ext>
                  </a:extLst>
                </a:gridCol>
                <a:gridCol w="1313934">
                  <a:extLst>
                    <a:ext uri="{9D8B030D-6E8A-4147-A177-3AD203B41FA5}">
                      <a16:colId xmlns:a16="http://schemas.microsoft.com/office/drawing/2014/main" val="3575800155"/>
                    </a:ext>
                  </a:extLst>
                </a:gridCol>
                <a:gridCol w="1139410">
                  <a:extLst>
                    <a:ext uri="{9D8B030D-6E8A-4147-A177-3AD203B41FA5}">
                      <a16:colId xmlns:a16="http://schemas.microsoft.com/office/drawing/2014/main" val="2656639386"/>
                    </a:ext>
                  </a:extLst>
                </a:gridCol>
              </a:tblGrid>
              <a:tr h="219710">
                <a:tc rowSpan="2"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Вид рекламы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1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2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5613876"/>
                  </a:ext>
                </a:extLst>
              </a:tr>
              <a:tr h="219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Стоимость рекламы,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Стоимость рекламы,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737996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Создание и продвижение сайта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3148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Выставки, семинары, конференции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590083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Полиграфия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2807153"/>
                  </a:ext>
                </a:extLst>
              </a:tr>
              <a:tr h="105410">
                <a:tc>
                  <a:txBody>
                    <a:bodyPr/>
                    <a:lstStyle/>
                    <a:p>
                      <a:pPr algn="just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Итого: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944028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613DB9F6-7089-4F93-AC1E-7D1371160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394" y="4355068"/>
            <a:ext cx="30348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Затраты на рекламу</a:t>
            </a:r>
            <a:r>
              <a:rPr lang="en-US" alt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09CA1D8-9754-4B9F-80BD-9C3BD3386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51795"/>
              </p:ext>
            </p:extLst>
          </p:nvPr>
        </p:nvGraphicFramePr>
        <p:xfrm>
          <a:off x="7010398" y="405635"/>
          <a:ext cx="5181602" cy="3847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801">
                  <a:extLst>
                    <a:ext uri="{9D8B030D-6E8A-4147-A177-3AD203B41FA5}">
                      <a16:colId xmlns:a16="http://schemas.microsoft.com/office/drawing/2014/main" val="2799307361"/>
                    </a:ext>
                  </a:extLst>
                </a:gridCol>
                <a:gridCol w="2590801">
                  <a:extLst>
                    <a:ext uri="{9D8B030D-6E8A-4147-A177-3AD203B41FA5}">
                      <a16:colId xmlns:a16="http://schemas.microsoft.com/office/drawing/2014/main" val="3988785074"/>
                    </a:ext>
                  </a:extLst>
                </a:gridCol>
              </a:tblGrid>
              <a:tr h="436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Компании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НПЗ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4264414306"/>
                  </a:ext>
                </a:extLst>
              </a:tr>
              <a:tr h="390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Роснефть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10846275"/>
                  </a:ext>
                </a:extLst>
              </a:tr>
              <a:tr h="390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Лукойл</a:t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502329965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Башнефть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371862771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Сургутнефтегаз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758778347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ТНК-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1627566686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 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880439508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Газпром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121456571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Славнефть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727431637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ТАИФ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624411669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Татнефть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2731089609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РуссНефть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221106805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НК Альянс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079815523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875345950"/>
                  </a:ext>
                </a:extLst>
              </a:tr>
              <a:tr h="218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441" marR="66441" marT="0" marB="0"/>
                </a:tc>
                <a:extLst>
                  <a:ext uri="{0D108BD9-81ED-4DB2-BD59-A6C34878D82A}">
                    <a16:rowId xmlns:a16="http://schemas.microsoft.com/office/drawing/2014/main" val="374196600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2772EF6-F81D-40CE-9B3B-A63EF77E3E25}"/>
              </a:ext>
            </a:extLst>
          </p:cNvPr>
          <p:cNvSpPr txBox="1"/>
          <p:nvPr/>
        </p:nvSpPr>
        <p:spPr>
          <a:xfrm>
            <a:off x="6939377" y="15990"/>
            <a:ext cx="6138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Клиенты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16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06C7C7-31DC-435F-8326-D96F19F77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90" y="1770784"/>
            <a:ext cx="8455778" cy="5087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B318EE-5E43-4A61-A4A7-FB091ED6005A}"/>
              </a:ext>
            </a:extLst>
          </p:cNvPr>
          <p:cNvSpPr txBox="1"/>
          <p:nvPr/>
        </p:nvSpPr>
        <p:spPr>
          <a:xfrm>
            <a:off x="282990" y="682437"/>
            <a:ext cx="6109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6220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65275-D45A-4BC2-A087-908446C9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795" y="2756625"/>
            <a:ext cx="9025427" cy="3346881"/>
          </a:xfrm>
        </p:spPr>
        <p:txBody>
          <a:bodyPr>
            <a:normAutofit/>
          </a:bodyPr>
          <a:lstStyle/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1606507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340</TotalTime>
  <Words>1215</Words>
  <Application>Microsoft Office PowerPoint</Application>
  <PresentationFormat>Широкоэкранный</PresentationFormat>
  <Paragraphs>270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YS Text</vt:lpstr>
      <vt:lpstr>Аспект</vt:lpstr>
      <vt:lpstr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 </vt:lpstr>
      <vt:lpstr>Пользователь: Нефтедобывающие и перерабатывающие предприятия. Снижение содержания серы в нефти актуально для отрасли, поскольку она приводит к коррозии и ускоренному разрушению труб в нефтепроводах. Кроме того, низкое содержание серы в нефтепродуктах — залог их высокого качества и экологичности</vt:lpstr>
      <vt:lpstr>Презентация PowerPoint</vt:lpstr>
      <vt:lpstr>Презентация PowerPoint</vt:lpstr>
      <vt:lpstr>Презентация PowerPoint</vt:lpstr>
      <vt:lpstr>Результаты исследования:</vt:lpstr>
      <vt:lpstr>Презентация PowerPoint</vt:lpstr>
      <vt:lpstr>Затраты потребителя в год:</vt:lpstr>
      <vt:lpstr>Наши затраты в год:</vt:lpstr>
      <vt:lpstr>Финансовые итоги:</vt:lpstr>
      <vt:lpstr>Презентация PowerPoint</vt:lpstr>
      <vt:lpstr>Презентация PowerPoint</vt:lpstr>
      <vt:lpstr>Объём рынка: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«Инновационный способ очистки нефтепродуктов от серы озоном» филиал Майкопского государственного технологического университета (пгт. Яблоновский, Республика Адыгея)     Инициативная разработка</dc:title>
  <dc:creator>user</dc:creator>
  <cp:lastModifiedBy>user</cp:lastModifiedBy>
  <cp:revision>33</cp:revision>
  <dcterms:created xsi:type="dcterms:W3CDTF">2024-11-06T05:09:21Z</dcterms:created>
  <dcterms:modified xsi:type="dcterms:W3CDTF">2024-11-25T06:32:49Z</dcterms:modified>
</cp:coreProperties>
</file>