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70" r:id="rId2"/>
    <p:sldId id="281" r:id="rId3"/>
    <p:sldId id="286" r:id="rId4"/>
    <p:sldId id="311" r:id="rId5"/>
    <p:sldId id="309" r:id="rId6"/>
    <p:sldId id="314" r:id="rId7"/>
    <p:sldId id="310" r:id="rId8"/>
    <p:sldId id="307" r:id="rId9"/>
    <p:sldId id="291" r:id="rId10"/>
    <p:sldId id="312" r:id="rId11"/>
    <p:sldId id="315" r:id="rId12"/>
    <p:sldId id="269" r:id="rId1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00FF"/>
    <a:srgbClr val="ADDAE3"/>
    <a:srgbClr val="FD483D"/>
    <a:srgbClr val="FBB3C1"/>
    <a:srgbClr val="FCAF17"/>
    <a:srgbClr val="B5D8E1"/>
    <a:srgbClr val="FFAC00"/>
    <a:srgbClr val="FD493D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56B21C-A581-4AE6-991F-3EAFDF61D1CC}" v="1591" dt="2023-11-23T16:53:08.110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94"/>
  </p:normalViewPr>
  <p:slideViewPr>
    <p:cSldViewPr snapToGrid="0" snapToObjects="1" showGuides="1">
      <p:cViewPr varScale="1">
        <p:scale>
          <a:sx n="115" d="100"/>
          <a:sy n="115" d="100"/>
        </p:scale>
        <p:origin x="432" y="108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33.svg"/><Relationship Id="rId3" Type="http://schemas.openxmlformats.org/officeDocument/2006/relationships/image" Target="../media/image23.svg"/><Relationship Id="rId7" Type="http://schemas.openxmlformats.org/officeDocument/2006/relationships/image" Target="../media/image27.svg"/><Relationship Id="rId12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31.svg"/><Relationship Id="rId5" Type="http://schemas.openxmlformats.org/officeDocument/2006/relationships/image" Target="../media/image25.svg"/><Relationship Id="rId10" Type="http://schemas.openxmlformats.org/officeDocument/2006/relationships/image" Target="../media/image25.png"/><Relationship Id="rId4" Type="http://schemas.openxmlformats.org/officeDocument/2006/relationships/image" Target="../media/image22.png"/><Relationship Id="rId9" Type="http://schemas.openxmlformats.org/officeDocument/2006/relationships/image" Target="../media/image29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9.sv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272138" y="2063956"/>
            <a:ext cx="5740491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lnSpc>
                <a:spcPct val="150000"/>
              </a:lnSpc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6900"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4" name="Рисунок 3" descr="Изображение выглядит как графическая вставка, мультфильм, иллюстрация, кролик&#10;&#10;Автоматически созданное описание">
            <a:extLst>
              <a:ext uri="{FF2B5EF4-FFF2-40B4-BE49-F238E27FC236}">
                <a16:creationId xmlns:a16="http://schemas.microsoft.com/office/drawing/2014/main" id="{D116B732-EAE6-DA98-0CFC-3F9D92E4FD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55015" y="2291751"/>
            <a:ext cx="3439065" cy="34246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FDCA9FE-17CB-52E3-2E6D-636854BFC303}"/>
              </a:ext>
            </a:extLst>
          </p:cNvPr>
          <p:cNvSpPr txBox="1"/>
          <p:nvPr/>
        </p:nvSpPr>
        <p:spPr>
          <a:xfrm>
            <a:off x="320040" y="563880"/>
            <a:ext cx="5561737" cy="31700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4000" dirty="0">
                <a:solidFill>
                  <a:srgbClr val="9F00FF"/>
                </a:solidFill>
                <a:latin typeface="Book Antiqua"/>
              </a:rPr>
              <a:t>Разработка </a:t>
            </a:r>
            <a:r>
              <a:rPr lang="ru-RU" sz="4000" err="1">
                <a:solidFill>
                  <a:srgbClr val="9F00FF"/>
                </a:solidFill>
                <a:latin typeface="Book Antiqua"/>
              </a:rPr>
              <a:t>симбиотика</a:t>
            </a:r>
            <a:r>
              <a:rPr lang="ru-RU" sz="4000" dirty="0">
                <a:solidFill>
                  <a:srgbClr val="9F00FF"/>
                </a:solidFill>
                <a:latin typeface="Book Antiqua"/>
              </a:rPr>
              <a:t> для использования</a:t>
            </a:r>
          </a:p>
          <a:p>
            <a:r>
              <a:rPr lang="ru-RU" sz="4000" dirty="0">
                <a:solidFill>
                  <a:srgbClr val="9F00FF"/>
                </a:solidFill>
                <a:latin typeface="Book Antiqua"/>
              </a:rPr>
              <a:t>В сельском хозяйстве и аквакультуре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980E87-F1D0-0ADA-9421-0B7E61E5FDD3}"/>
              </a:ext>
            </a:extLst>
          </p:cNvPr>
          <p:cNvSpPr txBox="1"/>
          <p:nvPr/>
        </p:nvSpPr>
        <p:spPr>
          <a:xfrm>
            <a:off x="269432" y="4450655"/>
            <a:ext cx="5505378" cy="1200325"/>
          </a:xfrm>
          <a:prstGeom prst="rect">
            <a:avLst/>
          </a:prstGeom>
          <a:solidFill>
            <a:srgbClr val="FBB3C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Book Antiqua"/>
              </a:rPr>
              <a:t>Павлова Наталья, студент-бакалавр 4 курс</a:t>
            </a:r>
          </a:p>
          <a:p>
            <a:r>
              <a:rPr lang="ru-RU" dirty="0">
                <a:solidFill>
                  <a:schemeClr val="bg1"/>
                </a:solidFill>
                <a:latin typeface="Book Antiqua"/>
              </a:rPr>
              <a:t>Серебренникова Карина, студент-бакалавр 3 курс</a:t>
            </a:r>
          </a:p>
          <a:p>
            <a:r>
              <a:rPr lang="ru-RU" dirty="0" err="1">
                <a:solidFill>
                  <a:schemeClr val="bg1"/>
                </a:solidFill>
                <a:latin typeface="Book Antiqua"/>
              </a:rPr>
              <a:t>Трофимук</a:t>
            </a:r>
            <a:r>
              <a:rPr lang="ru-RU" dirty="0">
                <a:solidFill>
                  <a:schemeClr val="bg1"/>
                </a:solidFill>
                <a:latin typeface="Book Antiqua"/>
              </a:rPr>
              <a:t> Валерия, студент-бакалавр 3 курс</a:t>
            </a:r>
          </a:p>
          <a:p>
            <a:r>
              <a:rPr lang="ru-RU" dirty="0">
                <a:solidFill>
                  <a:schemeClr val="bg1"/>
                </a:solidFill>
                <a:latin typeface="Book Antiqua"/>
              </a:rPr>
              <a:t>Беликова Дарья, студент-бакалавр 2 курс</a:t>
            </a:r>
          </a:p>
        </p:txBody>
      </p:sp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2788181" y="417067"/>
            <a:ext cx="93982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3600">
              <a:latin typeface="Book Antiqua"/>
            </a:endParaRPr>
          </a:p>
        </p:txBody>
      </p:sp>
      <p:sp>
        <p:nvSpPr>
          <p:cNvPr id="185" name="Текст 2"/>
          <p:cNvSpPr txBox="1"/>
          <p:nvPr/>
        </p:nvSpPr>
        <p:spPr>
          <a:xfrm>
            <a:off x="1615567" y="1046160"/>
            <a:ext cx="9144844" cy="1323435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t">
            <a:spAutoFit/>
          </a:bodyPr>
          <a:lstStyle/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>
                <a:solidFill>
                  <a:schemeClr val="bg1"/>
                </a:solidFill>
                <a:latin typeface="Book Antiqua"/>
              </a:rPr>
              <a:t>Актуальной проблемой в АПК является недостаток </a:t>
            </a:r>
            <a:r>
              <a:rPr lang="ru-RU" sz="2000" dirty="0">
                <a:solidFill>
                  <a:schemeClr val="bg1"/>
                </a:solidFill>
                <a:latin typeface="Book Antiqua"/>
                <a:sym typeface="Gilroy-Light"/>
              </a:rPr>
              <a:t>экологически безопасных эффективных препаратов, способных обеспечить здоровье и нормальное развитие животных и получение качественной продукции. </a:t>
            </a:r>
            <a:r>
              <a:rPr lang="ru-RU" sz="2000" dirty="0">
                <a:solidFill>
                  <a:schemeClr val="bg1"/>
                </a:solidFill>
                <a:latin typeface="Book Antiqua"/>
              </a:rPr>
              <a:t> </a:t>
            </a:r>
          </a:p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>
                <a:solidFill>
                  <a:schemeClr val="bg1"/>
                </a:solidFill>
                <a:latin typeface="Book Antiqua"/>
                <a:sym typeface="Gilroy-Light"/>
              </a:rPr>
              <a:t>Этим требованиям отвечают препараты – пробиотики и </a:t>
            </a:r>
            <a:r>
              <a:rPr lang="ru-RU" sz="2000" dirty="0" err="1">
                <a:solidFill>
                  <a:schemeClr val="bg1"/>
                </a:solidFill>
                <a:latin typeface="Book Antiqua"/>
                <a:sym typeface="Gilroy-Light"/>
              </a:rPr>
              <a:t>симбиотики</a:t>
            </a:r>
            <a:r>
              <a:rPr lang="ru-RU" sz="2000" dirty="0">
                <a:solidFill>
                  <a:schemeClr val="bg1"/>
                </a:solidFill>
                <a:latin typeface="Book Antiqua"/>
                <a:sym typeface="Gilroy-Light"/>
              </a:rPr>
              <a:t>.</a:t>
            </a:r>
            <a:endParaRPr lang="ru-RU" sz="2000" dirty="0">
              <a:solidFill>
                <a:schemeClr val="bg1"/>
              </a:solidFill>
              <a:latin typeface="Book Antiqua"/>
            </a:endParaRP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1708137" y="2498272"/>
            <a:ext cx="3293262" cy="2062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t">
            <a:spAutoFit/>
          </a:bodyPr>
          <a:lstStyle/>
          <a:p>
            <a:pPr algn="just"/>
            <a:r>
              <a:rPr lang="ru-RU" sz="1600" b="1" err="1">
                <a:latin typeface="Book Antiqua"/>
              </a:rPr>
              <a:t>Симби</a:t>
            </a:r>
            <a:r>
              <a:rPr lang="ru-RU" sz="1600" b="1" err="1">
                <a:solidFill>
                  <a:srgbClr val="333333"/>
                </a:solidFill>
                <a:latin typeface="Book Antiqua"/>
              </a:rPr>
              <a:t>о́</a:t>
            </a:r>
            <a:r>
              <a:rPr lang="ru-RU" sz="1600" b="1" err="1">
                <a:latin typeface="Book Antiqua"/>
              </a:rPr>
              <a:t>тики</a:t>
            </a:r>
            <a:r>
              <a:rPr lang="ru-RU" sz="1600" dirty="0">
                <a:latin typeface="Book Antiqua"/>
              </a:rPr>
              <a:t> – это лекарственные препараты, в состав которых входит несколько видов микроорганизмов-пробиотиков или несколько штаммов одного и того же типа бактерии и БАДов.</a:t>
            </a:r>
          </a:p>
          <a:p>
            <a:pPr algn="just"/>
            <a:endParaRPr lang="ru-RU" sz="1600" dirty="0">
              <a:solidFill>
                <a:srgbClr val="333333"/>
              </a:solidFill>
              <a:latin typeface="Book Antiqua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Проблематика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6DBCF853-F866-B998-B0EF-19A0E92ED0B7}"/>
              </a:ext>
            </a:extLst>
          </p:cNvPr>
          <p:cNvSpPr txBox="1"/>
          <p:nvPr/>
        </p:nvSpPr>
        <p:spPr>
          <a:xfrm>
            <a:off x="7536612" y="2492460"/>
            <a:ext cx="2610929" cy="18774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1600" b="1" err="1">
                <a:solidFill>
                  <a:srgbClr val="333333"/>
                </a:solidFill>
                <a:latin typeface="Book Antiqua"/>
                <a:cs typeface="Segoe UI"/>
              </a:rPr>
              <a:t>Пробио́тики</a:t>
            </a:r>
            <a:r>
              <a:rPr lang="ru-RU" sz="1600" dirty="0">
                <a:solidFill>
                  <a:srgbClr val="333333"/>
                </a:solidFill>
                <a:latin typeface="Book Antiqua"/>
                <a:cs typeface="Segoe UI"/>
              </a:rPr>
              <a:t> — живые микроорганизмы, приносящие пользу хозяину при введении в адекватных количествах.</a:t>
            </a:r>
            <a:endParaRPr lang="en-US" sz="1600" dirty="0">
              <a:solidFill>
                <a:srgbClr val="333333"/>
              </a:solidFill>
              <a:latin typeface="Book Antiqua"/>
              <a:cs typeface="Segoe UI"/>
            </a:endParaRPr>
          </a:p>
          <a:p>
            <a:endParaRPr lang="ru-RU" dirty="0">
              <a:latin typeface="Book Antiqua"/>
            </a:endParaRP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Book Antiqua"/>
              <a:ea typeface="+mn-ea"/>
              <a:cs typeface="+mn-cs"/>
            </a:endParaRPr>
          </a:p>
        </p:txBody>
      </p:sp>
      <p:pic>
        <p:nvPicPr>
          <p:cNvPr id="4" name="Рисунок 3" descr="Справка со сплошной заливкой">
            <a:extLst>
              <a:ext uri="{FF2B5EF4-FFF2-40B4-BE49-F238E27FC236}">
                <a16:creationId xmlns:a16="http://schemas.microsoft.com/office/drawing/2014/main" id="{CE6BA29F-46E6-99AC-89CE-D165D08944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308122" y="2583613"/>
            <a:ext cx="1748286" cy="171953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073E11B-001E-4522-BD05-7A97A6E0DC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4851" y="4384377"/>
            <a:ext cx="2743200" cy="2057400"/>
          </a:xfrm>
          <a:prstGeom prst="rect">
            <a:avLst/>
          </a:prstGeom>
        </p:spPr>
      </p:pic>
      <p:pic>
        <p:nvPicPr>
          <p:cNvPr id="12" name="Рисунок 11" descr="Изображение выглядит как конфета, Красочность, кондитерские изделия&#10;&#10;Автоматически созданное описание">
            <a:extLst>
              <a:ext uri="{FF2B5EF4-FFF2-40B4-BE49-F238E27FC236}">
                <a16:creationId xmlns:a16="http://schemas.microsoft.com/office/drawing/2014/main" id="{B2DE0420-4ADF-4239-E94A-5508331F33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3306" y="4474387"/>
            <a:ext cx="2743199" cy="1877377"/>
          </a:xfrm>
          <a:prstGeom prst="rect">
            <a:avLst/>
          </a:prstGeom>
        </p:spPr>
      </p:pic>
      <p:pic>
        <p:nvPicPr>
          <p:cNvPr id="18" name="Рисунок 17" descr="Изображение выглядит как графическая вставка, мультфильм, иллюстрация, кролик&#10;&#10;Автоматически созданное описание">
            <a:extLst>
              <a:ext uri="{FF2B5EF4-FFF2-40B4-BE49-F238E27FC236}">
                <a16:creationId xmlns:a16="http://schemas.microsoft.com/office/drawing/2014/main" id="{4D1CB9C4-DC5C-F403-77C2-E0C5CCBEDD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9317" y="3729487"/>
            <a:ext cx="2993367" cy="2978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Решение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508511" y="1146804"/>
            <a:ext cx="6435753" cy="286231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t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Book Antiqua"/>
              </a:rPr>
              <a:t>Задачи:</a:t>
            </a:r>
            <a:endParaRPr lang="ru-RU">
              <a:solidFill>
                <a:schemeClr val="bg1"/>
              </a:solidFill>
              <a:latin typeface="Book Antiqua"/>
            </a:endParaRPr>
          </a:p>
          <a:p>
            <a:pPr marL="514350" indent="-514350" algn="just">
              <a:buFont typeface="Arial"/>
              <a:buChar char="•"/>
            </a:pPr>
            <a:r>
              <a:rPr lang="ru-RU" sz="2000" dirty="0">
                <a:solidFill>
                  <a:schemeClr val="bg1"/>
                </a:solidFill>
                <a:latin typeface="Book Antiqua"/>
              </a:rPr>
              <a:t>Изучить конкурентов</a:t>
            </a:r>
          </a:p>
          <a:p>
            <a:pPr marL="514350" indent="-514350" algn="just">
              <a:buFont typeface="Arial"/>
              <a:buChar char="•"/>
            </a:pPr>
            <a:r>
              <a:rPr lang="ru-RU" sz="2000" dirty="0">
                <a:solidFill>
                  <a:schemeClr val="bg1"/>
                </a:solidFill>
                <a:latin typeface="Book Antiqua"/>
              </a:rPr>
              <a:t>Разработать </a:t>
            </a:r>
            <a:r>
              <a:rPr lang="ru-RU" sz="2000" err="1">
                <a:solidFill>
                  <a:schemeClr val="bg1"/>
                </a:solidFill>
                <a:latin typeface="Book Antiqua"/>
              </a:rPr>
              <a:t>симбиотик</a:t>
            </a:r>
            <a:r>
              <a:rPr lang="ru-RU" sz="2000" dirty="0">
                <a:solidFill>
                  <a:schemeClr val="bg1"/>
                </a:solidFill>
                <a:latin typeface="Book Antiqua"/>
              </a:rPr>
              <a:t> на основе </a:t>
            </a:r>
            <a:r>
              <a:rPr lang="ru-RU" sz="2000" err="1">
                <a:solidFill>
                  <a:schemeClr val="bg1"/>
                </a:solidFill>
                <a:latin typeface="Book Antiqua"/>
              </a:rPr>
              <a:t>спирулины</a:t>
            </a:r>
            <a:r>
              <a:rPr lang="ru-RU" sz="2000" dirty="0">
                <a:solidFill>
                  <a:schemeClr val="bg1"/>
                </a:solidFill>
                <a:latin typeface="Book Antiqua"/>
              </a:rPr>
              <a:t>, бифидобактерий и лактобактерий</a:t>
            </a:r>
          </a:p>
          <a:p>
            <a:pPr marL="514350" indent="-514350" algn="just">
              <a:buFont typeface="Arial"/>
              <a:buChar char="•"/>
            </a:pPr>
            <a:r>
              <a:rPr lang="ru-RU" sz="2000" dirty="0">
                <a:solidFill>
                  <a:schemeClr val="bg1"/>
                </a:solidFill>
                <a:latin typeface="Book Antiqua"/>
              </a:rPr>
              <a:t>Протестировать </a:t>
            </a:r>
            <a:r>
              <a:rPr lang="ru-RU" sz="2000" err="1">
                <a:solidFill>
                  <a:schemeClr val="bg1"/>
                </a:solidFill>
                <a:latin typeface="Book Antiqua"/>
              </a:rPr>
              <a:t>симбиотик</a:t>
            </a:r>
            <a:r>
              <a:rPr lang="ru-RU" sz="2000" dirty="0">
                <a:solidFill>
                  <a:schemeClr val="bg1"/>
                </a:solidFill>
                <a:latin typeface="Book Antiqua"/>
              </a:rPr>
              <a:t> на кроликах и сомах</a:t>
            </a:r>
          </a:p>
          <a:p>
            <a:pPr marL="514350" indent="-514350" algn="just">
              <a:buFont typeface="Arial"/>
              <a:buChar char="•"/>
            </a:pPr>
            <a:r>
              <a:rPr lang="ru-RU" sz="2000" dirty="0">
                <a:solidFill>
                  <a:schemeClr val="bg1"/>
                </a:solidFill>
                <a:latin typeface="Book Antiqua"/>
              </a:rPr>
              <a:t>Составить рекомендации для использования </a:t>
            </a:r>
            <a:r>
              <a:rPr lang="ru-RU" sz="2000" err="1">
                <a:solidFill>
                  <a:schemeClr val="bg1"/>
                </a:solidFill>
                <a:latin typeface="Book Antiqua"/>
              </a:rPr>
              <a:t>симбиотика</a:t>
            </a:r>
            <a:endParaRPr lang="ru-RU" sz="2000">
              <a:solidFill>
                <a:schemeClr val="bg1"/>
              </a:solidFill>
              <a:latin typeface="Book Antiqua"/>
            </a:endParaRPr>
          </a:p>
          <a:p>
            <a:pPr marL="514350" indent="-514350" algn="just">
              <a:buFont typeface="Arial"/>
              <a:buChar char="•"/>
            </a:pPr>
            <a:r>
              <a:rPr lang="ru-RU" sz="2000" dirty="0">
                <a:solidFill>
                  <a:schemeClr val="bg1"/>
                </a:solidFill>
                <a:latin typeface="Book Antiqua"/>
              </a:rPr>
              <a:t>Публикации по теме проекта и оформление патента. </a:t>
            </a:r>
            <a:endParaRPr lang="ru-RU" sz="2000" dirty="0">
              <a:solidFill>
                <a:schemeClr val="bg1"/>
              </a:solidFill>
              <a:latin typeface="Book Antiqua"/>
              <a:cs typeface="Helvetica"/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A1429B7A-FAA2-4474-4B0F-F52F42C62409}"/>
              </a:ext>
            </a:extLst>
          </p:cNvPr>
          <p:cNvSpPr/>
          <p:nvPr/>
        </p:nvSpPr>
        <p:spPr>
          <a:xfrm>
            <a:off x="7276921" y="900562"/>
            <a:ext cx="3473569" cy="1230701"/>
          </a:xfrm>
          <a:prstGeom prst="roundRect">
            <a:avLst/>
          </a:prstGeom>
          <a:solidFill>
            <a:srgbClr val="ADDAE3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842A1EDD-4FAE-5FB0-25CC-D7974E81070C}"/>
              </a:ext>
            </a:extLst>
          </p:cNvPr>
          <p:cNvSpPr/>
          <p:nvPr/>
        </p:nvSpPr>
        <p:spPr>
          <a:xfrm>
            <a:off x="7276920" y="2783995"/>
            <a:ext cx="3473569" cy="1230701"/>
          </a:xfrm>
          <a:prstGeom prst="roundRect">
            <a:avLst/>
          </a:prstGeom>
          <a:solidFill>
            <a:srgbClr val="FD483D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02853012-8074-7D80-CEBC-9B6F5C66DEF1}"/>
              </a:ext>
            </a:extLst>
          </p:cNvPr>
          <p:cNvSpPr/>
          <p:nvPr/>
        </p:nvSpPr>
        <p:spPr>
          <a:xfrm>
            <a:off x="7276921" y="4768071"/>
            <a:ext cx="3473569" cy="1230701"/>
          </a:xfrm>
          <a:prstGeom prst="roundRect">
            <a:avLst/>
          </a:prstGeom>
          <a:solidFill>
            <a:srgbClr val="FFAC0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7" name="Рисунок 16" descr="Изображение выглядит как графическая вставка, мультфильм, иллюстрация, кролик&#10;&#10;Автоматически созданное описание">
            <a:extLst>
              <a:ext uri="{FF2B5EF4-FFF2-40B4-BE49-F238E27FC236}">
                <a16:creationId xmlns:a16="http://schemas.microsoft.com/office/drawing/2014/main" id="{7F4488FC-1099-ACCE-C458-EA3747816B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4487" y="3370053"/>
            <a:ext cx="3439065" cy="342468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02B869B-923B-5767-E19D-99B164E6FF07}"/>
              </a:ext>
            </a:extLst>
          </p:cNvPr>
          <p:cNvSpPr txBox="1"/>
          <p:nvPr/>
        </p:nvSpPr>
        <p:spPr>
          <a:xfrm>
            <a:off x="7452360" y="1097280"/>
            <a:ext cx="3048000" cy="8309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400">
                <a:solidFill>
                  <a:schemeClr val="bg1"/>
                </a:solidFill>
                <a:latin typeface="Book Antiqua"/>
              </a:rPr>
              <a:t>ПЛЮСЫ:</a:t>
            </a:r>
            <a:endParaRPr lang="ru-RU" sz="2400" dirty="0">
              <a:solidFill>
                <a:schemeClr val="bg1"/>
              </a:solidFill>
              <a:latin typeface="Book Antiqua"/>
            </a:endParaRPr>
          </a:p>
          <a:p>
            <a:r>
              <a:rPr lang="ru-RU" sz="2400" dirty="0">
                <a:solidFill>
                  <a:schemeClr val="bg1"/>
                </a:solidFill>
                <a:latin typeface="Book Antiqua"/>
              </a:rPr>
              <a:t>Экологичность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6D2784E-E332-3F46-691E-34DB6A1BDF28}"/>
              </a:ext>
            </a:extLst>
          </p:cNvPr>
          <p:cNvSpPr txBox="1"/>
          <p:nvPr/>
        </p:nvSpPr>
        <p:spPr>
          <a:xfrm>
            <a:off x="7481977" y="3004868"/>
            <a:ext cx="3017520" cy="8309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400">
                <a:solidFill>
                  <a:schemeClr val="bg1"/>
                </a:solidFill>
                <a:latin typeface="Book Antiqua"/>
              </a:rPr>
              <a:t>МИНУСЫ:</a:t>
            </a:r>
            <a:endParaRPr lang="ru-RU" sz="2400" dirty="0">
              <a:solidFill>
                <a:schemeClr val="bg1"/>
              </a:solidFill>
              <a:latin typeface="Book Antiqua"/>
            </a:endParaRPr>
          </a:p>
          <a:p>
            <a:r>
              <a:rPr lang="ru-RU" sz="2400" dirty="0">
                <a:solidFill>
                  <a:schemeClr val="bg1"/>
                </a:solidFill>
                <a:latin typeface="Book Antiqua"/>
              </a:rPr>
              <a:t>Дороговизна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0F64ED0-6EBE-07B1-034C-483F6BAE528F}"/>
              </a:ext>
            </a:extLst>
          </p:cNvPr>
          <p:cNvSpPr txBox="1"/>
          <p:nvPr/>
        </p:nvSpPr>
        <p:spPr>
          <a:xfrm>
            <a:off x="7419292" y="4881976"/>
            <a:ext cx="3200400" cy="101565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Book Antiqua"/>
              </a:rPr>
              <a:t>Сомнительные моменты:</a:t>
            </a:r>
          </a:p>
          <a:p>
            <a:r>
              <a:rPr lang="ru-RU" sz="2000" dirty="0">
                <a:solidFill>
                  <a:schemeClr val="bg1"/>
                </a:solidFill>
                <a:latin typeface="Book Antiqua"/>
              </a:rPr>
              <a:t>Присутствие конкурентов на рынке</a:t>
            </a:r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8377" y="286389"/>
            <a:ext cx="2815892" cy="364548"/>
          </a:xfrm>
        </p:spPr>
        <p:txBody>
          <a:bodyPr>
            <a:normAutofit fontScale="90000"/>
          </a:bodyPr>
          <a:lstStyle/>
          <a:p>
            <a:r>
              <a:rPr lang="ru-RU" sz="1600" dirty="0">
                <a:latin typeface="Gilroy-ExtraBold"/>
              </a:rPr>
              <a:t>ПРЕИМУЩЕСТВО/ НОВИЗНА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"/>
          </p:nvPr>
        </p:nvSpPr>
        <p:spPr>
          <a:xfrm>
            <a:off x="1377656" y="1224011"/>
            <a:ext cx="4620883" cy="5077173"/>
          </a:xfrm>
          <a:solidFill>
            <a:srgbClr val="ADDAE3"/>
          </a:solidFill>
        </p:spPr>
        <p:txBody>
          <a:bodyPr lIns="45718" tIns="45718" rIns="45718" bIns="45718" anchor="ctr">
            <a:normAutofit/>
          </a:bodyPr>
          <a:lstStyle/>
          <a:p>
            <a:pPr algn="just"/>
            <a:r>
              <a:rPr lang="ru-RU" sz="2800" dirty="0">
                <a:solidFill>
                  <a:schemeClr val="bg1"/>
                </a:solidFill>
                <a:latin typeface="Book Antiqua"/>
              </a:rPr>
              <a:t>Ранее не использовалась комбинация лакто-бифидобактерий и </a:t>
            </a:r>
            <a:r>
              <a:rPr lang="ru-RU" sz="2800" dirty="0" err="1">
                <a:solidFill>
                  <a:schemeClr val="bg1"/>
                </a:solidFill>
                <a:latin typeface="Book Antiqua"/>
              </a:rPr>
              <a:t>спирулины</a:t>
            </a:r>
            <a:r>
              <a:rPr lang="ru-RU" sz="2800" dirty="0">
                <a:solidFill>
                  <a:schemeClr val="bg1"/>
                </a:solidFill>
                <a:latin typeface="Book Antiqua"/>
              </a:rPr>
              <a:t>. </a:t>
            </a:r>
            <a:endParaRPr lang="ru-RU">
              <a:solidFill>
                <a:schemeClr val="bg1"/>
              </a:solidFill>
              <a:latin typeface="Calibri"/>
            </a:endParaRPr>
          </a:p>
          <a:p>
            <a:r>
              <a:rPr lang="ru-RU" sz="2800" dirty="0">
                <a:solidFill>
                  <a:schemeClr val="bg1"/>
                </a:solidFill>
                <a:latin typeface="Book Antiqua"/>
              </a:rPr>
              <a:t>Действие </a:t>
            </a:r>
            <a:r>
              <a:rPr lang="ru-RU" sz="2800" err="1">
                <a:solidFill>
                  <a:schemeClr val="bg1"/>
                </a:solidFill>
                <a:latin typeface="Book Antiqua"/>
              </a:rPr>
              <a:t>пробиотических</a:t>
            </a:r>
            <a:r>
              <a:rPr lang="ru-RU" sz="2800" dirty="0">
                <a:solidFill>
                  <a:schemeClr val="bg1"/>
                </a:solidFill>
                <a:latin typeface="Book Antiqua"/>
              </a:rPr>
              <a:t> бактерий усиливается действием </a:t>
            </a:r>
            <a:r>
              <a:rPr lang="ru-RU" sz="2800" err="1">
                <a:solidFill>
                  <a:schemeClr val="bg1"/>
                </a:solidFill>
                <a:latin typeface="Book Antiqua"/>
              </a:rPr>
              <a:t>спирулины</a:t>
            </a:r>
            <a:r>
              <a:rPr lang="ru-RU" sz="2800" dirty="0">
                <a:solidFill>
                  <a:schemeClr val="bg1"/>
                </a:solidFill>
                <a:latin typeface="Book Antiqua"/>
              </a:rPr>
              <a:t>, т.к. экстракт </a:t>
            </a:r>
            <a:r>
              <a:rPr lang="ru-RU" sz="2800" err="1">
                <a:solidFill>
                  <a:schemeClr val="bg1"/>
                </a:solidFill>
                <a:latin typeface="Book Antiqua"/>
              </a:rPr>
              <a:t>спирулины</a:t>
            </a:r>
            <a:r>
              <a:rPr lang="ru-RU" sz="2800" dirty="0">
                <a:solidFill>
                  <a:schemeClr val="bg1"/>
                </a:solidFill>
                <a:latin typeface="Book Antiqua"/>
              </a:rPr>
              <a:t> содержит необходимые витамины и микроэлементы в естественной форме.</a:t>
            </a:r>
            <a:endParaRPr lang="ru-RU">
              <a:solidFill>
                <a:schemeClr val="bg1"/>
              </a:solidFill>
              <a:latin typeface="Calibri"/>
            </a:endParaRP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pic>
        <p:nvPicPr>
          <p:cNvPr id="1026" name="Picture 2" descr="https://faceandcare.ru/wp-content/uploads/2018/09/retsepty-masok-dlya-litsa-iz-spiruliny-v-domashnih-usloviyah-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125" y="1045"/>
            <a:ext cx="5190163" cy="3453605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Изображение выглядит как графическая вставка, мультфильм, иллюстрация, кролик&#10;&#10;Автоматически созданное описание">
            <a:extLst>
              <a:ext uri="{FF2B5EF4-FFF2-40B4-BE49-F238E27FC236}">
                <a16:creationId xmlns:a16="http://schemas.microsoft.com/office/drawing/2014/main" id="{E8183E43-7D53-3167-B0C5-41BB6FBF6B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5355" y="2651185"/>
            <a:ext cx="3913517" cy="3899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623295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6708" y="164896"/>
            <a:ext cx="2651183" cy="527605"/>
          </a:xfrm>
        </p:spPr>
        <p:txBody>
          <a:bodyPr>
            <a:normAutofit/>
          </a:bodyPr>
          <a:lstStyle/>
          <a:p>
            <a:r>
              <a:rPr lang="ru-RU" sz="1600" dirty="0">
                <a:latin typeface="Gilroy-ExtraBold"/>
              </a:rPr>
              <a:t>СОСТАВЛЯЮЩИЕ 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"/>
          </p:nvPr>
        </p:nvSpPr>
        <p:spPr>
          <a:xfrm>
            <a:off x="183458" y="1170327"/>
            <a:ext cx="5327880" cy="4807449"/>
          </a:xfrm>
          <a:solidFill>
            <a:srgbClr val="FFAC00"/>
          </a:solidFill>
        </p:spPr>
        <p:txBody>
          <a:bodyPr lIns="45718" tIns="45718" rIns="45718" bIns="45718" anchor="t">
            <a:normAutofit/>
          </a:bodyPr>
          <a:lstStyle/>
          <a:p>
            <a:pPr algn="just"/>
            <a:r>
              <a:rPr lang="ru-RU" dirty="0">
                <a:solidFill>
                  <a:schemeClr val="tx1"/>
                </a:solidFill>
                <a:latin typeface="Book Antiqua"/>
              </a:rPr>
              <a:t>Микроген </a:t>
            </a:r>
            <a:r>
              <a:rPr lang="ru-RU" err="1">
                <a:solidFill>
                  <a:schemeClr val="tx1"/>
                </a:solidFill>
                <a:latin typeface="Book Antiqua"/>
              </a:rPr>
              <a:t>лактобактерин</a:t>
            </a:r>
            <a:r>
              <a:rPr lang="ru-RU" dirty="0">
                <a:solidFill>
                  <a:schemeClr val="tx1"/>
                </a:solidFill>
                <a:latin typeface="Book Antiqua"/>
              </a:rPr>
              <a:t> и бифидумбактерин</a:t>
            </a:r>
            <a:endParaRPr lang="ru-RU">
              <a:solidFill>
                <a:schemeClr val="tx1"/>
              </a:solidFill>
              <a:latin typeface="Book Antiqua"/>
            </a:endParaRPr>
          </a:p>
          <a:p>
            <a:pPr algn="just"/>
            <a:r>
              <a:rPr lang="ru-RU" err="1">
                <a:solidFill>
                  <a:schemeClr val="tx1"/>
                </a:solidFill>
                <a:latin typeface="Book Antiqua"/>
              </a:rPr>
              <a:t>Спирулина</a:t>
            </a:r>
            <a:r>
              <a:rPr lang="ru-RU" dirty="0">
                <a:solidFill>
                  <a:schemeClr val="tx1"/>
                </a:solidFill>
                <a:latin typeface="Book Antiqua"/>
              </a:rPr>
              <a:t> </a:t>
            </a:r>
          </a:p>
          <a:p>
            <a:pPr algn="just"/>
            <a:r>
              <a:rPr lang="ru-RU" dirty="0">
                <a:solidFill>
                  <a:schemeClr val="tx1"/>
                </a:solidFill>
                <a:latin typeface="Book Antiqua"/>
              </a:rPr>
              <a:t>Дозировка:</a:t>
            </a:r>
          </a:p>
          <a:p>
            <a:pPr algn="just"/>
            <a:r>
              <a:rPr lang="ru-RU" dirty="0">
                <a:solidFill>
                  <a:schemeClr val="tx1"/>
                </a:solidFill>
                <a:latin typeface="Book Antiqua"/>
              </a:rPr>
              <a:t> 1 к 1 + </a:t>
            </a:r>
            <a:r>
              <a:rPr lang="ru-RU" err="1">
                <a:solidFill>
                  <a:schemeClr val="tx1"/>
                </a:solidFill>
                <a:latin typeface="Book Antiqua"/>
              </a:rPr>
              <a:t>спирулина</a:t>
            </a:r>
            <a:r>
              <a:rPr lang="ru-RU" dirty="0">
                <a:solidFill>
                  <a:schemeClr val="tx1"/>
                </a:solidFill>
                <a:latin typeface="Book Antiqua"/>
              </a:rPr>
              <a:t> 1 </a:t>
            </a:r>
            <a:r>
              <a:rPr lang="ru-RU" err="1">
                <a:solidFill>
                  <a:schemeClr val="tx1"/>
                </a:solidFill>
                <a:latin typeface="Book Antiqua"/>
              </a:rPr>
              <a:t>гр</a:t>
            </a:r>
            <a:r>
              <a:rPr lang="ru-RU" dirty="0">
                <a:solidFill>
                  <a:schemeClr val="tx1"/>
                </a:solidFill>
                <a:latin typeface="Book Antiqua"/>
              </a:rPr>
              <a:t> + 5% от общей биомассы</a:t>
            </a:r>
            <a:endParaRPr lang="ru-RU">
              <a:solidFill>
                <a:schemeClr val="tx1"/>
              </a:solidFill>
              <a:latin typeface="Book Antiqua"/>
            </a:endParaRPr>
          </a:p>
          <a:p>
            <a:pPr algn="just"/>
            <a:r>
              <a:rPr lang="ru-RU" dirty="0">
                <a:solidFill>
                  <a:schemeClr val="tx1"/>
                </a:solidFill>
                <a:latin typeface="Book Antiqua"/>
              </a:rPr>
              <a:t>Состав:</a:t>
            </a:r>
          </a:p>
          <a:p>
            <a:pPr algn="just"/>
            <a:r>
              <a:rPr lang="ru-RU" dirty="0">
                <a:solidFill>
                  <a:schemeClr val="tx1"/>
                </a:solidFill>
                <a:latin typeface="Book Antiqua"/>
              </a:rPr>
              <a:t>5х10</a:t>
            </a:r>
            <a:r>
              <a:rPr lang="en-US" dirty="0">
                <a:solidFill>
                  <a:schemeClr val="tx1"/>
                </a:solidFill>
                <a:latin typeface="Book Antiqua"/>
              </a:rPr>
              <a:t>^</a:t>
            </a:r>
            <a:r>
              <a:rPr lang="ru-RU" dirty="0">
                <a:solidFill>
                  <a:schemeClr val="tx1"/>
                </a:solidFill>
                <a:latin typeface="Book Antiqua"/>
              </a:rPr>
              <a:t>8</a:t>
            </a:r>
            <a:r>
              <a:rPr lang="en-US" dirty="0">
                <a:solidFill>
                  <a:schemeClr val="tx1"/>
                </a:solidFill>
                <a:latin typeface="Book Antiqua"/>
              </a:rPr>
              <a:t> </a:t>
            </a:r>
            <a:r>
              <a:rPr lang="ru-RU" dirty="0">
                <a:solidFill>
                  <a:schemeClr val="tx1"/>
                </a:solidFill>
                <a:latin typeface="Book Antiqua"/>
              </a:rPr>
              <a:t>бифидобактерии </a:t>
            </a:r>
          </a:p>
          <a:p>
            <a:pPr algn="just"/>
            <a:r>
              <a:rPr lang="ru-RU" dirty="0">
                <a:solidFill>
                  <a:schemeClr val="tx1"/>
                </a:solidFill>
                <a:latin typeface="Book Antiqua"/>
              </a:rPr>
              <a:t>2х10</a:t>
            </a:r>
            <a:r>
              <a:rPr lang="en-US" dirty="0">
                <a:solidFill>
                  <a:schemeClr val="tx1"/>
                </a:solidFill>
                <a:latin typeface="Book Antiqua"/>
              </a:rPr>
              <a:t>^</a:t>
            </a:r>
            <a:r>
              <a:rPr lang="ru-RU" dirty="0">
                <a:solidFill>
                  <a:schemeClr val="tx1"/>
                </a:solidFill>
                <a:latin typeface="Book Antiqua"/>
              </a:rPr>
              <a:t>9 лактобактерии</a:t>
            </a:r>
            <a:endParaRPr lang="ru-RU">
              <a:solidFill>
                <a:schemeClr val="tx1"/>
              </a:solidFill>
              <a:latin typeface="Book Antiqua"/>
            </a:endParaRPr>
          </a:p>
          <a:p>
            <a:pPr algn="just"/>
            <a:r>
              <a:rPr lang="ru-RU" dirty="0">
                <a:solidFill>
                  <a:schemeClr val="tx1"/>
                </a:solidFill>
                <a:latin typeface="Book Antiqua"/>
              </a:rPr>
              <a:t>1 </a:t>
            </a:r>
            <a:r>
              <a:rPr lang="ru-RU" err="1">
                <a:solidFill>
                  <a:schemeClr val="tx1"/>
                </a:solidFill>
                <a:latin typeface="Book Antiqua"/>
              </a:rPr>
              <a:t>гр</a:t>
            </a:r>
            <a:r>
              <a:rPr lang="ru-RU" dirty="0">
                <a:solidFill>
                  <a:schemeClr val="tx1"/>
                </a:solidFill>
                <a:latin typeface="Book Antiqua"/>
              </a:rPr>
              <a:t> </a:t>
            </a:r>
            <a:r>
              <a:rPr lang="ru-RU" err="1">
                <a:solidFill>
                  <a:schemeClr val="tx1"/>
                </a:solidFill>
                <a:latin typeface="Book Antiqua"/>
              </a:rPr>
              <a:t>спирулины</a:t>
            </a:r>
            <a:endParaRPr lang="ru-RU">
              <a:solidFill>
                <a:schemeClr val="tx1"/>
              </a:solidFill>
              <a:latin typeface="Book Antiqua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0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1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2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9</a:t>
              </a:r>
              <a:endParaRPr dirty="0"/>
            </a:p>
          </p:txBody>
        </p:sp>
      </p:grpSp>
      <p:pic>
        <p:nvPicPr>
          <p:cNvPr id="2050" name="Picture 2" descr="https://papteki.ru/nomen/00000010628000000219/00000010628000000219_1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20" b="7739"/>
          <a:stretch/>
        </p:blipFill>
        <p:spPr bwMode="auto">
          <a:xfrm>
            <a:off x="5672474" y="3319797"/>
            <a:ext cx="6519526" cy="2525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3"/>
          <a:srcRect l="27028" t="21704" r="22869" b="19314"/>
          <a:stretch/>
        </p:blipFill>
        <p:spPr>
          <a:xfrm rot="16200000">
            <a:off x="9430342" y="558136"/>
            <a:ext cx="2149468" cy="337385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2476" y="1170328"/>
            <a:ext cx="3145674" cy="2149469"/>
          </a:xfrm>
          <a:prstGeom prst="rect">
            <a:avLst/>
          </a:prstGeom>
        </p:spPr>
      </p:pic>
      <p:pic>
        <p:nvPicPr>
          <p:cNvPr id="14" name="Рисунок 13" descr="Изображение выглядит как графическая вставка, мультфильм, иллюстрация, кролик&#10;&#10;Автоматически созданное описание">
            <a:extLst>
              <a:ext uri="{FF2B5EF4-FFF2-40B4-BE49-F238E27FC236}">
                <a16:creationId xmlns:a16="http://schemas.microsoft.com/office/drawing/2014/main" id="{E4D758ED-BE2F-72E3-EE1E-70AD2E701B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4110" y="3585713"/>
            <a:ext cx="3324045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61589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660" y="352889"/>
            <a:ext cx="3313163" cy="322985"/>
          </a:xfrm>
        </p:spPr>
        <p:txBody>
          <a:bodyPr>
            <a:normAutofit fontScale="90000"/>
          </a:bodyPr>
          <a:lstStyle/>
          <a:p>
            <a:r>
              <a:rPr lang="ru-RU" sz="1600" dirty="0">
                <a:latin typeface="Gilroy-ExtraBold"/>
              </a:rPr>
              <a:t>Прототип созданный в </a:t>
            </a:r>
            <a:r>
              <a:rPr lang="ru-RU" sz="1600" dirty="0" smtClean="0">
                <a:latin typeface="Gilroy-ExtraBold"/>
              </a:rPr>
              <a:t>эксперименте</a:t>
            </a:r>
            <a:endParaRPr lang="ru-RU" sz="1600" dirty="0">
              <a:latin typeface="Gilroy-ExtraBold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0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1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2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sp>
        <p:nvSpPr>
          <p:cNvPr id="15" name="Текст 14">
            <a:extLst>
              <a:ext uri="{FF2B5EF4-FFF2-40B4-BE49-F238E27FC236}">
                <a16:creationId xmlns:a16="http://schemas.microsoft.com/office/drawing/2014/main" id="{71E39DCF-41E0-2291-1B6C-7E1D01D3ABE0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831850" y="5193437"/>
            <a:ext cx="10515600" cy="1226895"/>
          </a:xfrm>
        </p:spPr>
        <p:txBody>
          <a:bodyPr lIns="45718" tIns="45718" rIns="45718" bIns="45718" anchor="t">
            <a:normAutofit fontScale="85000" lnSpcReduction="20000"/>
          </a:bodyPr>
          <a:lstStyle/>
          <a:p>
            <a:r>
              <a:rPr lang="ru-RU" dirty="0" err="1">
                <a:solidFill>
                  <a:schemeClr val="tx1"/>
                </a:solidFill>
                <a:latin typeface="Book Antiqua"/>
              </a:rPr>
              <a:t>Поликомпонентный</a:t>
            </a:r>
            <a:r>
              <a:rPr lang="ru-RU" dirty="0">
                <a:solidFill>
                  <a:schemeClr val="tx1"/>
                </a:solidFill>
                <a:latin typeface="Book Antiqua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Book Antiqua"/>
              </a:rPr>
              <a:t>симбиотик</a:t>
            </a:r>
            <a:r>
              <a:rPr lang="ru-RU" dirty="0">
                <a:solidFill>
                  <a:schemeClr val="tx1"/>
                </a:solidFill>
                <a:latin typeface="Book Antiqua"/>
              </a:rPr>
              <a:t> (</a:t>
            </a:r>
            <a:r>
              <a:rPr lang="ru-RU" dirty="0" err="1">
                <a:solidFill>
                  <a:schemeClr val="tx1"/>
                </a:solidFill>
                <a:latin typeface="Book Antiqua"/>
              </a:rPr>
              <a:t>спирулина</a:t>
            </a:r>
            <a:r>
              <a:rPr lang="ru-RU" dirty="0">
                <a:solidFill>
                  <a:schemeClr val="tx1"/>
                </a:solidFill>
                <a:latin typeface="Book Antiqua"/>
              </a:rPr>
              <a:t> с </a:t>
            </a:r>
            <a:r>
              <a:rPr lang="ru-RU" dirty="0" err="1">
                <a:solidFill>
                  <a:schemeClr val="tx1"/>
                </a:solidFill>
                <a:latin typeface="Book Antiqua"/>
              </a:rPr>
              <a:t>Lactobacillus</a:t>
            </a:r>
            <a:r>
              <a:rPr lang="ru-RU" dirty="0">
                <a:solidFill>
                  <a:schemeClr val="tx1"/>
                </a:solidFill>
                <a:latin typeface="Book Antiqua"/>
              </a:rPr>
              <a:t> и </a:t>
            </a:r>
            <a:r>
              <a:rPr lang="ru-RU" dirty="0" err="1">
                <a:solidFill>
                  <a:schemeClr val="tx1"/>
                </a:solidFill>
                <a:latin typeface="Book Antiqua"/>
              </a:rPr>
              <a:t>Bifidobacteriu</a:t>
            </a:r>
            <a:r>
              <a:rPr lang="ru-RU" dirty="0">
                <a:solidFill>
                  <a:schemeClr val="tx1"/>
                </a:solidFill>
                <a:latin typeface="Book Antiqua"/>
              </a:rPr>
              <a:t>) показывает наибольшие результаты по сравнению с </a:t>
            </a:r>
            <a:r>
              <a:rPr lang="ru-RU" dirty="0" err="1">
                <a:solidFill>
                  <a:schemeClr val="tx1"/>
                </a:solidFill>
                <a:latin typeface="Book Antiqua"/>
              </a:rPr>
              <a:t>монокомпонентными</a:t>
            </a:r>
            <a:r>
              <a:rPr lang="ru-RU" dirty="0">
                <a:solidFill>
                  <a:schemeClr val="tx1"/>
                </a:solidFill>
                <a:latin typeface="Book Antiqua"/>
              </a:rPr>
              <a:t> препаратами лактобактерий, бифидобактерий и </a:t>
            </a:r>
            <a:r>
              <a:rPr lang="ru-RU" dirty="0" err="1">
                <a:solidFill>
                  <a:schemeClr val="tx1"/>
                </a:solidFill>
                <a:latin typeface="Book Antiqua"/>
              </a:rPr>
              <a:t>спирулины</a:t>
            </a:r>
            <a:r>
              <a:rPr lang="ru-RU" dirty="0">
                <a:solidFill>
                  <a:schemeClr val="tx1"/>
                </a:solidFill>
                <a:latin typeface="Book Antiqua"/>
              </a:rPr>
              <a:t>. Прирост биомассы </a:t>
            </a:r>
            <a:r>
              <a:rPr lang="ru-RU" dirty="0" err="1">
                <a:solidFill>
                  <a:schemeClr val="tx1"/>
                </a:solidFill>
                <a:latin typeface="Book Antiqua"/>
              </a:rPr>
              <a:t>клариевого</a:t>
            </a:r>
            <a:r>
              <a:rPr lang="ru-RU" dirty="0">
                <a:solidFill>
                  <a:schemeClr val="tx1"/>
                </a:solidFill>
                <a:latin typeface="Book Antiqua"/>
              </a:rPr>
              <a:t> сома на </a:t>
            </a:r>
            <a:r>
              <a:rPr lang="ru-RU" dirty="0" err="1">
                <a:solidFill>
                  <a:schemeClr val="tx1"/>
                </a:solidFill>
                <a:latin typeface="Book Antiqua"/>
              </a:rPr>
              <a:t>симбиотике</a:t>
            </a:r>
            <a:r>
              <a:rPr lang="ru-RU" dirty="0">
                <a:solidFill>
                  <a:schemeClr val="tx1"/>
                </a:solidFill>
                <a:latin typeface="Book Antiqua"/>
              </a:rPr>
              <a:t> был на </a:t>
            </a:r>
            <a:r>
              <a:rPr lang="ru-RU" dirty="0">
                <a:solidFill>
                  <a:schemeClr val="tx1"/>
                </a:solidFill>
                <a:highlight>
                  <a:srgbClr val="FD483D"/>
                </a:highlight>
                <a:latin typeface="Book Antiqua"/>
              </a:rPr>
              <a:t>36,1% больше </a:t>
            </a:r>
            <a:r>
              <a:rPr lang="ru-RU" dirty="0">
                <a:solidFill>
                  <a:schemeClr val="tx1"/>
                </a:solidFill>
                <a:latin typeface="Book Antiqua"/>
              </a:rPr>
              <a:t>чем в контроле. Прирост биомассы кролика на </a:t>
            </a:r>
            <a:r>
              <a:rPr lang="ru-RU" dirty="0" err="1">
                <a:solidFill>
                  <a:schemeClr val="tx1"/>
                </a:solidFill>
                <a:latin typeface="Book Antiqua"/>
              </a:rPr>
              <a:t>поликомпонентном</a:t>
            </a:r>
            <a:r>
              <a:rPr lang="ru-RU" dirty="0">
                <a:solidFill>
                  <a:schemeClr val="tx1"/>
                </a:solidFill>
                <a:latin typeface="Book Antiqua"/>
              </a:rPr>
              <a:t> составе </a:t>
            </a:r>
            <a:r>
              <a:rPr lang="ru-RU" dirty="0" err="1">
                <a:solidFill>
                  <a:schemeClr val="tx1"/>
                </a:solidFill>
                <a:latin typeface="Book Antiqua"/>
              </a:rPr>
              <a:t>симбиотика</a:t>
            </a:r>
            <a:r>
              <a:rPr lang="ru-RU" dirty="0">
                <a:solidFill>
                  <a:schemeClr val="tx1"/>
                </a:solidFill>
                <a:latin typeface="Book Antiqua"/>
              </a:rPr>
              <a:t> был на </a:t>
            </a:r>
            <a:r>
              <a:rPr lang="ru-RU" dirty="0">
                <a:solidFill>
                  <a:schemeClr val="tx1"/>
                </a:solidFill>
                <a:highlight>
                  <a:srgbClr val="FF0000"/>
                </a:highlight>
                <a:latin typeface="Book Antiqua"/>
              </a:rPr>
              <a:t>26,8% выше </a:t>
            </a:r>
            <a:r>
              <a:rPr lang="ru-RU" dirty="0">
                <a:solidFill>
                  <a:schemeClr val="tx1"/>
                </a:solidFill>
                <a:latin typeface="Book Antiqua"/>
              </a:rPr>
              <a:t>чем в контроле. 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75F586C-E6CA-BE3F-9953-0B00B2E70D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2897" y="1268629"/>
            <a:ext cx="6050549" cy="3636294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A18EB846-B5CD-8A2F-28DD-7243CAB958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827" y="1268629"/>
            <a:ext cx="5631789" cy="3678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349694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660" y="352889"/>
            <a:ext cx="2221533" cy="322985"/>
          </a:xfrm>
        </p:spPr>
        <p:txBody>
          <a:bodyPr>
            <a:normAutofit fontScale="90000"/>
          </a:bodyPr>
          <a:lstStyle/>
          <a:p>
            <a:r>
              <a:rPr lang="ru-RU" sz="1600" dirty="0">
                <a:latin typeface="Gilroy-ExtraBold"/>
              </a:rPr>
              <a:t>ЦЕЛЕВАЯ АУДИТОРИЯ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"/>
          </p:nvPr>
        </p:nvSpPr>
        <p:spPr>
          <a:xfrm>
            <a:off x="647231" y="1669694"/>
            <a:ext cx="4813234" cy="3791315"/>
          </a:xfrm>
          <a:solidFill>
            <a:srgbClr val="FBB3C1"/>
          </a:solidFill>
        </p:spPr>
        <p:txBody>
          <a:bodyPr lIns="45718" tIns="45718" rIns="45718" bIns="45718" anchor="t">
            <a:normAutofit/>
          </a:bodyPr>
          <a:lstStyle/>
          <a:p>
            <a:pPr algn="just"/>
            <a:r>
              <a:rPr lang="ru-RU" dirty="0">
                <a:solidFill>
                  <a:schemeClr val="bg1"/>
                </a:solidFill>
                <a:latin typeface="Book Antiqua"/>
              </a:rPr>
              <a:t>Аквацентр факультета </a:t>
            </a:r>
            <a:r>
              <a:rPr lang="ru-RU" err="1">
                <a:solidFill>
                  <a:schemeClr val="bg1"/>
                </a:solidFill>
                <a:latin typeface="Book Antiqua"/>
              </a:rPr>
              <a:t>БиРХ</a:t>
            </a:r>
            <a:r>
              <a:rPr lang="ru-RU" dirty="0">
                <a:solidFill>
                  <a:schemeClr val="bg1"/>
                </a:solidFill>
                <a:latin typeface="Book Antiqua"/>
              </a:rPr>
              <a:t> института МГУТУ – для рыб </a:t>
            </a:r>
          </a:p>
          <a:p>
            <a:pPr algn="just"/>
            <a:r>
              <a:rPr lang="ru-RU" dirty="0">
                <a:solidFill>
                  <a:schemeClr val="bg1"/>
                </a:solidFill>
                <a:latin typeface="Book Antiqua"/>
              </a:rPr>
              <a:t>Виварий факультета </a:t>
            </a:r>
            <a:r>
              <a:rPr lang="ru-RU" err="1">
                <a:solidFill>
                  <a:schemeClr val="bg1"/>
                </a:solidFill>
                <a:latin typeface="Book Antiqua"/>
              </a:rPr>
              <a:t>БиРХ</a:t>
            </a:r>
            <a:r>
              <a:rPr lang="ru-RU" dirty="0">
                <a:solidFill>
                  <a:schemeClr val="bg1"/>
                </a:solidFill>
                <a:latin typeface="Book Antiqua"/>
              </a:rPr>
              <a:t> института МГУТУ – для кроликов и крыс</a:t>
            </a:r>
          </a:p>
          <a:p>
            <a:pPr algn="just"/>
            <a:r>
              <a:rPr lang="ru-RU" dirty="0">
                <a:solidFill>
                  <a:schemeClr val="bg1"/>
                </a:solidFill>
                <a:latin typeface="Book Antiqua"/>
              </a:rPr>
              <a:t>Частные фермерские хозяйства </a:t>
            </a:r>
          </a:p>
          <a:p>
            <a:pPr algn="just"/>
            <a:r>
              <a:rPr lang="ru-RU" dirty="0">
                <a:solidFill>
                  <a:schemeClr val="bg1"/>
                </a:solidFill>
                <a:latin typeface="Book Antiqua"/>
              </a:rPr>
              <a:t>Владельцы домашних питомцев</a:t>
            </a:r>
          </a:p>
          <a:p>
            <a:pPr algn="just"/>
            <a:r>
              <a:rPr lang="ru-RU" dirty="0">
                <a:solidFill>
                  <a:schemeClr val="bg1"/>
                </a:solidFill>
                <a:latin typeface="Book Antiqua"/>
              </a:rPr>
              <a:t>Сельхоз производители мяса, курицы, рыбы, молока</a:t>
            </a:r>
          </a:p>
          <a:p>
            <a:endParaRPr lang="ru-RU" dirty="0">
              <a:solidFill>
                <a:schemeClr val="bg1"/>
              </a:solidFill>
              <a:latin typeface="Book Antiqua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0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1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2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pic>
        <p:nvPicPr>
          <p:cNvPr id="13" name="Рисунок 12" descr="Изображение выглядит как на открытом воздухе, небо, сельское хозяйство, трава&#10;&#10;Автоматически созданное описание">
            <a:extLst>
              <a:ext uri="{FF2B5EF4-FFF2-40B4-BE49-F238E27FC236}">
                <a16:creationId xmlns:a16="http://schemas.microsoft.com/office/drawing/2014/main" id="{BE52799F-98CD-A6D9-15FB-A70B9214F7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7721" y="798476"/>
            <a:ext cx="2743199" cy="1954255"/>
          </a:xfrm>
          <a:prstGeom prst="rect">
            <a:avLst/>
          </a:prstGeom>
        </p:spPr>
      </p:pic>
      <p:pic>
        <p:nvPicPr>
          <p:cNvPr id="14" name="Рисунок 13" descr="Изображение выглядит как человек, Порода собаки, домашнее животное, собака&#10;&#10;Автоматически созданное описание">
            <a:extLst>
              <a:ext uri="{FF2B5EF4-FFF2-40B4-BE49-F238E27FC236}">
                <a16:creationId xmlns:a16="http://schemas.microsoft.com/office/drawing/2014/main" id="{0BCAEB3F-948F-3D19-63E5-F9CA7B4F69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3231" y="831884"/>
            <a:ext cx="2858217" cy="1887438"/>
          </a:xfrm>
          <a:prstGeom prst="rect">
            <a:avLst/>
          </a:prstGeom>
        </p:spPr>
      </p:pic>
      <p:pic>
        <p:nvPicPr>
          <p:cNvPr id="15" name="Рисунок 14" descr="Изображение выглядит как крупный рогатый скот, скот, корова, млекопитающее&#10;&#10;Автоматически созданное описание">
            <a:extLst>
              <a:ext uri="{FF2B5EF4-FFF2-40B4-BE49-F238E27FC236}">
                <a16:creationId xmlns:a16="http://schemas.microsoft.com/office/drawing/2014/main" id="{E1AF5830-80E9-F1C1-4E5B-CBD42F74CC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7721" y="3635748"/>
            <a:ext cx="2743199" cy="182937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3497FB5-BFF1-CF54-99DF-BB6EACA2B0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38249" y="3636034"/>
            <a:ext cx="2743200" cy="1828800"/>
          </a:xfrm>
          <a:prstGeom prst="rect">
            <a:avLst/>
          </a:prstGeom>
        </p:spPr>
      </p:pic>
      <p:sp>
        <p:nvSpPr>
          <p:cNvPr id="19" name="Овал 18">
            <a:extLst>
              <a:ext uri="{FF2B5EF4-FFF2-40B4-BE49-F238E27FC236}">
                <a16:creationId xmlns:a16="http://schemas.microsoft.com/office/drawing/2014/main" id="{5EFC89B7-97F2-21CD-78D3-7B02758303D3}"/>
              </a:ext>
            </a:extLst>
          </p:cNvPr>
          <p:cNvSpPr/>
          <p:nvPr/>
        </p:nvSpPr>
        <p:spPr>
          <a:xfrm>
            <a:off x="7392838" y="2468592"/>
            <a:ext cx="2898474" cy="1374475"/>
          </a:xfrm>
          <a:prstGeom prst="ellipse">
            <a:avLst/>
          </a:prstGeom>
          <a:solidFill>
            <a:srgbClr val="9F00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F4EF319-857D-DB65-EED6-1BFEC183F24C}"/>
              </a:ext>
            </a:extLst>
          </p:cNvPr>
          <p:cNvSpPr txBox="1"/>
          <p:nvPr/>
        </p:nvSpPr>
        <p:spPr>
          <a:xfrm>
            <a:off x="7824734" y="2971800"/>
            <a:ext cx="2301240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400" dirty="0">
                <a:solidFill>
                  <a:schemeClr val="bg1"/>
                </a:solidFill>
                <a:latin typeface="Book Antiqua"/>
              </a:rPr>
              <a:t>АУДИТОРИЯ</a:t>
            </a:r>
            <a:endParaRPr lang="ru-RU" sz="2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Book Antiqu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540256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6915" y="268421"/>
            <a:ext cx="1784749" cy="416864"/>
          </a:xfrm>
        </p:spPr>
        <p:txBody>
          <a:bodyPr>
            <a:normAutofit/>
          </a:bodyPr>
          <a:lstStyle/>
          <a:p>
            <a:r>
              <a:rPr lang="ru-RU" sz="1600" dirty="0"/>
              <a:t>СТАТИСТИКА</a:t>
            </a:r>
            <a:endParaRPr lang="ru-RU" sz="18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"/>
          </p:nvPr>
        </p:nvSpPr>
        <p:spPr>
          <a:xfrm>
            <a:off x="240389" y="930517"/>
            <a:ext cx="7233324" cy="3074381"/>
          </a:xfrm>
          <a:solidFill>
            <a:srgbClr val="9F00FF"/>
          </a:solidFill>
        </p:spPr>
        <p:txBody>
          <a:bodyPr lIns="45718" tIns="45718" rIns="45718" bIns="45718" anchor="t">
            <a:noAutofit/>
          </a:bodyPr>
          <a:lstStyle/>
          <a:p>
            <a:pPr algn="just"/>
            <a:r>
              <a:rPr lang="ru-RU" sz="1400" dirty="0">
                <a:solidFill>
                  <a:schemeClr val="bg1"/>
                </a:solidFill>
                <a:latin typeface="Book Antiqua"/>
              </a:rPr>
              <a:t>Пробиотики - растущий сегмент промышленности </a:t>
            </a:r>
            <a:r>
              <a:rPr lang="ru-RU" sz="1400" err="1">
                <a:solidFill>
                  <a:schemeClr val="bg1"/>
                </a:solidFill>
                <a:latin typeface="Book Antiqua"/>
              </a:rPr>
              <a:t>нутрицевтиков</a:t>
            </a:r>
            <a:r>
              <a:rPr lang="ru-RU" sz="1400" dirty="0">
                <a:solidFill>
                  <a:schemeClr val="bg1"/>
                </a:solidFill>
                <a:latin typeface="Book Antiqua"/>
              </a:rPr>
              <a:t> и использования культур бактерий в качестве пищевой добавки. Эти бактерии повышают сопротивляемость организма к кишечным инфекциям. На данный момент рынок пробиотиков растет от 5% до 30% в год в зависимости от страны и типа продукта. За последнее десятилетие было введено более 500 </a:t>
            </a:r>
            <a:r>
              <a:rPr lang="ru-RU" sz="1400" err="1">
                <a:solidFill>
                  <a:schemeClr val="bg1"/>
                </a:solidFill>
                <a:latin typeface="Book Antiqua"/>
              </a:rPr>
              <a:t>пробиотических</a:t>
            </a:r>
            <a:r>
              <a:rPr lang="ru-RU" sz="1400" dirty="0">
                <a:solidFill>
                  <a:schemeClr val="bg1"/>
                </a:solidFill>
                <a:latin typeface="Book Antiqua"/>
              </a:rPr>
              <a:t> продуктов питания и напитков.</a:t>
            </a:r>
          </a:p>
          <a:p>
            <a:pPr algn="just"/>
            <a:r>
              <a:rPr lang="ru-RU" sz="1400" dirty="0">
                <a:solidFill>
                  <a:schemeClr val="bg1"/>
                </a:solidFill>
                <a:latin typeface="Book Antiqua"/>
              </a:rPr>
              <a:t>Мировой рынок </a:t>
            </a:r>
            <a:r>
              <a:rPr lang="ru-RU" sz="1400" err="1">
                <a:solidFill>
                  <a:schemeClr val="bg1"/>
                </a:solidFill>
                <a:latin typeface="Book Antiqua"/>
              </a:rPr>
              <a:t>пробиотических</a:t>
            </a:r>
            <a:r>
              <a:rPr lang="ru-RU" sz="1400" dirty="0">
                <a:solidFill>
                  <a:schemeClr val="bg1"/>
                </a:solidFill>
                <a:latin typeface="Book Antiqua"/>
              </a:rPr>
              <a:t> напитков и продуктов питания оценивался в сумму около 15,9 млрд. долл. в 2008 году и по прогнозам достигнет 28,8 млрд. долл., в 2015 году. Среднегодовой темп роста составит в среднем 12,6%.</a:t>
            </a:r>
          </a:p>
          <a:p>
            <a:pPr algn="just"/>
            <a:r>
              <a:rPr lang="ru-RU" sz="1400" dirty="0">
                <a:solidFill>
                  <a:schemeClr val="bg1"/>
                </a:solidFill>
                <a:latin typeface="Book Antiqua"/>
              </a:rPr>
              <a:t>На диаграмме не показана доля </a:t>
            </a:r>
            <a:r>
              <a:rPr lang="ru-RU" sz="1400" err="1">
                <a:solidFill>
                  <a:schemeClr val="bg1"/>
                </a:solidFill>
                <a:latin typeface="Book Antiqua"/>
              </a:rPr>
              <a:t>пробиотических</a:t>
            </a:r>
            <a:r>
              <a:rPr lang="ru-RU" sz="1400" dirty="0">
                <a:solidFill>
                  <a:schemeClr val="bg1"/>
                </a:solidFill>
                <a:latin typeface="Book Antiqua"/>
              </a:rPr>
              <a:t> продуктов на рынке бытовой химии и в сельскохозяйственном сегменте. И это не удивительно - этот рынок ещё только формируется. И мы с вами являемся непосредственными инициаторами формирования этого рынка.</a:t>
            </a:r>
          </a:p>
          <a:p>
            <a:endParaRPr lang="ru-RU" sz="1400" dirty="0">
              <a:solidFill>
                <a:schemeClr val="bg1"/>
              </a:solidFill>
              <a:latin typeface="Book Antiqua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1444" y="113229"/>
            <a:ext cx="4269763" cy="3898055"/>
          </a:xfrm>
          <a:prstGeom prst="rect">
            <a:avLst/>
          </a:prstGeom>
        </p:spPr>
      </p:pic>
      <p:pic>
        <p:nvPicPr>
          <p:cNvPr id="1028" name="Picture 4" descr="https://pharmvestnik.ru/apps/fv/assets/storage/content/articles/637/63713/03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143" y="4341962"/>
            <a:ext cx="3901235" cy="2470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sfera.fm/content/other/images/%D0%B41_06_06_1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826" y="4338423"/>
            <a:ext cx="3657940" cy="2482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6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7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  <a:endParaRPr dirty="0"/>
            </a:p>
          </p:txBody>
        </p:sp>
      </p:grpSp>
      <p:pic>
        <p:nvPicPr>
          <p:cNvPr id="6" name="Рисунок 5" descr="Изображение выглядит как графическая вставка, мультфильм, иллюстрация, кролик&#10;&#10;Автоматически созданное описание">
            <a:extLst>
              <a:ext uri="{FF2B5EF4-FFF2-40B4-BE49-F238E27FC236}">
                <a16:creationId xmlns:a16="http://schemas.microsoft.com/office/drawing/2014/main" id="{270E554A-1794-687A-3565-E8CE348C3F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6790" y="3628845"/>
            <a:ext cx="3324045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554253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Статистика </a:t>
            </a:r>
            <a:r>
              <a:rPr lang="ru-RU" sz="1600" cap="all" dirty="0" err="1">
                <a:solidFill>
                  <a:schemeClr val="tx1"/>
                </a:solidFill>
              </a:rPr>
              <a:t>пробиотиков</a:t>
            </a:r>
            <a:r>
              <a:rPr lang="ru-RU" sz="1600" cap="all" dirty="0">
                <a:solidFill>
                  <a:schemeClr val="tx1"/>
                </a:solidFill>
              </a:rPr>
              <a:t> и </a:t>
            </a:r>
            <a:r>
              <a:rPr lang="ru-RU" sz="1600" cap="all" dirty="0" err="1">
                <a:solidFill>
                  <a:schemeClr val="tx1"/>
                </a:solidFill>
              </a:rPr>
              <a:t>симбиотиков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304800" y="607105"/>
            <a:ext cx="11887200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2400" dirty="0"/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7</a:t>
              </a:r>
              <a:endParaRPr dirty="0"/>
            </a:p>
          </p:txBody>
        </p:sp>
      </p:grpSp>
      <p:graphicFrame>
        <p:nvGraphicFramePr>
          <p:cNvPr id="20" name="Таблица 3">
            <a:extLst>
              <a:ext uri="{FF2B5EF4-FFF2-40B4-BE49-F238E27FC236}">
                <a16:creationId xmlns:a16="http://schemas.microsoft.com/office/drawing/2014/main" id="{47260F1B-C678-31D1-C9C6-256ADC29CA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83726811"/>
              </p:ext>
            </p:extLst>
          </p:nvPr>
        </p:nvGraphicFramePr>
        <p:xfrm>
          <a:off x="422847" y="1341936"/>
          <a:ext cx="11316067" cy="4490436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905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8377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lvl="8" algn="l"/>
                      <a:r>
                        <a:rPr lang="ru-RU" dirty="0">
                          <a:solidFill>
                            <a:schemeClr val="tx1"/>
                          </a:solidFill>
                          <a:latin typeface="Book Antiqua"/>
                        </a:rPr>
                        <a:t>Пробиотики и </a:t>
                      </a:r>
                      <a:r>
                        <a:rPr lang="ru-RU" err="1">
                          <a:solidFill>
                            <a:schemeClr val="tx1"/>
                          </a:solidFill>
                          <a:latin typeface="Book Antiqua"/>
                        </a:rPr>
                        <a:t>симбиотики</a:t>
                      </a:r>
                      <a:r>
                        <a:rPr lang="ru-RU" baseline="0" dirty="0">
                          <a:solidFill>
                            <a:schemeClr val="tx1"/>
                          </a:solidFill>
                          <a:latin typeface="Book Antiqua"/>
                        </a:rPr>
                        <a:t>  </a:t>
                      </a:r>
                      <a:endParaRPr>
                        <a:solidFill>
                          <a:schemeClr val="tx1"/>
                        </a:solidFill>
                        <a:latin typeface="Book Antiqua"/>
                      </a:endParaRPr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8" algn="l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lang="ru-RU" b="1" dirty="0">
                          <a:solidFill>
                            <a:schemeClr val="tx1"/>
                          </a:solidFill>
                          <a:latin typeface="Book Antiqua"/>
                        </a:rPr>
                        <a:t>Ветом</a:t>
                      </a:r>
                      <a:endParaRPr b="1">
                        <a:solidFill>
                          <a:schemeClr val="tx1"/>
                        </a:solidFill>
                        <a:latin typeface="Book Antiqua"/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err="1">
                          <a:solidFill>
                            <a:schemeClr val="tx1"/>
                          </a:solidFill>
                          <a:latin typeface="Book Antiqua"/>
                        </a:rPr>
                        <a:t>Румибиотик</a:t>
                      </a:r>
                      <a:endParaRPr>
                        <a:solidFill>
                          <a:schemeClr val="tx1"/>
                        </a:solidFill>
                        <a:latin typeface="Book Antiqua"/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latin typeface="Book Antiqua"/>
                        </a:rPr>
                        <a:t>Вектор Евро</a:t>
                      </a:r>
                      <a:endParaRPr dirty="0">
                        <a:solidFill>
                          <a:schemeClr val="tx1"/>
                        </a:solidFill>
                        <a:latin typeface="Book Antiqua"/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en-US" err="1">
                          <a:solidFill>
                            <a:schemeClr val="tx1"/>
                          </a:solidFill>
                          <a:latin typeface="Book Antiqua"/>
                        </a:rPr>
                        <a:t>AltaVim</a:t>
                      </a:r>
                      <a:endParaRPr>
                        <a:solidFill>
                          <a:schemeClr val="tx1"/>
                        </a:solidFill>
                        <a:latin typeface="Book Antiqua"/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latin typeface="Book Antiqua"/>
                        </a:rPr>
                        <a:t>Наш</a:t>
                      </a:r>
                      <a:r>
                        <a:rPr lang="ru-RU" baseline="0" dirty="0">
                          <a:solidFill>
                            <a:schemeClr val="tx1"/>
                          </a:solidFill>
                          <a:latin typeface="Book Antiqua"/>
                        </a:rPr>
                        <a:t> </a:t>
                      </a:r>
                      <a:r>
                        <a:rPr lang="ru-RU" baseline="0" err="1">
                          <a:solidFill>
                            <a:schemeClr val="tx1"/>
                          </a:solidFill>
                          <a:latin typeface="Book Antiqua"/>
                        </a:rPr>
                        <a:t>симбиотик</a:t>
                      </a:r>
                      <a:endParaRPr>
                        <a:solidFill>
                          <a:schemeClr val="tx1"/>
                        </a:solidFill>
                        <a:latin typeface="Book Antiqua"/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lvl="8" algn="l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dirty="0">
                          <a:latin typeface="Book Antiqua"/>
                        </a:rPr>
                        <a:t>Состав</a:t>
                      </a:r>
                      <a:endParaRPr dirty="0">
                        <a:latin typeface="Book Antiqua"/>
                      </a:endParaR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8" algn="l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en-US" dirty="0">
                          <a:latin typeface="Book Antiqua"/>
                        </a:rPr>
                        <a:t>Bacillus subtilis</a:t>
                      </a:r>
                      <a:endParaRPr lang="ru-RU">
                        <a:latin typeface="Book Antiqua"/>
                      </a:endParaRPr>
                    </a:p>
                    <a:p>
                      <a:pPr lvl="8" algn="l"/>
                      <a:r>
                        <a:rPr lang="ru-RU" dirty="0">
                          <a:latin typeface="Book Antiqua"/>
                        </a:rPr>
                        <a:t>Сахарная пудра </a:t>
                      </a:r>
                    </a:p>
                    <a:p>
                      <a:pPr lvl="8" algn="l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dirty="0">
                          <a:latin typeface="Book Antiqua"/>
                        </a:rPr>
                        <a:t>Крахмал</a:t>
                      </a:r>
                      <a:endParaRPr>
                        <a:latin typeface="Book Antiqua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600" b="0" i="0" u="none" strike="noStrike" cap="none" spc="0" baseline="0" err="1">
                          <a:solidFill>
                            <a:srgbClr val="000000"/>
                          </a:solidFill>
                          <a:effectLst/>
                          <a:uFillTx/>
                          <a:latin typeface="Book Antiqua"/>
                          <a:ea typeface="+mj-ea"/>
                          <a:cs typeface="+mj-cs"/>
                          <a:sym typeface="Calibri"/>
                        </a:rPr>
                        <a:t>Пробиотические</a:t>
                      </a: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Book Antiqua"/>
                          <a:ea typeface="+mj-ea"/>
                          <a:cs typeface="+mj-cs"/>
                          <a:sym typeface="Calibri"/>
                        </a:rPr>
                        <a:t> бактерии</a:t>
                      </a:r>
                    </a:p>
                    <a:p>
                      <a:pPr algn="l"/>
                      <a:r>
                        <a:rPr lang="ru-RU" sz="1600" b="0" i="0" u="none" strike="noStrike" cap="none" spc="0" baseline="0" err="1">
                          <a:solidFill>
                            <a:srgbClr val="000000"/>
                          </a:solidFill>
                          <a:effectLst/>
                          <a:uFillTx/>
                          <a:latin typeface="Book Antiqua"/>
                          <a:ea typeface="+mj-ea"/>
                          <a:cs typeface="+mj-cs"/>
                          <a:sym typeface="Calibri"/>
                        </a:rPr>
                        <a:t>Пребиотики</a:t>
                      </a: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Book Antiqua"/>
                          <a:ea typeface="+mj-ea"/>
                          <a:cs typeface="+mj-cs"/>
                        </a:rPr>
                        <a:t> </a:t>
                      </a:r>
                      <a:endParaRPr lang="ru-RU" sz="1600" b="0" i="0" u="none" strike="noStrike" cap="none" spc="0" baseline="0" dirty="0">
                        <a:solidFill>
                          <a:srgbClr val="000000"/>
                        </a:solidFill>
                        <a:effectLst/>
                        <a:uFillTx/>
                        <a:latin typeface="Book Antiqua"/>
                        <a:ea typeface="+mj-ea"/>
                        <a:cs typeface="+mj-cs"/>
                        <a:sym typeface="Calibri"/>
                      </a:endParaRPr>
                    </a:p>
                    <a:p>
                      <a:pPr algn="l"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Book Antiqua"/>
                          <a:ea typeface="+mj-ea"/>
                          <a:cs typeface="+mj-cs"/>
                          <a:sym typeface="Calibri"/>
                        </a:rPr>
                        <a:t>Ферменты</a:t>
                      </a:r>
                    </a:p>
                    <a:p>
                      <a:pPr algn="l"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Book Antiqua"/>
                          <a:ea typeface="+mj-ea"/>
                          <a:cs typeface="+mj-cs"/>
                          <a:sym typeface="Calibri"/>
                        </a:rPr>
                        <a:t>Живые дрожжи</a:t>
                      </a:r>
                      <a:endParaRPr>
                        <a:latin typeface="Book Antiqua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en-US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Book Antiqua"/>
                          <a:ea typeface="+mj-ea"/>
                          <a:cs typeface="+mj-cs"/>
                          <a:sym typeface="Calibri"/>
                        </a:rPr>
                        <a:t>Bacillus subtilis</a:t>
                      </a:r>
                      <a:endParaRPr lang="ru-RU" sz="1600" b="0" i="0" u="none" strike="noStrike" cap="none" spc="0" baseline="0">
                        <a:solidFill>
                          <a:srgbClr val="000000"/>
                        </a:solidFill>
                        <a:effectLst/>
                        <a:uFillTx/>
                        <a:latin typeface="Book Antiqua"/>
                        <a:ea typeface="+mj-ea"/>
                        <a:cs typeface="+mj-cs"/>
                        <a:sym typeface="Calibri"/>
                      </a:endParaRPr>
                    </a:p>
                    <a:p>
                      <a:pPr algn="l"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Book Antiqua"/>
                          <a:ea typeface="+mj-ea"/>
                          <a:cs typeface="+mj-cs"/>
                          <a:sym typeface="Calibri"/>
                        </a:rPr>
                        <a:t>Лактоза</a:t>
                      </a:r>
                      <a:endParaRPr>
                        <a:latin typeface="Book Antiqua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Book Antiqua"/>
                          <a:ea typeface="+mj-ea"/>
                          <a:cs typeface="+mj-cs"/>
                          <a:sym typeface="Calibri"/>
                        </a:rPr>
                        <a:t>Витамины группы В</a:t>
                      </a:r>
                    </a:p>
                    <a:p>
                      <a:pPr algn="l"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Book Antiqua"/>
                          <a:ea typeface="+mj-ea"/>
                          <a:cs typeface="+mj-cs"/>
                          <a:sym typeface="Calibri"/>
                        </a:rPr>
                        <a:t>ГАМК</a:t>
                      </a:r>
                      <a:endParaRPr>
                        <a:latin typeface="Book Antiqua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>
                          <a:latin typeface="Book Antiqua"/>
                        </a:rPr>
                        <a:t>Бифидумбактерин</a:t>
                      </a:r>
                      <a:endParaRPr lang="ru-RU">
                        <a:latin typeface="Book Antiqua"/>
                      </a:endParaRPr>
                    </a:p>
                    <a:p>
                      <a:pPr algn="l"/>
                      <a:r>
                        <a:rPr lang="ru-RU" err="1">
                          <a:latin typeface="Book Antiqua"/>
                        </a:rPr>
                        <a:t>Лактобактерин</a:t>
                      </a:r>
                      <a:r>
                        <a:rPr lang="ru-RU" baseline="0" dirty="0">
                          <a:latin typeface="Book Antiqua"/>
                        </a:rPr>
                        <a:t> </a:t>
                      </a:r>
                    </a:p>
                    <a:p>
                      <a:pPr algn="l">
                        <a:defRPr sz="1600"/>
                      </a:pPr>
                      <a:r>
                        <a:rPr lang="ru-RU" baseline="0" err="1">
                          <a:latin typeface="Book Antiqua"/>
                        </a:rPr>
                        <a:t>Спирулина</a:t>
                      </a:r>
                      <a:endParaRPr>
                        <a:latin typeface="Book Antiqua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>
                          <a:latin typeface="Book Antiqua"/>
                        </a:rPr>
                        <a:t>Форма</a:t>
                      </a:r>
                      <a:r>
                        <a:rPr lang="ru-RU" baseline="0" dirty="0">
                          <a:latin typeface="Book Antiqua"/>
                        </a:rPr>
                        <a:t> выпуска</a:t>
                      </a:r>
                      <a:endParaRPr>
                        <a:latin typeface="Book Antiqua"/>
                      </a:endParaR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>
                          <a:latin typeface="Book Antiqua"/>
                        </a:rPr>
                        <a:t>Порошок</a:t>
                      </a:r>
                      <a:endParaRPr dirty="0">
                        <a:latin typeface="Book Antiqua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>
                          <a:latin typeface="Book Antiqua"/>
                        </a:rPr>
                        <a:t>Порошок</a:t>
                      </a:r>
                      <a:endParaRPr dirty="0">
                        <a:latin typeface="Book Antiqua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latin typeface="Book Antiqua"/>
                        </a:rPr>
                        <a:t>Порошок </a:t>
                      </a:r>
                      <a:endParaRPr dirty="0">
                        <a:latin typeface="Book Antiqua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>
                          <a:latin typeface="Book Antiqua"/>
                        </a:rPr>
                        <a:t>Порошок</a:t>
                      </a:r>
                      <a:endParaRPr dirty="0">
                        <a:latin typeface="Book Antiqua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>
                          <a:latin typeface="Book Antiqua"/>
                        </a:rPr>
                        <a:t>Порошок</a:t>
                      </a:r>
                      <a:endParaRPr dirty="0">
                        <a:latin typeface="Book Antiqua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latin typeface="Book Antiqua"/>
                        </a:rPr>
                        <a:t>Назначение</a:t>
                      </a:r>
                      <a:r>
                        <a:rPr lang="ru-RU" baseline="0" dirty="0">
                          <a:latin typeface="Book Antiqua"/>
                        </a:rPr>
                        <a:t> </a:t>
                      </a:r>
                      <a:endParaRPr>
                        <a:latin typeface="Book Antiqua"/>
                      </a:endParaR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>
                          <a:latin typeface="Book Antiqua"/>
                        </a:rPr>
                        <a:t>Животноводство</a:t>
                      </a:r>
                    </a:p>
                    <a:p>
                      <a:pPr algn="l">
                        <a:defRPr sz="1600"/>
                      </a:pPr>
                      <a:r>
                        <a:rPr lang="ru-RU" dirty="0">
                          <a:latin typeface="Book Antiqua"/>
                        </a:rPr>
                        <a:t>Птицеводство</a:t>
                      </a:r>
                      <a:endParaRPr lang="ru-RU" baseline="0">
                        <a:latin typeface="Book Antiqua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>
                          <a:latin typeface="Book Antiqua"/>
                        </a:rPr>
                        <a:t>Жвачные животные</a:t>
                      </a:r>
                      <a:endParaRPr dirty="0">
                        <a:latin typeface="Book Antiqua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>
                          <a:latin typeface="Book Antiqua"/>
                        </a:rPr>
                        <a:t>Рыбоводство</a:t>
                      </a:r>
                    </a:p>
                    <a:p>
                      <a:pPr algn="l">
                        <a:defRPr sz="1600"/>
                      </a:pPr>
                      <a:r>
                        <a:rPr lang="ru-RU" dirty="0">
                          <a:latin typeface="Book Antiqua"/>
                        </a:rPr>
                        <a:t>Животноводство</a:t>
                      </a:r>
                    </a:p>
                    <a:p>
                      <a:pPr algn="l">
                        <a:defRPr sz="1600"/>
                      </a:pPr>
                      <a:r>
                        <a:rPr lang="ru-RU" dirty="0">
                          <a:latin typeface="Book Antiqua"/>
                        </a:rPr>
                        <a:t>Птицеводство</a:t>
                      </a:r>
                      <a:endParaRPr lang="ru-RU" baseline="0">
                        <a:latin typeface="Book Antiqua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>
                          <a:latin typeface="Book Antiqua"/>
                        </a:rPr>
                        <a:t>Животноводство</a:t>
                      </a:r>
                    </a:p>
                    <a:p>
                      <a:pPr algn="l">
                        <a:defRPr sz="1600"/>
                      </a:pPr>
                      <a:r>
                        <a:rPr lang="ru-RU" dirty="0">
                          <a:latin typeface="Book Antiqua"/>
                        </a:rPr>
                        <a:t>Птицеводство</a:t>
                      </a:r>
                      <a:endParaRPr lang="ru-RU" baseline="0">
                        <a:latin typeface="Book Antiqua"/>
                      </a:endParaRPr>
                    </a:p>
                    <a:p>
                      <a:pPr algn="l">
                        <a:defRPr sz="1600"/>
                      </a:pPr>
                      <a:endParaRPr dirty="0">
                        <a:latin typeface="Book Antiqua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>
                          <a:latin typeface="Book Antiqua"/>
                        </a:rPr>
                        <a:t>Сельхоз животным</a:t>
                      </a:r>
                    </a:p>
                    <a:p>
                      <a:pPr algn="l"/>
                      <a:r>
                        <a:rPr lang="ru-RU" dirty="0">
                          <a:latin typeface="Book Antiqua"/>
                        </a:rPr>
                        <a:t>Кроликам </a:t>
                      </a:r>
                    </a:p>
                    <a:p>
                      <a:pPr algn="l">
                        <a:defRPr sz="1600"/>
                      </a:pPr>
                      <a:r>
                        <a:rPr lang="ru-RU" dirty="0">
                          <a:latin typeface="Book Antiqua"/>
                        </a:rPr>
                        <a:t>Рыбам</a:t>
                      </a:r>
                    </a:p>
                    <a:p>
                      <a:pPr algn="l">
                        <a:defRPr sz="1600"/>
                      </a:pPr>
                      <a:r>
                        <a:rPr lang="ru-RU" dirty="0">
                          <a:latin typeface="Book Antiqua"/>
                        </a:rPr>
                        <a:t>Человеку</a:t>
                      </a:r>
                      <a:endParaRPr>
                        <a:latin typeface="Book Antiqua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>
                          <a:latin typeface="Book Antiqua"/>
                        </a:rPr>
                        <a:t>Цена</a:t>
                      </a:r>
                      <a:endParaRPr dirty="0">
                        <a:latin typeface="Book Antiqua"/>
                      </a:endParaR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>
                          <a:latin typeface="Book Antiqua"/>
                        </a:rPr>
                        <a:t>500 г – 560 руб.</a:t>
                      </a:r>
                      <a:endParaRPr dirty="0">
                        <a:latin typeface="Book Antiqua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latin typeface="Book Antiqua"/>
                        </a:rPr>
                        <a:t>500 г – 475 руб. </a:t>
                      </a:r>
                      <a:endParaRPr dirty="0">
                        <a:latin typeface="Book Antiqua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>
                          <a:latin typeface="Book Antiqua"/>
                        </a:rPr>
                        <a:t>500 г – 6.750 руб.</a:t>
                      </a:r>
                      <a:endParaRPr dirty="0">
                        <a:latin typeface="Book Antiqua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>
                        <a:latin typeface="Book Antiqua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en-US" dirty="0">
                          <a:latin typeface="Book Antiqua"/>
                        </a:rPr>
                        <a:t>500 </a:t>
                      </a:r>
                      <a:r>
                        <a:rPr lang="ru-RU" dirty="0">
                          <a:latin typeface="Book Antiqua"/>
                        </a:rPr>
                        <a:t>г</a:t>
                      </a:r>
                      <a:r>
                        <a:rPr lang="en-US" dirty="0">
                          <a:latin typeface="Book Antiqua"/>
                        </a:rPr>
                        <a:t> – 1.000</a:t>
                      </a:r>
                      <a:r>
                        <a:rPr lang="en-US" baseline="0" dirty="0">
                          <a:latin typeface="Book Antiqua"/>
                        </a:rPr>
                        <a:t> </a:t>
                      </a:r>
                      <a:r>
                        <a:rPr lang="ru-RU" baseline="0" dirty="0">
                          <a:latin typeface="Book Antiqua"/>
                        </a:rPr>
                        <a:t>руб.</a:t>
                      </a:r>
                      <a:endParaRPr>
                        <a:latin typeface="Book Antiqua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0955821"/>
              </p:ext>
            </p:extLst>
          </p:nvPr>
        </p:nvGraphicFramePr>
        <p:xfrm>
          <a:off x="560716" y="805132"/>
          <a:ext cx="11326406" cy="577651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466816">
                  <a:extLst>
                    <a:ext uri="{9D8B030D-6E8A-4147-A177-3AD203B41FA5}">
                      <a16:colId xmlns:a16="http://schemas.microsoft.com/office/drawing/2014/main" val="4148741099"/>
                    </a:ext>
                  </a:extLst>
                </a:gridCol>
                <a:gridCol w="1680317">
                  <a:extLst>
                    <a:ext uri="{9D8B030D-6E8A-4147-A177-3AD203B41FA5}">
                      <a16:colId xmlns:a16="http://schemas.microsoft.com/office/drawing/2014/main" val="3573848322"/>
                    </a:ext>
                  </a:extLst>
                </a:gridCol>
                <a:gridCol w="1604506">
                  <a:extLst>
                    <a:ext uri="{9D8B030D-6E8A-4147-A177-3AD203B41FA5}">
                      <a16:colId xmlns:a16="http://schemas.microsoft.com/office/drawing/2014/main" val="2092213072"/>
                    </a:ext>
                  </a:extLst>
                </a:gridCol>
                <a:gridCol w="1018536">
                  <a:extLst>
                    <a:ext uri="{9D8B030D-6E8A-4147-A177-3AD203B41FA5}">
                      <a16:colId xmlns:a16="http://schemas.microsoft.com/office/drawing/2014/main" val="3190951206"/>
                    </a:ext>
                  </a:extLst>
                </a:gridCol>
                <a:gridCol w="2266287">
                  <a:extLst>
                    <a:ext uri="{9D8B030D-6E8A-4147-A177-3AD203B41FA5}">
                      <a16:colId xmlns:a16="http://schemas.microsoft.com/office/drawing/2014/main" val="734380321"/>
                    </a:ext>
                  </a:extLst>
                </a:gridCol>
                <a:gridCol w="2289944">
                  <a:extLst>
                    <a:ext uri="{9D8B030D-6E8A-4147-A177-3AD203B41FA5}">
                      <a16:colId xmlns:a16="http://schemas.microsoft.com/office/drawing/2014/main" val="3475423625"/>
                    </a:ext>
                  </a:extLst>
                </a:gridCol>
              </a:tblGrid>
              <a:tr h="731519">
                <a:tc rowSpan="3"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ru-RU" sz="1200" b="1" dirty="0">
                          <a:effectLst/>
                          <a:latin typeface="Book Antiqua"/>
                        </a:rPr>
                        <a:t>Ключевые партнеры</a:t>
                      </a:r>
                    </a:p>
                    <a:p>
                      <a:pPr marL="342900" lvl="0" indent="-342900" algn="l">
                        <a:lnSpc>
                          <a:spcPct val="13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50"/>
                        <a:buFont typeface="Arial" panose="020B0604020202020204" pitchFamily="34" charset="0"/>
                        <a:buChar char="•"/>
                        <a:tabLst>
                          <a:tab pos="22860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Book Antiqua"/>
                        </a:rPr>
                        <a:t>Поставщики: </a:t>
                      </a:r>
                      <a:r>
                        <a:rPr lang="ru-RU" sz="1200" u="none" strike="noStrike" spc="0" dirty="0" err="1">
                          <a:effectLst/>
                          <a:latin typeface="Book Antiqua"/>
                        </a:rPr>
                        <a:t>М</a:t>
                      </a:r>
                      <a:r>
                        <a:rPr lang="ru-RU" sz="1200" u="none" strike="noStrike" spc="0" dirty="0" err="1" smtClean="0">
                          <a:effectLst/>
                          <a:latin typeface="Book Antiqua"/>
                        </a:rPr>
                        <a:t>икроген</a:t>
                      </a:r>
                      <a:r>
                        <a:rPr lang="ru-RU" sz="1200" u="none" strike="noStrike" spc="0" dirty="0">
                          <a:effectLst/>
                          <a:latin typeface="Book Antiqua"/>
                        </a:rPr>
                        <a:t>, Народная Здрава (</a:t>
                      </a:r>
                      <a:r>
                        <a:rPr lang="ru-RU" sz="1200" u="none" strike="noStrike" spc="0" dirty="0" err="1">
                          <a:effectLst/>
                          <a:latin typeface="Book Antiqua"/>
                        </a:rPr>
                        <a:t>спирулина</a:t>
                      </a:r>
                      <a:r>
                        <a:rPr lang="ru-RU" sz="1200" u="none" strike="noStrike" spc="0" dirty="0">
                          <a:effectLst/>
                          <a:latin typeface="Book Antiqua"/>
                        </a:rPr>
                        <a:t>)</a:t>
                      </a:r>
                    </a:p>
                    <a:p>
                      <a:pPr marL="342900" lvl="0" indent="-342900" algn="l">
                        <a:lnSpc>
                          <a:spcPct val="13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50"/>
                        <a:buFont typeface="Arial" panose="020B0604020202020204" pitchFamily="34" charset="0"/>
                        <a:buChar char="•"/>
                        <a:tabLst>
                          <a:tab pos="22860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Book Antiqua"/>
                        </a:rPr>
                        <a:t>Компания-покупатель товара</a:t>
                      </a:r>
                    </a:p>
                    <a:p>
                      <a:pPr marL="342900" lvl="0" indent="-342900" algn="l">
                        <a:lnSpc>
                          <a:spcPct val="13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50"/>
                        <a:buFont typeface="Arial" panose="020B0604020202020204" pitchFamily="34" charset="0"/>
                        <a:buChar char="•"/>
                      </a:pPr>
                      <a:r>
                        <a:rPr lang="ru-RU" sz="1200" u="none" strike="noStrike" spc="0" dirty="0">
                          <a:effectLst/>
                          <a:latin typeface="Book Antiqua"/>
                        </a:rPr>
                        <a:t>Поставщики оборудования </a:t>
                      </a:r>
                    </a:p>
                    <a:p>
                      <a:pPr marL="342900" lvl="0" indent="-342900" algn="l">
                        <a:lnSpc>
                          <a:spcPct val="13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50"/>
                        <a:buFont typeface="Arial" panose="020B0604020202020204" pitchFamily="34" charset="0"/>
                        <a:buChar char="•"/>
                        <a:tabLst>
                          <a:tab pos="228600" algn="l"/>
                        </a:tabLst>
                      </a:pPr>
                      <a:r>
                        <a:rPr lang="en-US" sz="1200" u="none" strike="noStrike" spc="0" dirty="0">
                          <a:effectLst/>
                          <a:latin typeface="Book Antiqua"/>
                        </a:rPr>
                        <a:t>IT-</a:t>
                      </a:r>
                      <a:r>
                        <a:rPr lang="ru-RU" sz="1200" u="none" strike="noStrike" spc="0" dirty="0">
                          <a:effectLst/>
                          <a:latin typeface="Book Antiqua"/>
                        </a:rPr>
                        <a:t> р</a:t>
                      </a:r>
                      <a:r>
                        <a:rPr lang="en-US" sz="1200" u="none" strike="noStrike" spc="0" dirty="0" err="1">
                          <a:effectLst/>
                          <a:latin typeface="Book Antiqua"/>
                        </a:rPr>
                        <a:t>азработчики</a:t>
                      </a:r>
                      <a:r>
                        <a:rPr lang="en-US" sz="1200" u="none" strike="noStrike" spc="0" dirty="0">
                          <a:effectLst/>
                          <a:latin typeface="Book Antiqua"/>
                        </a:rPr>
                        <a:t> </a:t>
                      </a:r>
                      <a:endParaRPr lang="ru-RU" sz="1200" u="none" strike="noStrike" spc="0" dirty="0">
                        <a:effectLst/>
                        <a:latin typeface="Book Antiqua"/>
                        <a:ea typeface="Arial" panose="020B0604020202020204" pitchFamily="34" charset="0"/>
                        <a:cs typeface="Arial"/>
                      </a:endParaRPr>
                    </a:p>
                  </a:txBody>
                  <a:tcPr marL="1006" marR="1006" marT="0" marB="0"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Book Antiqua"/>
                        </a:rPr>
                        <a:t>Ключевые процессы</a:t>
                      </a:r>
                    </a:p>
                    <a:p>
                      <a:pPr marL="342900" lvl="0" indent="-342900" algn="l">
                        <a:lnSpc>
                          <a:spcPct val="13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50"/>
                        <a:buFont typeface="Arial" panose="020B0604020202020204" pitchFamily="34" charset="0"/>
                        <a:buChar char="•"/>
                      </a:pPr>
                      <a:r>
                        <a:rPr lang="ru-RU" sz="1200" u="none" strike="noStrike" spc="0" dirty="0">
                          <a:effectLst/>
                          <a:latin typeface="Book Antiqua"/>
                        </a:rPr>
                        <a:t>Производство </a:t>
                      </a:r>
                      <a:r>
                        <a:rPr lang="ru-RU" sz="1200" u="none" strike="noStrike" spc="0" err="1">
                          <a:effectLst/>
                          <a:latin typeface="Book Antiqua"/>
                        </a:rPr>
                        <a:t>симбиотика</a:t>
                      </a:r>
                      <a:r>
                        <a:rPr lang="ru-RU" sz="1200" u="none" strike="noStrike" spc="0" dirty="0">
                          <a:effectLst/>
                          <a:latin typeface="Book Antiqua"/>
                        </a:rPr>
                        <a:t> для сельского хозяйства и рыбоводства  </a:t>
                      </a:r>
                      <a:endParaRPr lang="ru-RU" sz="1200" u="none" strike="noStrike" spc="0">
                        <a:effectLst/>
                        <a:latin typeface="Book Antiqua"/>
                        <a:ea typeface="Arial" panose="020B0604020202020204" pitchFamily="34" charset="0"/>
                        <a:cs typeface="Arial"/>
                      </a:endParaRPr>
                    </a:p>
                  </a:txBody>
                  <a:tcPr marL="1006" marR="1006" marT="0" marB="0" anchor="b"/>
                </a:tc>
                <a:tc rowSpan="3" gridSpan="2"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ru-RU" sz="1200" b="1" dirty="0">
                          <a:effectLst/>
                          <a:latin typeface="Book Antiqua"/>
                        </a:rPr>
                        <a:t>Достоинства предложения</a:t>
                      </a:r>
                    </a:p>
                    <a:p>
                      <a:pPr marL="342900" lvl="0" indent="-342900" algn="l">
                        <a:lnSpc>
                          <a:spcPct val="13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50"/>
                        <a:buFont typeface="Arial" panose="020B0604020202020204" pitchFamily="34" charset="0"/>
                        <a:buChar char="•"/>
                        <a:tabLst>
                          <a:tab pos="236855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Book Antiqua"/>
                        </a:rPr>
                        <a:t>Уникальная формула </a:t>
                      </a:r>
                      <a:r>
                        <a:rPr lang="ru-RU" sz="1200" u="none" strike="noStrike" spc="0" err="1">
                          <a:effectLst/>
                          <a:latin typeface="Book Antiqua"/>
                        </a:rPr>
                        <a:t>симбиотика</a:t>
                      </a:r>
                      <a:endParaRPr lang="ru-RU" sz="1200" u="none" strike="noStrike" spc="0">
                        <a:effectLst/>
                        <a:latin typeface="Book Antiqua"/>
                      </a:endParaRPr>
                    </a:p>
                    <a:p>
                      <a:pPr marL="342900" lvl="0" indent="-342900" algn="l">
                        <a:lnSpc>
                          <a:spcPct val="13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50"/>
                        <a:buFont typeface="Arial" panose="020B0604020202020204" pitchFamily="34" charset="0"/>
                        <a:buChar char="•"/>
                        <a:tabLst>
                          <a:tab pos="236855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Book Antiqua"/>
                        </a:rPr>
                        <a:t>Большое количество полезных элементов в малом объеме</a:t>
                      </a:r>
                    </a:p>
                    <a:p>
                      <a:pPr marL="342900" lvl="0" indent="-342900" algn="l">
                        <a:lnSpc>
                          <a:spcPct val="13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50"/>
                        <a:buFont typeface="Arial" panose="020B0604020202020204" pitchFamily="34" charset="0"/>
                        <a:buChar char="•"/>
                        <a:tabLst>
                          <a:tab pos="236855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Book Antiqua"/>
                        </a:rPr>
                        <a:t>Удобная форма для введения в корма</a:t>
                      </a:r>
                      <a:endParaRPr lang="ru-RU" sz="1200" u="none" strike="noStrike" spc="0">
                        <a:effectLst/>
                        <a:latin typeface="Book Antiqua"/>
                        <a:ea typeface="Arial" panose="020B0604020202020204" pitchFamily="34" charset="0"/>
                        <a:cs typeface="Arial"/>
                      </a:endParaRPr>
                    </a:p>
                  </a:txBody>
                  <a:tcPr marL="1006" marR="1006" marT="0" marB="0"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ru-RU" sz="1200" b="1" dirty="0">
                          <a:effectLst/>
                          <a:latin typeface="Book Antiqua"/>
                        </a:rPr>
                        <a:t>Отношения с клиентами</a:t>
                      </a:r>
                    </a:p>
                    <a:p>
                      <a:pPr marL="342900" lvl="0" indent="-342900" algn="l">
                        <a:lnSpc>
                          <a:spcPct val="125000"/>
                        </a:lnSpc>
                        <a:spcAft>
                          <a:spcPts val="200"/>
                        </a:spcAft>
                        <a:buClr>
                          <a:srgbClr val="000000"/>
                        </a:buClr>
                        <a:buSzPts val="750"/>
                        <a:buFont typeface="Arial" panose="020B0604020202020204" pitchFamily="34" charset="0"/>
                        <a:buChar char="•"/>
                      </a:pPr>
                      <a:r>
                        <a:rPr lang="ru-RU" sz="1200" u="none" strike="noStrike" spc="0" dirty="0">
                          <a:effectLst/>
                          <a:latin typeface="Book Antiqua"/>
                        </a:rPr>
                        <a:t>Разработка как частных товаров, так и оптовых </a:t>
                      </a:r>
                      <a:endParaRPr lang="ru-RU" sz="1200" u="none" strike="noStrike" spc="0">
                        <a:effectLst/>
                        <a:latin typeface="Book Antiqua"/>
                        <a:ea typeface="Arial" panose="020B0604020202020204" pitchFamily="34" charset="0"/>
                        <a:cs typeface="Arial"/>
                      </a:endParaRPr>
                    </a:p>
                  </a:txBody>
                  <a:tcPr marL="1006" marR="1006" marT="0" marB="0"/>
                </a:tc>
                <a:tc rowSpan="3">
                  <a:txBody>
                    <a:bodyPr/>
                    <a:lstStyle/>
                    <a:p>
                      <a:pPr indent="177800" algn="l">
                        <a:lnSpc>
                          <a:spcPct val="125000"/>
                        </a:lnSpc>
                        <a:spcBef>
                          <a:spcPts val="500"/>
                        </a:spcBef>
                        <a:spcAft>
                          <a:spcPts val="400"/>
                        </a:spcAft>
                      </a:pPr>
                      <a:r>
                        <a:rPr lang="ru-RU" sz="1200" b="1" dirty="0">
                          <a:effectLst/>
                          <a:latin typeface="Book Antiqua"/>
                        </a:rPr>
                        <a:t>Сегменты ЦА</a:t>
                      </a:r>
                    </a:p>
                    <a:p>
                      <a:pPr marL="342900" lvl="0" indent="-342900" algn="l">
                        <a:lnSpc>
                          <a:spcPct val="127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50"/>
                        <a:buFont typeface="Arial" panose="020B0604020202020204" pitchFamily="34" charset="0"/>
                        <a:buChar char="•"/>
                      </a:pPr>
                      <a:r>
                        <a:rPr lang="ru-RU" sz="1200" u="none" strike="noStrike" spc="0" dirty="0">
                          <a:effectLst/>
                          <a:latin typeface="Book Antiqua"/>
                        </a:rPr>
                        <a:t>Фермерские хозяйства </a:t>
                      </a:r>
                    </a:p>
                    <a:p>
                      <a:pPr marL="342900" lvl="0" indent="-342900" algn="l">
                        <a:lnSpc>
                          <a:spcPct val="127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50"/>
                        <a:buFont typeface="Arial" panose="020B0604020202020204" pitchFamily="34" charset="0"/>
                        <a:buChar char="•"/>
                      </a:pPr>
                      <a:r>
                        <a:rPr lang="ru-RU" sz="1200" u="none" strike="noStrike" spc="0" dirty="0">
                          <a:effectLst/>
                          <a:latin typeface="Book Antiqua"/>
                        </a:rPr>
                        <a:t>Частное пользование </a:t>
                      </a:r>
                    </a:p>
                    <a:p>
                      <a:pPr marL="342900" lvl="0" indent="-342900" algn="l">
                        <a:lnSpc>
                          <a:spcPct val="127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50"/>
                        <a:buFont typeface="Arial" panose="020B0604020202020204" pitchFamily="34" charset="0"/>
                        <a:buChar char="•"/>
                      </a:pPr>
                      <a:r>
                        <a:rPr lang="ru-RU" sz="1200" u="none" strike="noStrike" spc="0" dirty="0">
                          <a:effectLst/>
                          <a:latin typeface="Book Antiqua"/>
                        </a:rPr>
                        <a:t>Агрохолдинг </a:t>
                      </a:r>
                      <a:endParaRPr lang="ru-RU" sz="1200" u="none" strike="noStrike" spc="0">
                        <a:effectLst/>
                        <a:latin typeface="Book Antiqua"/>
                        <a:ea typeface="Arial" panose="020B0604020202020204" pitchFamily="34" charset="0"/>
                        <a:cs typeface="Arial"/>
                      </a:endParaRPr>
                    </a:p>
                  </a:txBody>
                  <a:tcPr marL="1006" marR="1006" marT="0" marB="0"/>
                </a:tc>
                <a:extLst>
                  <a:ext uri="{0D108BD9-81ED-4DB2-BD59-A6C34878D82A}">
                    <a16:rowId xmlns:a16="http://schemas.microsoft.com/office/drawing/2014/main" val="1459934645"/>
                  </a:ext>
                </a:extLst>
              </a:tr>
              <a:tr h="1379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24000"/>
                        </a:lnSpc>
                        <a:spcAft>
                          <a:spcPts val="200"/>
                        </a:spcAft>
                      </a:pPr>
                      <a:endParaRPr lang="ru-RU" sz="1200" u="none" strike="noStrike" spc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06" marR="1006" marT="0" marB="0"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Book Antiqua"/>
                        </a:rPr>
                        <a:t>Каналы взаимодействия</a:t>
                      </a:r>
                    </a:p>
                    <a:p>
                      <a:pPr marL="171450" indent="-171450" algn="l">
                        <a:lnSpc>
                          <a:spcPct val="13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>
                          <a:effectLst/>
                          <a:latin typeface="Book Antiqua"/>
                        </a:rPr>
                        <a:t>Адресные предложения </a:t>
                      </a:r>
                    </a:p>
                    <a:p>
                      <a:pPr marL="171450" indent="-171450" algn="l">
                        <a:lnSpc>
                          <a:spcPct val="13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254000" algn="l"/>
                        </a:tabLst>
                      </a:pPr>
                      <a:r>
                        <a:rPr lang="ru-RU" sz="1200" dirty="0">
                          <a:effectLst/>
                          <a:latin typeface="Book Antiqua"/>
                        </a:rPr>
                        <a:t>существующим партнерам.</a:t>
                      </a:r>
                    </a:p>
                    <a:p>
                      <a:pPr marL="171450" indent="-171450" algn="l">
                        <a:lnSpc>
                          <a:spcPct val="13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254000" algn="l"/>
                        </a:tabLst>
                      </a:pPr>
                      <a:r>
                        <a:rPr lang="ru-RU" sz="1200" dirty="0">
                          <a:effectLst/>
                          <a:latin typeface="Book Antiqua"/>
                        </a:rPr>
                        <a:t>Интернет.</a:t>
                      </a:r>
                    </a:p>
                    <a:p>
                      <a:pPr marL="171450" indent="-171450" algn="l">
                        <a:lnSpc>
                          <a:spcPct val="13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254000" algn="l"/>
                        </a:tabLst>
                      </a:pPr>
                      <a:r>
                        <a:rPr lang="ru-RU" sz="1200" dirty="0">
                          <a:effectLst/>
                          <a:latin typeface="Book Antiqua"/>
                        </a:rPr>
                        <a:t>СМИ.</a:t>
                      </a:r>
                    </a:p>
                    <a:p>
                      <a:pPr marL="171450" indent="-171450" algn="l">
                        <a:lnSpc>
                          <a:spcPct val="13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>
                          <a:effectLst/>
                          <a:latin typeface="Book Antiqua"/>
                        </a:rPr>
                        <a:t>Электронные торговые </a:t>
                      </a:r>
                    </a:p>
                    <a:p>
                      <a:pPr marL="171450" indent="-171450" algn="l">
                        <a:lnSpc>
                          <a:spcPct val="13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254000" algn="l"/>
                        </a:tabLst>
                      </a:pPr>
                      <a:r>
                        <a:rPr lang="ru-RU" sz="1200" dirty="0">
                          <a:effectLst/>
                          <a:latin typeface="Book Antiqua"/>
                        </a:rPr>
                        <a:t>площадки.</a:t>
                      </a:r>
                      <a:endParaRPr lang="ru-RU" sz="1200">
                        <a:effectLst/>
                        <a:latin typeface="Book Antiqua"/>
                        <a:ea typeface="Arial" panose="020B0604020202020204" pitchFamily="34" charset="0"/>
                      </a:endParaRPr>
                    </a:p>
                  </a:txBody>
                  <a:tcPr marL="1006" marR="1006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7348763"/>
                  </a:ext>
                </a:extLst>
              </a:tr>
              <a:tr h="18537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4000"/>
                        </a:lnSpc>
                        <a:spcAft>
                          <a:spcPts val="200"/>
                        </a:spcAft>
                      </a:pPr>
                      <a:r>
                        <a:rPr lang="ru-RU" sz="1200" b="1" dirty="0">
                          <a:effectLst/>
                          <a:latin typeface="Book Antiqua"/>
                        </a:rPr>
                        <a:t>Ключевые ресурсы</a:t>
                      </a:r>
                    </a:p>
                    <a:p>
                      <a:pPr marL="342900" lvl="0" indent="-342900" algn="l">
                        <a:lnSpc>
                          <a:spcPct val="125000"/>
                        </a:lnSpc>
                        <a:spcAft>
                          <a:spcPts val="200"/>
                        </a:spcAft>
                        <a:buClr>
                          <a:srgbClr val="000000"/>
                        </a:buClr>
                        <a:buSzPts val="750"/>
                        <a:buFont typeface="Arial" panose="020B0604020202020204" pitchFamily="34" charset="0"/>
                        <a:buChar char="•"/>
                      </a:pPr>
                      <a:r>
                        <a:rPr lang="ru-RU" sz="1200" u="none" strike="noStrike" spc="0" err="1">
                          <a:effectLst/>
                          <a:latin typeface="Book Antiqua"/>
                        </a:rPr>
                        <a:t>Спирулина</a:t>
                      </a:r>
                      <a:r>
                        <a:rPr lang="ru-RU" sz="1200" u="none" strike="noStrike" spc="0" dirty="0">
                          <a:effectLst/>
                          <a:latin typeface="Book Antiqua"/>
                        </a:rPr>
                        <a:t> </a:t>
                      </a:r>
                    </a:p>
                    <a:p>
                      <a:pPr marL="342900" lvl="0" indent="-342900" algn="l">
                        <a:lnSpc>
                          <a:spcPct val="125000"/>
                        </a:lnSpc>
                        <a:spcAft>
                          <a:spcPts val="200"/>
                        </a:spcAft>
                        <a:buClr>
                          <a:srgbClr val="000000"/>
                        </a:buClr>
                        <a:buSzPts val="750"/>
                        <a:buFont typeface="Arial" panose="020B0604020202020204" pitchFamily="34" charset="0"/>
                        <a:buChar char="•"/>
                        <a:tabLst>
                          <a:tab pos="109855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Book Antiqua"/>
                        </a:rPr>
                        <a:t>Лактобактерии</a:t>
                      </a:r>
                      <a:endParaRPr lang="ru-RU" sz="1200" u="none" strike="noStrike" spc="0">
                        <a:effectLst/>
                        <a:latin typeface="Book Antiqua"/>
                      </a:endParaRPr>
                    </a:p>
                    <a:p>
                      <a:pPr marL="342900" lvl="0" indent="-342900" algn="l">
                        <a:lnSpc>
                          <a:spcPct val="125000"/>
                        </a:lnSpc>
                        <a:spcAft>
                          <a:spcPts val="200"/>
                        </a:spcAft>
                        <a:buClr>
                          <a:srgbClr val="000000"/>
                        </a:buClr>
                        <a:buSzPts val="750"/>
                        <a:buFont typeface="Arial" panose="020B0604020202020204" pitchFamily="34" charset="0"/>
                        <a:buChar char="•"/>
                        <a:tabLst>
                          <a:tab pos="109855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Book Antiqua"/>
                        </a:rPr>
                        <a:t>Бифидобактерии</a:t>
                      </a:r>
                      <a:endParaRPr lang="ru-RU" sz="1200" u="none" strike="noStrike" spc="0">
                        <a:effectLst/>
                        <a:latin typeface="Book Antiqua"/>
                      </a:endParaRPr>
                    </a:p>
                    <a:p>
                      <a:pPr marL="342900" lvl="0" indent="-342900" algn="l">
                        <a:lnSpc>
                          <a:spcPct val="125000"/>
                        </a:lnSpc>
                        <a:spcAft>
                          <a:spcPts val="200"/>
                        </a:spcAft>
                        <a:buClr>
                          <a:srgbClr val="000000"/>
                        </a:buClr>
                        <a:buSzPts val="750"/>
                        <a:buFont typeface="Arial" panose="020B0604020202020204" pitchFamily="34" charset="0"/>
                        <a:buChar char="•"/>
                        <a:tabLst>
                          <a:tab pos="109855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Book Antiqua"/>
                        </a:rPr>
                        <a:t>Центрифуга</a:t>
                      </a:r>
                    </a:p>
                    <a:p>
                      <a:pPr marL="342900" lvl="0" indent="-342900" algn="l">
                        <a:lnSpc>
                          <a:spcPct val="125000"/>
                        </a:lnSpc>
                        <a:spcAft>
                          <a:spcPts val="200"/>
                        </a:spcAft>
                        <a:buClr>
                          <a:srgbClr val="000000"/>
                        </a:buClr>
                        <a:buSzPts val="750"/>
                        <a:buFont typeface="Arial" panose="020B0604020202020204" pitchFamily="34" charset="0"/>
                        <a:buChar char="•"/>
                      </a:pPr>
                      <a:r>
                        <a:rPr lang="ru-RU" sz="1200" u="none" strike="noStrike" spc="0" dirty="0">
                          <a:effectLst/>
                          <a:latin typeface="Book Antiqua"/>
                        </a:rPr>
                        <a:t>Сортировщик </a:t>
                      </a:r>
                    </a:p>
                    <a:p>
                      <a:pPr marL="342900" lvl="0" indent="-342900" algn="l">
                        <a:lnSpc>
                          <a:spcPct val="125000"/>
                        </a:lnSpc>
                        <a:spcAft>
                          <a:spcPts val="200"/>
                        </a:spcAft>
                        <a:buClr>
                          <a:srgbClr val="000000"/>
                        </a:buClr>
                        <a:buSzPts val="750"/>
                        <a:buFont typeface="Arial" panose="020B0604020202020204" pitchFamily="34" charset="0"/>
                        <a:buChar char="•"/>
                        <a:tabLst>
                          <a:tab pos="109855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Book Antiqua"/>
                        </a:rPr>
                        <a:t>Персонал</a:t>
                      </a:r>
                      <a:endParaRPr lang="ru-RU" sz="1200" u="none" strike="noStrike" spc="0">
                        <a:effectLst/>
                        <a:latin typeface="Book Antiqua"/>
                        <a:ea typeface="Arial" panose="020B0604020202020204" pitchFamily="34" charset="0"/>
                        <a:cs typeface="Arial"/>
                      </a:endParaRPr>
                    </a:p>
                  </a:txBody>
                  <a:tcPr marL="1006" marR="1006" marT="0" marB="0"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641165"/>
                  </a:ext>
                </a:extLst>
              </a:tr>
              <a:tr h="1591407">
                <a:tc gridSpan="3"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Aft>
                          <a:spcPts val="200"/>
                        </a:spcAft>
                      </a:pPr>
                      <a:r>
                        <a:rPr lang="ru-RU" sz="1200" b="1" dirty="0">
                          <a:effectLst/>
                          <a:latin typeface="Book Antiqua"/>
                        </a:rPr>
                        <a:t>Структура издержек</a:t>
                      </a:r>
                    </a:p>
                    <a:p>
                      <a:pPr marL="342900" lvl="0" indent="-342900" algn="l">
                        <a:lnSpc>
                          <a:spcPct val="125000"/>
                        </a:lnSpc>
                        <a:spcAft>
                          <a:spcPts val="200"/>
                        </a:spcAft>
                        <a:buClr>
                          <a:srgbClr val="000000"/>
                        </a:buClr>
                        <a:buSzPts val="750"/>
                        <a:buFont typeface="Arial" panose="020B0604020202020204" pitchFamily="34" charset="0"/>
                        <a:buChar char="•"/>
                        <a:tabLst>
                          <a:tab pos="25400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Book Antiqua"/>
                        </a:rPr>
                        <a:t>Покупка сырья</a:t>
                      </a:r>
                    </a:p>
                    <a:p>
                      <a:pPr marL="342900" lvl="0" indent="-342900" algn="l">
                        <a:lnSpc>
                          <a:spcPct val="125000"/>
                        </a:lnSpc>
                        <a:spcAft>
                          <a:spcPts val="200"/>
                        </a:spcAft>
                        <a:buClr>
                          <a:srgbClr val="000000"/>
                        </a:buClr>
                        <a:buSzPts val="750"/>
                        <a:buFont typeface="Arial" panose="020B0604020202020204" pitchFamily="34" charset="0"/>
                        <a:buChar char="•"/>
                        <a:tabLst>
                          <a:tab pos="25400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Book Antiqua"/>
                        </a:rPr>
                        <a:t>Заработная плата работников и сторонних специалистов</a:t>
                      </a:r>
                    </a:p>
                    <a:p>
                      <a:pPr marL="342900" lvl="0" indent="-342900" algn="l">
                        <a:lnSpc>
                          <a:spcPct val="125000"/>
                        </a:lnSpc>
                        <a:spcAft>
                          <a:spcPts val="200"/>
                        </a:spcAft>
                        <a:buClr>
                          <a:srgbClr val="000000"/>
                        </a:buClr>
                        <a:buSzPts val="750"/>
                        <a:buFont typeface="Arial" panose="020B0604020202020204" pitchFamily="34" charset="0"/>
                        <a:buChar char="•"/>
                        <a:tabLst>
                          <a:tab pos="25400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Book Antiqua"/>
                        </a:rPr>
                        <a:t>Страхование.</a:t>
                      </a:r>
                    </a:p>
                    <a:p>
                      <a:pPr marL="342900" lvl="0" indent="-342900" algn="l">
                        <a:lnSpc>
                          <a:spcPct val="125000"/>
                        </a:lnSpc>
                        <a:spcAft>
                          <a:spcPts val="200"/>
                        </a:spcAft>
                        <a:buClr>
                          <a:srgbClr val="000000"/>
                        </a:buClr>
                        <a:buSzPts val="750"/>
                        <a:buFont typeface="Arial" panose="020B0604020202020204" pitchFamily="34" charset="0"/>
                        <a:buChar char="•"/>
                        <a:tabLst>
                          <a:tab pos="25400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Book Antiqua"/>
                        </a:rPr>
                        <a:t>Продвижение.</a:t>
                      </a:r>
                    </a:p>
                    <a:p>
                      <a:pPr marL="342900" lvl="0" indent="-342900" algn="l">
                        <a:lnSpc>
                          <a:spcPct val="125000"/>
                        </a:lnSpc>
                        <a:spcAft>
                          <a:spcPts val="200"/>
                        </a:spcAft>
                        <a:buClr>
                          <a:srgbClr val="000000"/>
                        </a:buClr>
                        <a:buSzPts val="750"/>
                        <a:buFont typeface="Arial" panose="020B0604020202020204" pitchFamily="34" charset="0"/>
                        <a:buChar char="•"/>
                        <a:tabLst>
                          <a:tab pos="25400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Book Antiqua"/>
                        </a:rPr>
                        <a:t>Закупка средств производства</a:t>
                      </a:r>
                    </a:p>
                    <a:p>
                      <a:pPr marL="342900" lvl="0" indent="-342900" algn="l">
                        <a:lnSpc>
                          <a:spcPct val="125000"/>
                        </a:lnSpc>
                        <a:spcAft>
                          <a:spcPts val="200"/>
                        </a:spcAft>
                        <a:buClr>
                          <a:srgbClr val="000000"/>
                        </a:buClr>
                        <a:buSzPts val="750"/>
                        <a:buFont typeface="Arial" panose="020B0604020202020204" pitchFamily="34" charset="0"/>
                        <a:buChar char="•"/>
                        <a:tabLst>
                          <a:tab pos="25400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Book Antiqua"/>
                        </a:rPr>
                        <a:t>Патент</a:t>
                      </a:r>
                    </a:p>
                    <a:p>
                      <a:pPr marL="342900" lvl="0" indent="-342900" algn="l">
                        <a:lnSpc>
                          <a:spcPct val="125000"/>
                        </a:lnSpc>
                        <a:spcAft>
                          <a:spcPts val="200"/>
                        </a:spcAft>
                        <a:buClr>
                          <a:srgbClr val="000000"/>
                        </a:buClr>
                        <a:buSzPts val="750"/>
                        <a:buFont typeface="Arial" panose="020B0604020202020204" pitchFamily="34" charset="0"/>
                        <a:buChar char="•"/>
                        <a:tabLst>
                          <a:tab pos="25400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Book Antiqua"/>
                        </a:rPr>
                        <a:t>Логистика поставок</a:t>
                      </a:r>
                    </a:p>
                    <a:p>
                      <a:pPr marL="342900" lvl="0" indent="-342900" algn="l">
                        <a:lnSpc>
                          <a:spcPct val="125000"/>
                        </a:lnSpc>
                        <a:spcAft>
                          <a:spcPts val="200"/>
                        </a:spcAft>
                        <a:buClr>
                          <a:srgbClr val="000000"/>
                        </a:buClr>
                        <a:buSzPts val="750"/>
                        <a:buFont typeface="Arial" panose="020B0604020202020204" pitchFamily="34" charset="0"/>
                        <a:buChar char="•"/>
                        <a:tabLst>
                          <a:tab pos="25400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Book Antiqua"/>
                        </a:rPr>
                        <a:t>Коммунальные затраты</a:t>
                      </a:r>
                    </a:p>
                    <a:p>
                      <a:pPr marL="342900" lvl="0" indent="-342900" algn="l">
                        <a:lnSpc>
                          <a:spcPct val="125000"/>
                        </a:lnSpc>
                        <a:spcAft>
                          <a:spcPts val="200"/>
                        </a:spcAft>
                        <a:buClr>
                          <a:srgbClr val="000000"/>
                        </a:buClr>
                        <a:buSzPts val="750"/>
                        <a:buFont typeface="Arial" panose="020B0604020202020204" pitchFamily="34" charset="0"/>
                        <a:buChar char="•"/>
                        <a:tabLst>
                          <a:tab pos="25400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Book Antiqua"/>
                        </a:rPr>
                        <a:t>НИОКР</a:t>
                      </a:r>
                      <a:endParaRPr lang="ru-RU" sz="1200" u="none" strike="noStrike" spc="0">
                        <a:effectLst/>
                        <a:latin typeface="Book Antiqua"/>
                        <a:ea typeface="Arial" panose="020B0604020202020204" pitchFamily="34" charset="0"/>
                        <a:cs typeface="Arial"/>
                      </a:endParaRPr>
                    </a:p>
                  </a:txBody>
                  <a:tcPr marL="1006" marR="1006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Aft>
                          <a:spcPts val="200"/>
                        </a:spcAft>
                      </a:pPr>
                      <a:r>
                        <a:rPr lang="ru-RU" sz="1200" b="1" dirty="0">
                          <a:effectLst/>
                          <a:latin typeface="Book Antiqua"/>
                        </a:rPr>
                        <a:t>Источники доходов</a:t>
                      </a:r>
                    </a:p>
                    <a:p>
                      <a:pPr marL="342900" lvl="0" indent="-342900" algn="l">
                        <a:lnSpc>
                          <a:spcPct val="125000"/>
                        </a:lnSpc>
                        <a:spcAft>
                          <a:spcPts val="200"/>
                        </a:spcAft>
                        <a:buClr>
                          <a:srgbClr val="000000"/>
                        </a:buClr>
                        <a:buSzPts val="750"/>
                        <a:buFont typeface="Arial" panose="020B0604020202020204" pitchFamily="34" charset="0"/>
                        <a:buChar char="•"/>
                      </a:pPr>
                      <a:r>
                        <a:rPr lang="ru-RU" sz="1200" u="none" strike="noStrike" spc="0" dirty="0">
                          <a:effectLst/>
                          <a:latin typeface="Book Antiqua"/>
                        </a:rPr>
                        <a:t>Продажа </a:t>
                      </a:r>
                      <a:r>
                        <a:rPr lang="ru-RU" sz="1200" u="none" strike="noStrike" spc="0" dirty="0" err="1">
                          <a:effectLst/>
                          <a:latin typeface="Book Antiqua"/>
                        </a:rPr>
                        <a:t>симбиотика</a:t>
                      </a:r>
                      <a:r>
                        <a:rPr lang="ru-RU" sz="1200" u="none" strike="noStrike" spc="0" dirty="0">
                          <a:effectLst/>
                          <a:latin typeface="Book Antiqua"/>
                        </a:rPr>
                        <a:t> </a:t>
                      </a:r>
                    </a:p>
                    <a:p>
                      <a:pPr marL="342900" lvl="0" indent="-342900" algn="l">
                        <a:lnSpc>
                          <a:spcPct val="125000"/>
                        </a:lnSpc>
                        <a:spcAft>
                          <a:spcPts val="200"/>
                        </a:spcAft>
                        <a:buClr>
                          <a:srgbClr val="000000"/>
                        </a:buClr>
                        <a:buSzPts val="750"/>
                        <a:buFont typeface="Arial" panose="020B0604020202020204" pitchFamily="34" charset="0"/>
                        <a:buChar char="•"/>
                        <a:tabLst>
                          <a:tab pos="274955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Book Antiqua"/>
                        </a:rPr>
                        <a:t>Доходы от сдачи на переработку вторсырья</a:t>
                      </a:r>
                      <a:endParaRPr lang="ru-RU" sz="1200" u="none" strike="noStrike" spc="0" dirty="0">
                        <a:effectLst/>
                        <a:latin typeface="Book Antiqua"/>
                        <a:ea typeface="Arial" panose="020B0604020202020204" pitchFamily="34" charset="0"/>
                        <a:cs typeface="Arial"/>
                      </a:endParaRPr>
                    </a:p>
                  </a:txBody>
                  <a:tcPr marL="1006" marR="1006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560537"/>
                  </a:ext>
                </a:extLst>
              </a:tr>
            </a:tbl>
          </a:graphicData>
        </a:graphic>
      </p:graphicFrame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83210" y="210298"/>
            <a:ext cx="2005110" cy="457200"/>
          </a:xfrm>
        </p:spPr>
        <p:txBody>
          <a:bodyPr>
            <a:noAutofit/>
          </a:bodyPr>
          <a:lstStyle/>
          <a:p>
            <a:r>
              <a:rPr lang="ru-RU" sz="1600" dirty="0">
                <a:latin typeface="Gilroy-ExtraBold"/>
              </a:rPr>
              <a:t>БИЗНЕС МОДЕЛЬ 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2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3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4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  <a:endParaRPr dirty="0"/>
            </a:p>
          </p:txBody>
        </p:sp>
      </p:grpSp>
      <p:pic>
        <p:nvPicPr>
          <p:cNvPr id="2" name="Рисунок 1" descr="Расширение бизнеса со сплошной заливкой">
            <a:extLst>
              <a:ext uri="{FF2B5EF4-FFF2-40B4-BE49-F238E27FC236}">
                <a16:creationId xmlns:a16="http://schemas.microsoft.com/office/drawing/2014/main" id="{E94A9E7A-647E-83CB-4D35-0E59CC656D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282460" y="2899913"/>
            <a:ext cx="914400" cy="914400"/>
          </a:xfrm>
          <a:prstGeom prst="rect">
            <a:avLst/>
          </a:prstGeom>
        </p:spPr>
      </p:pic>
      <p:pic>
        <p:nvPicPr>
          <p:cNvPr id="15" name="Рисунок 14" descr="Целевая аудитория со сплошной заливкой">
            <a:extLst>
              <a:ext uri="{FF2B5EF4-FFF2-40B4-BE49-F238E27FC236}">
                <a16:creationId xmlns:a16="http://schemas.microsoft.com/office/drawing/2014/main" id="{7E24F51D-1A0A-EF72-21DB-21E40B8CE5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370498" y="2971800"/>
            <a:ext cx="914400" cy="914400"/>
          </a:xfrm>
          <a:prstGeom prst="rect">
            <a:avLst/>
          </a:prstGeom>
        </p:spPr>
      </p:pic>
      <p:pic>
        <p:nvPicPr>
          <p:cNvPr id="16" name="Рисунок 15" descr="Монеты со сплошной заливкой">
            <a:extLst>
              <a:ext uri="{FF2B5EF4-FFF2-40B4-BE49-F238E27FC236}">
                <a16:creationId xmlns:a16="http://schemas.microsoft.com/office/drawing/2014/main" id="{E10FB435-5547-7194-3329-754A3B002F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4445480" y="5142781"/>
            <a:ext cx="914400" cy="914400"/>
          </a:xfrm>
          <a:prstGeom prst="rect">
            <a:avLst/>
          </a:prstGeom>
        </p:spPr>
      </p:pic>
      <p:pic>
        <p:nvPicPr>
          <p:cNvPr id="17" name="Рисунок 16" descr="Деньги со сплошной заливкой">
            <a:extLst>
              <a:ext uri="{FF2B5EF4-FFF2-40B4-BE49-F238E27FC236}">
                <a16:creationId xmlns:a16="http://schemas.microsoft.com/office/drawing/2014/main" id="{DAB1A1DC-75C4-CC8F-AAE3-C10C075A938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440838" y="4927121"/>
            <a:ext cx="914400" cy="914400"/>
          </a:xfrm>
          <a:prstGeom prst="rect">
            <a:avLst/>
          </a:prstGeom>
        </p:spPr>
      </p:pic>
      <p:pic>
        <p:nvPicPr>
          <p:cNvPr id="18" name="Рисунок 17" descr="Корова со сплошной заливкой">
            <a:extLst>
              <a:ext uri="{FF2B5EF4-FFF2-40B4-BE49-F238E27FC236}">
                <a16:creationId xmlns:a16="http://schemas.microsoft.com/office/drawing/2014/main" id="{DF0A43F1-7200-C6EC-8DDB-E6D8D866641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10253932" y="2899913"/>
            <a:ext cx="914400" cy="914400"/>
          </a:xfrm>
          <a:prstGeom prst="rect">
            <a:avLst/>
          </a:prstGeom>
        </p:spPr>
      </p:pic>
      <p:pic>
        <p:nvPicPr>
          <p:cNvPr id="19" name="Рисунок 18" descr="Тенденция к повышению со сплошной заливкой">
            <a:extLst>
              <a:ext uri="{FF2B5EF4-FFF2-40B4-BE49-F238E27FC236}">
                <a16:creationId xmlns:a16="http://schemas.microsoft.com/office/drawing/2014/main" id="{C30563DD-0D0D-98E3-9629-F4440AC0A56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5365630" y="289991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419994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351B8E83-A391-AC64-660D-756DFD832D42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8DA1FA32-FCB4-9B6F-C851-4B8FAC281395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30C4B5BC-5B59-E762-6115-D5CE44824546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AABA7DB9-AB3E-F2EB-9D45-C4A9A40AD690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2E95070B-1B41-454E-B5E9-D262976D3CC9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607D05CA-B0E6-DB97-8FA2-3B6E8F58CCC5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0" name="Прямоугольник">
            <a:extLst>
              <a:ext uri="{FF2B5EF4-FFF2-40B4-BE49-F238E27FC236}">
                <a16:creationId xmlns:a16="http://schemas.microsoft.com/office/drawing/2014/main" id="{09B13FF0-B215-1320-EF92-3556ADD699E9}"/>
              </a:ext>
            </a:extLst>
          </p:cNvPr>
          <p:cNvSpPr/>
          <p:nvPr/>
        </p:nvSpPr>
        <p:spPr>
          <a:xfrm>
            <a:off x="-18522" y="6358526"/>
            <a:ext cx="542262" cy="506843"/>
          </a:xfrm>
          <a:prstGeom prst="rect">
            <a:avLst/>
          </a:prstGeom>
          <a:solidFill>
            <a:srgbClr val="FCAF17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rPr lang="ru-RU" dirty="0"/>
              <a:t>9</a:t>
            </a:r>
            <a:endParaRPr dirty="0"/>
          </a:p>
        </p:txBody>
      </p:sp>
      <p:sp>
        <p:nvSpPr>
          <p:cNvPr id="14" name="TextBox 1">
            <a:extLst>
              <a:ext uri="{FF2B5EF4-FFF2-40B4-BE49-F238E27FC236}">
                <a16:creationId xmlns:a16="http://schemas.microsoft.com/office/drawing/2014/main" id="{BF246662-FB91-3310-4C79-FF6539833810}"/>
              </a:ext>
            </a:extLst>
          </p:cNvPr>
          <p:cNvSpPr txBox="1"/>
          <p:nvPr/>
        </p:nvSpPr>
        <p:spPr>
          <a:xfrm>
            <a:off x="247578" y="358284"/>
            <a:ext cx="6839022" cy="33855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8" tIns="45718" rIns="45718" bIns="45718" numCol="1" spcCol="3810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600" dirty="0">
                <a:solidFill>
                  <a:schemeClr val="tx1"/>
                </a:solidFill>
                <a:latin typeface="Gilroy-Bold"/>
              </a:rPr>
              <a:t>КОМАНДА</a:t>
            </a:r>
            <a:endParaRPr lang="ru-RU" sz="16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Gilroy-Bold"/>
              <a:ea typeface="+mn-ea"/>
              <a:cs typeface="+mn-cs"/>
            </a:endParaRPr>
          </a:p>
        </p:txBody>
      </p:sp>
      <p:pic>
        <p:nvPicPr>
          <p:cNvPr id="15" name="Рисунок 14" descr="Изображение выглядит как человек, одежда, Человеческое лицо, книга&#10;&#10;Автоматически созданное описание">
            <a:extLst>
              <a:ext uri="{FF2B5EF4-FFF2-40B4-BE49-F238E27FC236}">
                <a16:creationId xmlns:a16="http://schemas.microsoft.com/office/drawing/2014/main" id="{2E0B8E46-A010-9B9C-D939-5B4649E37A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2301" y="2022317"/>
            <a:ext cx="2634506" cy="3367179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человек, Человеческое лицо, одежда, стена&#10;&#10;Автоматически созданное описание">
            <a:extLst>
              <a:ext uri="{FF2B5EF4-FFF2-40B4-BE49-F238E27FC236}">
                <a16:creationId xmlns:a16="http://schemas.microsoft.com/office/drawing/2014/main" id="{E639565A-4338-C3F4-7961-54E0DBCEA4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8743" y="2025482"/>
            <a:ext cx="2511006" cy="3367178"/>
          </a:xfrm>
          <a:prstGeom prst="rect">
            <a:avLst/>
          </a:prstGeom>
        </p:spPr>
      </p:pic>
      <p:pic>
        <p:nvPicPr>
          <p:cNvPr id="17" name="Рисунок 16" descr="Изображение выглядит как человек, одежда, на открытом воздухе, дерево&#10;&#10;Автоматически созданное описание">
            <a:extLst>
              <a:ext uri="{FF2B5EF4-FFF2-40B4-BE49-F238E27FC236}">
                <a16:creationId xmlns:a16="http://schemas.microsoft.com/office/drawing/2014/main" id="{DEDA619A-14F6-601B-E3B3-AFF4347331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6707" y="2025481"/>
            <a:ext cx="2467875" cy="3367179"/>
          </a:xfrm>
          <a:prstGeom prst="rect">
            <a:avLst/>
          </a:prstGeom>
        </p:spPr>
      </p:pic>
      <p:pic>
        <p:nvPicPr>
          <p:cNvPr id="18" name="Рисунок 17" descr="Изображение выглядит как человек, Человеческое лицо, одежда, очки&#10;&#10;Автоматически созданное описание">
            <a:extLst>
              <a:ext uri="{FF2B5EF4-FFF2-40B4-BE49-F238E27FC236}">
                <a16:creationId xmlns:a16="http://schemas.microsoft.com/office/drawing/2014/main" id="{119899FE-39ED-63DE-B25C-9FD0444F1B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639" y="1993564"/>
            <a:ext cx="2570027" cy="3424687"/>
          </a:xfrm>
          <a:prstGeom prst="rect">
            <a:avLst/>
          </a:prstGeom>
        </p:spPr>
      </p:pic>
      <p:pic>
        <p:nvPicPr>
          <p:cNvPr id="19" name="Рисунок 18" descr="Корона со сплошной заливкой">
            <a:extLst>
              <a:ext uri="{FF2B5EF4-FFF2-40B4-BE49-F238E27FC236}">
                <a16:creationId xmlns:a16="http://schemas.microsoft.com/office/drawing/2014/main" id="{253A0ED3-B379-D342-73C6-4B1C889D47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296838" y="1002102"/>
            <a:ext cx="914400" cy="9144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7DB19F5-D012-1A8D-ACF0-85D678DB8B1A}"/>
              </a:ext>
            </a:extLst>
          </p:cNvPr>
          <p:cNvSpPr txBox="1"/>
          <p:nvPr/>
        </p:nvSpPr>
        <p:spPr>
          <a:xfrm>
            <a:off x="688100" y="5502503"/>
            <a:ext cx="2545080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>
                <a:latin typeface="Book Antiqua"/>
              </a:rPr>
              <a:t>Павлова Наталья</a:t>
            </a:r>
            <a:endParaRPr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EA47B7F-29AA-94D4-B962-564A41FEF8DB}"/>
              </a:ext>
            </a:extLst>
          </p:cNvPr>
          <p:cNvSpPr txBox="1"/>
          <p:nvPr/>
        </p:nvSpPr>
        <p:spPr>
          <a:xfrm>
            <a:off x="3688080" y="5516880"/>
            <a:ext cx="7879080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>
                <a:latin typeface="Book Antiqua"/>
              </a:rPr>
              <a:t>      </a:t>
            </a:r>
            <a:r>
              <a:rPr lang="ru-RU" err="1">
                <a:latin typeface="Book Antiqua"/>
              </a:rPr>
              <a:t>Трофимук</a:t>
            </a:r>
            <a:r>
              <a:rPr lang="ru-RU" dirty="0">
                <a:latin typeface="Book Antiqua"/>
              </a:rPr>
              <a:t>                             Беликова                        Серебренникова</a:t>
            </a:r>
          </a:p>
          <a:p>
            <a:r>
              <a:rPr lang="ru-RU" dirty="0">
                <a:latin typeface="Book Antiqua"/>
              </a:rPr>
              <a:t>        Валерия                                 Дарья                                  Карина</a:t>
            </a:r>
          </a:p>
        </p:txBody>
      </p:sp>
    </p:spTree>
    <p:extLst>
      <p:ext uri="{BB962C8B-B14F-4D97-AF65-F5344CB8AC3E}">
        <p14:creationId xmlns:p14="http://schemas.microsoft.com/office/powerpoint/2010/main" val="1419768669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1796699"/>
            <a:ext cx="2257720" cy="5081471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77500" lnSpcReduction="20000"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>
                <a:latin typeface="Book Antiqua"/>
              </a:rPr>
              <a:t>СПАСИБО</a:t>
            </a:r>
            <a:endParaRPr lang="ru-RU" dirty="0">
              <a:latin typeface="Book Antiqua"/>
            </a:endParaRPr>
          </a:p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dirty="0">
                <a:latin typeface="Book Antiqua"/>
              </a:rPr>
              <a:t>ЗА ВНИМАНИЕ</a:t>
            </a:r>
            <a:r>
              <a:rPr dirty="0">
                <a:latin typeface="Book Antiqua"/>
              </a:rPr>
              <a:t>!</a:t>
            </a:r>
            <a:endParaRPr lang="ru-RU" dirty="0">
              <a:latin typeface="Book Antiqua"/>
            </a:endParaRP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>
              <a:latin typeface="Book Antiqua"/>
            </a:endParaRPr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>
                <a:latin typeface="Book Antiqua"/>
              </a:rPr>
              <a:t>КОНТАКТЫ</a:t>
            </a:r>
            <a:endParaRPr lang="ru-RU">
              <a:latin typeface="Book Antiqua"/>
            </a:endParaRPr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latin typeface="Book Antiqua"/>
                <a:ea typeface="Gilroy-ExtraBold"/>
                <a:cs typeface="Gilroy-ExtraBold"/>
                <a:sym typeface="Gilroy-ExtraBold"/>
              </a:rPr>
              <a:t>Павлова Наталья</a:t>
            </a:r>
            <a:endParaRPr>
              <a:latin typeface="Book Antiqua"/>
              <a:ea typeface="Gilroy-ExtraBold"/>
              <a:cs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>
                <a:latin typeface="Book Antiqua"/>
              </a:rPr>
              <a:t>8 </a:t>
            </a:r>
            <a:r>
              <a:rPr lang="ru-RU" dirty="0">
                <a:latin typeface="Book Antiqua"/>
              </a:rPr>
              <a:t>916 822 40 58</a:t>
            </a:r>
            <a:endParaRPr>
              <a:latin typeface="Book Antiqua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>
                <a:latin typeface="Book Antiqua"/>
              </a:rPr>
              <a:t>natapav02@mail.ru</a:t>
            </a:r>
            <a:endParaRPr dirty="0">
              <a:latin typeface="Book Antiqua"/>
            </a:endParaRPr>
          </a:p>
        </p:txBody>
      </p:sp>
      <p:sp>
        <p:nvSpPr>
          <p:cNvPr id="3" name="Прямоугольник 10">
            <a:extLst>
              <a:ext uri="{FF2B5EF4-FFF2-40B4-BE49-F238E27FC236}">
                <a16:creationId xmlns:a16="http://schemas.microsoft.com/office/drawing/2014/main" id="{7B6696B8-D323-7D6F-16AF-7500B5FC150F}"/>
              </a:ext>
            </a:extLst>
          </p:cNvPr>
          <p:cNvSpPr/>
          <p:nvPr/>
        </p:nvSpPr>
        <p:spPr>
          <a:xfrm>
            <a:off x="6103137" y="4528866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5" name="Рисунок 4" descr="Изображение выглядит как графическая вставка, мультфильм, иллюстрация, кролик&#10;&#10;Автоматически созданное описание">
            <a:extLst>
              <a:ext uri="{FF2B5EF4-FFF2-40B4-BE49-F238E27FC236}">
                <a16:creationId xmlns:a16="http://schemas.microsoft.com/office/drawing/2014/main" id="{8DE4338A-11A5-9223-AE49-43B94B8C9A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7770" y="580845"/>
            <a:ext cx="5365630" cy="5351252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3632</TotalTime>
  <Words>507</Words>
  <Application>Microsoft Office PowerPoint</Application>
  <PresentationFormat>Широкоэкранный</PresentationFormat>
  <Paragraphs>162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3" baseType="lpstr">
      <vt:lpstr>Arial</vt:lpstr>
      <vt:lpstr>Book Antiqua</vt:lpstr>
      <vt:lpstr>Calibri</vt:lpstr>
      <vt:lpstr>Calibri Light</vt:lpstr>
      <vt:lpstr>Gilroy-Bold</vt:lpstr>
      <vt:lpstr>Gilroy-ExtraBold</vt:lpstr>
      <vt:lpstr>Gilroy-Light</vt:lpstr>
      <vt:lpstr>Helvetica</vt:lpstr>
      <vt:lpstr>Helvetica Neue</vt:lpstr>
      <vt:lpstr>Segoe UI</vt:lpstr>
      <vt:lpstr>Тема Office</vt:lpstr>
      <vt:lpstr>Презентация PowerPoint</vt:lpstr>
      <vt:lpstr>Презентация PowerPoint</vt:lpstr>
      <vt:lpstr>Презентация PowerPoint</vt:lpstr>
      <vt:lpstr>ПРЕИМУЩЕСТВО/ НОВИЗНА</vt:lpstr>
      <vt:lpstr>СОСТАВЛЯЮЩИЕ </vt:lpstr>
      <vt:lpstr>Прототип созданный в эксперименте</vt:lpstr>
      <vt:lpstr>ЦЕЛЕВАЯ АУДИТОРИЯ</vt:lpstr>
      <vt:lpstr>СТАТИСТИКА</vt:lpstr>
      <vt:lpstr>Презентация PowerPoint</vt:lpstr>
      <vt:lpstr>БИЗНЕС МОДЕЛЬ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Тусевна</cp:lastModifiedBy>
  <cp:revision>480</cp:revision>
  <dcterms:modified xsi:type="dcterms:W3CDTF">2023-11-27T09:54:51Z</dcterms:modified>
</cp:coreProperties>
</file>