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5"/>
  </p:notesMasterIdLst>
  <p:sldIdLst>
    <p:sldId id="309" r:id="rId3"/>
    <p:sldId id="310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6" r:id="rId12"/>
    <p:sldId id="267" r:id="rId13"/>
    <p:sldId id="265" r:id="rId14"/>
  </p:sldIdLst>
  <p:sldSz cx="18288000" cy="10287000"/>
  <p:notesSz cx="10287000" cy="18288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Helvetica" panose="020B060402020202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</a:defRPr>
    </a:lvl9pPr>
  </p:defaultTextStyle>
  <p:extLst>
    <p:ext uri="{EFAFB233-063F-42B5-8137-9DF3F51BA10A}">
      <p15:sldGuideLst xmlns:p15="http://schemas.microsoft.com/office/powerpoint/2012/main">
        <p15:guide id="1" orient="horz" pos="2236" userDrawn="1">
          <p15:clr>
            <a:srgbClr val="A4A3A4"/>
          </p15:clr>
        </p15:guide>
        <p15:guide id="2" pos="29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3" d="100"/>
          <a:sy n="53" d="100"/>
        </p:scale>
        <p:origin x="802" y="72"/>
      </p:cViewPr>
      <p:guideLst>
        <p:guide orient="horz" pos="2236"/>
        <p:guide pos="29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57700" cy="9175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826920" y="0"/>
            <a:ext cx="4457700" cy="9175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7370426"/>
            <a:ext cx="4457700" cy="9175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826920" y="17370426"/>
            <a:ext cx="4457700" cy="9175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77F12C-42DE-4C1B-85AC-5D7B5894778D}" type="slidenum"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77F12C-42DE-4C1B-85AC-5D7B5894778D}" type="slidenum"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ru-RU"/>
              <a:t>27.11.2023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/>
              <a:t>‹#›</a:t>
            </a:fld>
            <a:endParaRPr lang="en-US"/>
          </a:p>
        </p:txBody>
      </p:sp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ru-RU"/>
              <a:t>27.11.2023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/>
              <a:t>‹#›</a:t>
            </a:fld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ru-RU"/>
              <a:t>27.11.2023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/>
              <a:t>‹#›</a:t>
            </a:fld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ru-RU"/>
              <a:t>27.11.2023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/>
              <a:t>‹#›</a:t>
            </a:fld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ru-RU"/>
              <a:t>27.11.2023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/>
              <a:t>‹#›</a:t>
            </a:fld>
            <a:endParaRPr lang="en-US"/>
          </a:p>
        </p:txBody>
      </p:sp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ru-RU"/>
              <a:t>27.11.2023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/>
              <a:t>‹#›</a:t>
            </a:fld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ru-RU"/>
              <a:t>27.11.2023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/>
              <a:t>‹#›</a:t>
            </a:fld>
            <a:endParaRPr lang="en-US"/>
          </a:p>
        </p:txBody>
      </p:sp>
    </p:spTree>
  </p:cSld>
  <p:clrMapOvr>
    <a:masterClrMapping/>
  </p:clrMapOvr>
  <p:hf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ru-RU"/>
              <a:t>27.11.2023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/>
              <a:t>‹#›</a:t>
            </a:fld>
            <a:endParaRPr lang="en-US"/>
          </a:p>
        </p:txBody>
      </p:sp>
    </p:spTree>
  </p:cSld>
  <p:clrMapOvr>
    <a:masterClrMapping/>
  </p:clrMapOvr>
  <p:hf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ru-RU"/>
              <a:t>27.11.2023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/>
              <a:t>‹#›</a:t>
            </a:fld>
            <a:endParaRPr lang="en-US"/>
          </a:p>
        </p:txBody>
      </p:sp>
    </p:spTree>
  </p:cSld>
  <p:clrMapOvr>
    <a:masterClrMapping/>
  </p:clrMapOvr>
  <p:hf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ru-RU"/>
              <a:t>27.11.2023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/>
              <a:t>‹#›</a:t>
            </a:fld>
            <a:endParaRPr lang="en-US"/>
          </a:p>
        </p:txBody>
      </p:sp>
    </p:spTree>
  </p:cSld>
  <p:clrMapOvr>
    <a:masterClrMapping/>
  </p:clrMapOvr>
  <p:hf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ru-RU"/>
              <a:t>27.11.2023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/>
              <a:t>‹#›</a:t>
            </a:fld>
            <a:endParaRPr lang="en-US"/>
          </a:p>
        </p:txBody>
      </p:sp>
    </p:spTree>
  </p:cSld>
  <p:clrMapOvr>
    <a:masterClrMapping/>
  </p:clrMapOvr>
  <p:hf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286000" y="1683544"/>
            <a:ext cx="13716000" cy="3581402"/>
          </a:xfrm>
          <a:prstGeom prst="rect">
            <a:avLst/>
          </a:prstGeom>
        </p:spPr>
        <p:txBody>
          <a:bodyPr anchor="b"/>
          <a:lstStyle>
            <a:lvl1pPr algn="ctr">
              <a:defRPr sz="9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286000" y="5403055"/>
            <a:ext cx="13716000" cy="2483649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3600"/>
            </a:lvl1pPr>
            <a:lvl2pPr marL="0" indent="0" algn="ctr">
              <a:buSzTx/>
              <a:buFontTx/>
              <a:buNone/>
              <a:defRPr sz="3600"/>
            </a:lvl2pPr>
            <a:lvl3pPr marL="0" indent="0" algn="ctr">
              <a:buSzTx/>
              <a:buFontTx/>
              <a:buNone/>
              <a:defRPr sz="3600"/>
            </a:lvl3pPr>
            <a:lvl4pPr marL="0" indent="0" algn="ctr">
              <a:buSzTx/>
              <a:buFontTx/>
              <a:buNone/>
              <a:defRPr sz="3600"/>
            </a:lvl4pPr>
            <a:lvl5pPr marL="0" indent="0" algn="ctr">
              <a:buSzTx/>
              <a:buFontTx/>
              <a:buNone/>
              <a:defRPr sz="3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3151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  <a:prstGeom prst="rect">
            <a:avLst/>
          </a:prstGeom>
        </p:spPr>
        <p:txBody>
          <a:bodyPr anchor="b"/>
          <a:lstStyle>
            <a:lvl1pPr>
              <a:defRPr sz="9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247775" y="6884194"/>
            <a:ext cx="15773400" cy="2250287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36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36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36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36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36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542340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766054" y="2791461"/>
            <a:ext cx="9778401" cy="1246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7200"/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913729" y="4782578"/>
            <a:ext cx="7173287" cy="3093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/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/>
              <a:t>к ответу! </a:t>
            </a:r>
            <a:endParaRPr sz="18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/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/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10417490" y="4762790"/>
            <a:ext cx="6518654" cy="1800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>
            <a:spAutoFit/>
          </a:bodyPr>
          <a:lstStyle/>
          <a:p>
            <a:pPr marL="428625" indent="-428625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2400"/>
              <a:t>Плюсы</a:t>
            </a:r>
            <a:endParaRPr sz="18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800"/>
          </a:p>
          <a:p>
            <a:pPr marL="428625" indent="-428625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2400"/>
              <a:t>Минусы</a:t>
            </a:r>
            <a:endParaRPr sz="18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800"/>
          </a:p>
          <a:p>
            <a:pPr marL="428625" indent="-428625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2400"/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14218276" y="-14529"/>
            <a:ext cx="2786450" cy="198944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2700"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14232947" y="9236077"/>
            <a:ext cx="3514775" cy="1057734"/>
            <a:chOff x="-2" y="-2"/>
            <a:chExt cx="2343182" cy="705155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2700"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198684"/>
              <a:ext cx="2251741" cy="3077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rPr sz="2400"/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4417" y="-38637"/>
            <a:ext cx="3234171" cy="18192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925186" y="9353066"/>
            <a:ext cx="1003613" cy="938061"/>
            <a:chOff x="-1" y="-2"/>
            <a:chExt cx="669073" cy="625373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2700"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3404"/>
              <a:ext cx="577629" cy="3385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rPr sz="2700"/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944138" y="-3677"/>
            <a:ext cx="4095140" cy="760265"/>
            <a:chOff x="-2" y="-2"/>
            <a:chExt cx="2730092" cy="506841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 sz="2700"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84140"/>
              <a:ext cx="2638651" cy="3385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rPr sz="2700"/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2629728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8224838" y="1"/>
            <a:ext cx="10063163" cy="10309862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2700"/>
          </a:p>
        </p:txBody>
      </p:sp>
      <p:sp>
        <p:nvSpPr>
          <p:cNvPr id="60" name="Текст 2"/>
          <p:cNvSpPr txBox="1"/>
          <p:nvPr/>
        </p:nvSpPr>
        <p:spPr>
          <a:xfrm>
            <a:off x="849131" y="2237463"/>
            <a:ext cx="5661063" cy="2354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7200"/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4417" y="-38637"/>
            <a:ext cx="3234171" cy="1819220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9374867" y="98605"/>
            <a:ext cx="1139693" cy="2908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18000"/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9212578" y="4505089"/>
            <a:ext cx="1139693" cy="2908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18000"/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13979586" y="2196231"/>
            <a:ext cx="1139691" cy="2908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18000"/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14748785" y="5890231"/>
            <a:ext cx="1139691" cy="2908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18000"/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9311089" y="7107834"/>
            <a:ext cx="2347517" cy="1246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sz="2400"/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9446069" y="2604413"/>
            <a:ext cx="2347518" cy="1246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sz="2400"/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14029705" y="4730396"/>
            <a:ext cx="2347517" cy="1246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sz="2400"/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14851914" y="8421899"/>
            <a:ext cx="2347517" cy="1246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sz="2400"/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14218276" y="-14529"/>
            <a:ext cx="2786450" cy="198944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2700"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4417" y="-38637"/>
            <a:ext cx="3234171" cy="18192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925186" y="9353066"/>
            <a:ext cx="1003613" cy="938061"/>
            <a:chOff x="-1" y="-2"/>
            <a:chExt cx="669073" cy="625373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2700"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3404"/>
              <a:ext cx="577629" cy="3385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rPr sz="2700"/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944138" y="-3677"/>
            <a:ext cx="4095140" cy="760265"/>
            <a:chOff x="-2" y="-2"/>
            <a:chExt cx="2730092" cy="506841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 sz="2700"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84140"/>
              <a:ext cx="2638651" cy="3385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rPr sz="2700"/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913729" y="4782578"/>
            <a:ext cx="7173287" cy="3093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/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/>
              <a:t>к ответу! </a:t>
            </a:r>
            <a:endParaRPr sz="18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/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/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10667999" y="1780579"/>
            <a:ext cx="3243021" cy="1985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68577" tIns="68577" rIns="68577" bIns="68577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sz="2700"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10947400" y="4317996"/>
            <a:ext cx="2743208" cy="1600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68577" tIns="68577" rIns="68577" bIns="68577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sz="2700"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10947400" y="6520535"/>
            <a:ext cx="3479801" cy="1233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68577" tIns="68577" rIns="68577" bIns="68577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sz="2700"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357003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747477" y="2290449"/>
            <a:ext cx="13935516" cy="2321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10800"/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530572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6917913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2101" y="-5"/>
            <a:ext cx="7321457" cy="102870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4417" y="-38637"/>
            <a:ext cx="3234171" cy="1819220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849131" y="2237463"/>
            <a:ext cx="5661063" cy="2354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sz="7200"/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14218276" y="-14529"/>
            <a:ext cx="2786450" cy="198944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68577" tIns="68577" rIns="68577" bIns="68577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2700"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4417" y="-38637"/>
            <a:ext cx="3234171" cy="18192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14232947" y="9236077"/>
            <a:ext cx="3514775" cy="1057734"/>
            <a:chOff x="-2" y="-2"/>
            <a:chExt cx="2343182" cy="705155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2700"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198684"/>
              <a:ext cx="2251741" cy="3077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rPr sz="2400"/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925186" y="9353066"/>
            <a:ext cx="1003613" cy="938061"/>
            <a:chOff x="-1" y="-2"/>
            <a:chExt cx="669073" cy="625373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2700"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3404"/>
              <a:ext cx="577629" cy="3385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rPr sz="2700"/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944138" y="-3677"/>
            <a:ext cx="4095140" cy="760265"/>
            <a:chOff x="-2" y="-2"/>
            <a:chExt cx="2730092" cy="506841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 sz="2700"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84140"/>
              <a:ext cx="2638651" cy="3385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rPr sz="2700"/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913729" y="4782578"/>
            <a:ext cx="7173287" cy="3093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7" tIns="68577" rIns="68577" bIns="68577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/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/>
              <a:t>к ответу! </a:t>
            </a:r>
            <a:endParaRPr sz="18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/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400"/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042751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ru-RU"/>
              <a:t>27.11.2023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</a:defRPr>
      </a:lvl1pPr>
    </p:titleStyle>
    <p:bodyStyle>
      <a:lvl1pPr marL="342900" indent="-342900" algn="l" defTabSz="914400">
        <a:spcBef>
          <a:spcPts val="0"/>
        </a:spcBef>
        <a:buFont typeface="Arial" panose="020B0604020202020204"/>
        <a:buChar char="•"/>
        <a:defRPr sz="3200">
          <a:solidFill>
            <a:schemeClr val="tx1"/>
          </a:solidFill>
          <a:latin typeface="+mn-lt"/>
          <a:ea typeface="+mn-ea"/>
        </a:defRPr>
      </a:lvl1pPr>
      <a:lvl2pPr marL="742950" indent="-285750" algn="l" defTabSz="914400">
        <a:spcBef>
          <a:spcPts val="0"/>
        </a:spcBef>
        <a:buFont typeface="Arial" panose="020B0604020202020204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914400">
        <a:spcBef>
          <a:spcPts val="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defTabSz="914400">
        <a:spcBef>
          <a:spcPts val="0"/>
        </a:spcBef>
        <a:buFont typeface="Arial" panose="020B0604020202020204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914400">
        <a:spcBef>
          <a:spcPts val="0"/>
        </a:spcBef>
        <a:buFont typeface="Arial" panose="020B0604020202020204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defTabSz="914400">
        <a:spcBef>
          <a:spcPts val="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914400">
        <a:spcBef>
          <a:spcPts val="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914400">
        <a:spcBef>
          <a:spcPts val="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914400">
        <a:spcBef>
          <a:spcPts val="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6665863" y="9623705"/>
            <a:ext cx="364839" cy="369328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8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4357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ransition spd="med"/>
  <p:txStyles>
    <p:titleStyle>
      <a:lvl1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085850" marR="0" indent="-40005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851657" marR="0" indent="-480057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590800" marR="0" indent="-53340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3276600" marR="0" indent="-53340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3962400" marR="0" indent="-53340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4648200" marR="0" indent="-53340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5334000" marR="0" indent="-53340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6019800" marR="0" indent="-53340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1371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52048" y="5352"/>
            <a:ext cx="4935953" cy="7079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2445974"/>
            <a:ext cx="5254709" cy="783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5822" y="5619910"/>
            <a:ext cx="1828800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371600" rtl="0" eaLnBrk="1" hangingPunct="1"/>
            <a:r>
              <a:rPr lang="ru-RU" altLang="ru-RU" sz="6000" dirty="0">
                <a:solidFill>
                  <a:srgbClr val="173277"/>
                </a:solidFill>
                <a:latin typeface="Geometria" pitchFamily="34" charset="-52"/>
                <a:cs typeface="Helvetica"/>
                <a:sym typeface="Helvetica"/>
              </a:rPr>
              <a:t>Программа «Акселератор КИУ - 2023»</a:t>
            </a:r>
            <a:br>
              <a:rPr lang="ru-RU" altLang="ru-RU" sz="6000" dirty="0">
                <a:solidFill>
                  <a:srgbClr val="173277"/>
                </a:solidFill>
                <a:latin typeface="Geometria" pitchFamily="34" charset="-52"/>
                <a:cs typeface="Helvetica"/>
                <a:sym typeface="Helvetica"/>
              </a:rPr>
            </a:br>
            <a:endParaRPr lang="ru-RU" altLang="ru-RU" sz="6000" b="1" dirty="0">
              <a:solidFill>
                <a:srgbClr val="173277"/>
              </a:solidFill>
              <a:latin typeface="Geometria" pitchFamily="34" charset="-52"/>
              <a:cs typeface="Helvetica"/>
              <a:sym typeface="Helvetica"/>
            </a:endParaRPr>
          </a:p>
          <a:p>
            <a:pPr algn="ctr" defTabSz="1371600" rtl="0" eaLnBrk="1" hangingPunct="1"/>
            <a:r>
              <a:rPr lang="ru-RU" altLang="ru-RU" sz="3600" b="1" dirty="0">
                <a:solidFill>
                  <a:srgbClr val="173277"/>
                </a:solidFill>
                <a:latin typeface="Geometria" pitchFamily="34" charset="-52"/>
                <a:cs typeface="Helvetica"/>
                <a:sym typeface="Helvetica"/>
              </a:rPr>
              <a:t>КАЗАНСКИЙ ИННОВАЦИОННЫЙ </a:t>
            </a:r>
          </a:p>
          <a:p>
            <a:pPr algn="ctr" defTabSz="1371600" rtl="0" eaLnBrk="1" hangingPunct="1"/>
            <a:r>
              <a:rPr lang="ru-RU" altLang="ru-RU" sz="3600" b="1" dirty="0">
                <a:solidFill>
                  <a:srgbClr val="173277"/>
                </a:solidFill>
                <a:latin typeface="Geometria" pitchFamily="34" charset="-52"/>
                <a:cs typeface="Helvetica"/>
                <a:sym typeface="Helvetica"/>
              </a:rPr>
              <a:t>УНИВЕРСИТЕТ</a:t>
            </a:r>
          </a:p>
          <a:p>
            <a:pPr algn="ctr" defTabSz="1371600" rtl="0" eaLnBrk="1" hangingPunct="1"/>
            <a:r>
              <a:rPr lang="ru-RU" altLang="ru-RU" sz="3600" dirty="0">
                <a:solidFill>
                  <a:srgbClr val="173277"/>
                </a:solidFill>
                <a:latin typeface="Geometria" pitchFamily="34" charset="-52"/>
                <a:cs typeface="Helvetica"/>
                <a:sym typeface="Helvetica"/>
              </a:rPr>
              <a:t>имени В.Г. ТИМИРЯСОВА</a:t>
            </a:r>
            <a:endParaRPr lang="ru-RU" altLang="ru-RU" sz="3600" b="1" dirty="0">
              <a:solidFill>
                <a:srgbClr val="173277"/>
              </a:solidFill>
              <a:latin typeface="Geometria" pitchFamily="34" charset="-52"/>
              <a:cs typeface="Helvetica"/>
              <a:sym typeface="Helvetica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812" y="2146128"/>
            <a:ext cx="3149522" cy="195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1827" y="2213129"/>
            <a:ext cx="4453514" cy="18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7112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52048" y="5352"/>
            <a:ext cx="4935953" cy="7079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2445974"/>
            <a:ext cx="5254709" cy="783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185393" y="4447818"/>
            <a:ext cx="1423597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371600" rtl="0" eaLnBrk="1" hangingPunct="1"/>
            <a:r>
              <a:rPr lang="ru-RU" altLang="ru-RU" sz="6000" dirty="0">
                <a:solidFill>
                  <a:srgbClr val="173277"/>
                </a:solidFill>
                <a:latin typeface="Geometria" pitchFamily="34" charset="-52"/>
                <a:cs typeface="Helvetica"/>
                <a:sym typeface="Helvetica"/>
              </a:rPr>
              <a:t>Умное очки «Ярвис»</a:t>
            </a:r>
          </a:p>
          <a:p>
            <a:pPr algn="ctr" defTabSz="1371600" rtl="0" eaLnBrk="1" hangingPunct="1"/>
            <a:endParaRPr lang="ru-RU" altLang="ru-RU" sz="6000" b="1" dirty="0">
              <a:solidFill>
                <a:srgbClr val="173277"/>
              </a:solidFill>
              <a:latin typeface="Geometria" pitchFamily="34" charset="-52"/>
              <a:cs typeface="Helvetica"/>
              <a:sym typeface="Helvetica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799183" y="6397103"/>
            <a:ext cx="14833649" cy="784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371600" rtl="0" eaLnBrk="1" hangingPunct="1"/>
            <a:r>
              <a:rPr lang="ru-RU" altLang="ru-RU" sz="4496" dirty="0">
                <a:solidFill>
                  <a:srgbClr val="173277"/>
                </a:solidFill>
                <a:latin typeface="Geometria" pitchFamily="34" charset="-52"/>
                <a:cs typeface="Helvetica"/>
                <a:sym typeface="Helvetica"/>
              </a:rPr>
              <a:t>Ушанова Анастасия</a:t>
            </a: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56" y="1354037"/>
            <a:ext cx="2857499" cy="177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2208" y="1536070"/>
            <a:ext cx="4453514" cy="18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8207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9143955" y="3508546"/>
            <a:ext cx="9202563" cy="6813050"/>
            <a:chOff x="0" y="0"/>
            <a:chExt cx="12270084" cy="9084066"/>
          </a:xfrm>
        </p:grpSpPr>
        <p:sp>
          <p:nvSpPr>
            <p:cNvPr id="5" name="Freeform 3"/>
            <p:cNvSpPr/>
            <p:nvPr/>
          </p:nvSpPr>
          <p:spPr bwMode="auto">
            <a:xfrm>
              <a:off x="12700" y="12700"/>
              <a:ext cx="12244705" cy="9058656"/>
            </a:xfrm>
            <a:custGeom>
              <a:avLst/>
              <a:gdLst/>
              <a:ahLst/>
              <a:cxnLst/>
              <a:rect l="l" t="t" r="r" b="b"/>
              <a:pathLst>
                <a:path w="12244705" h="9058656" extrusionOk="0">
                  <a:moveTo>
                    <a:pt x="0" y="0"/>
                  </a:moveTo>
                  <a:lnTo>
                    <a:pt x="12244705" y="0"/>
                  </a:lnTo>
                  <a:lnTo>
                    <a:pt x="12244705" y="9058656"/>
                  </a:lnTo>
                  <a:lnTo>
                    <a:pt x="0" y="9058656"/>
                  </a:lnTo>
                  <a:close/>
                </a:path>
              </a:pathLst>
            </a:custGeom>
            <a:solidFill>
              <a:srgbClr val="FFAC00"/>
            </a:solidFill>
          </p:spPr>
        </p:sp>
      </p:grpSp>
      <p:grpSp>
        <p:nvGrpSpPr>
          <p:cNvPr id="6" name="Group 4"/>
          <p:cNvGrpSpPr/>
          <p:nvPr/>
        </p:nvGrpSpPr>
        <p:grpSpPr bwMode="auto">
          <a:xfrm>
            <a:off x="9145180" y="-9528"/>
            <a:ext cx="9201339" cy="3537126"/>
            <a:chOff x="0" y="0"/>
            <a:chExt cx="12268452" cy="4716168"/>
          </a:xfrm>
        </p:grpSpPr>
        <p:sp>
          <p:nvSpPr>
            <p:cNvPr id="7" name="Freeform 5"/>
            <p:cNvSpPr/>
            <p:nvPr/>
          </p:nvSpPr>
          <p:spPr bwMode="auto">
            <a:xfrm>
              <a:off x="12700" y="12700"/>
              <a:ext cx="12243054" cy="4690745"/>
            </a:xfrm>
            <a:custGeom>
              <a:avLst/>
              <a:gdLst/>
              <a:ahLst/>
              <a:cxnLst/>
              <a:rect l="l" t="t" r="r" b="b"/>
              <a:pathLst>
                <a:path w="12243054" h="4690745" extrusionOk="0">
                  <a:moveTo>
                    <a:pt x="0" y="0"/>
                  </a:moveTo>
                  <a:lnTo>
                    <a:pt x="12243054" y="0"/>
                  </a:lnTo>
                  <a:lnTo>
                    <a:pt x="12243054" y="4690745"/>
                  </a:lnTo>
                  <a:lnTo>
                    <a:pt x="0" y="4690745"/>
                  </a:lnTo>
                  <a:close/>
                </a:path>
              </a:pathLst>
            </a:custGeom>
            <a:solidFill>
              <a:srgbClr val="9F00FF"/>
            </a:solidFill>
          </p:spPr>
        </p:sp>
      </p:grpSp>
      <p:grpSp>
        <p:nvGrpSpPr>
          <p:cNvPr id="8" name="Group 6"/>
          <p:cNvGrpSpPr/>
          <p:nvPr/>
        </p:nvGrpSpPr>
        <p:grpSpPr bwMode="auto">
          <a:xfrm>
            <a:off x="9142136" y="8029479"/>
            <a:ext cx="9201342" cy="2290688"/>
            <a:chOff x="0" y="0"/>
            <a:chExt cx="12268456" cy="3054250"/>
          </a:xfrm>
        </p:grpSpPr>
        <p:sp>
          <p:nvSpPr>
            <p:cNvPr id="9" name="Freeform 7"/>
            <p:cNvSpPr/>
            <p:nvPr/>
          </p:nvSpPr>
          <p:spPr bwMode="auto">
            <a:xfrm>
              <a:off x="12700" y="12700"/>
              <a:ext cx="12243054" cy="3028823"/>
            </a:xfrm>
            <a:custGeom>
              <a:avLst/>
              <a:gdLst/>
              <a:ahLst/>
              <a:cxnLst/>
              <a:rect l="l" t="t" r="r" b="b"/>
              <a:pathLst>
                <a:path w="12243054" h="3028823" extrusionOk="0">
                  <a:moveTo>
                    <a:pt x="0" y="0"/>
                  </a:moveTo>
                  <a:lnTo>
                    <a:pt x="12243054" y="0"/>
                  </a:lnTo>
                  <a:lnTo>
                    <a:pt x="12243054" y="3028823"/>
                  </a:lnTo>
                  <a:lnTo>
                    <a:pt x="0" y="3028823"/>
                  </a:lnTo>
                  <a:close/>
                </a:path>
              </a:pathLst>
            </a:custGeom>
            <a:solidFill>
              <a:srgbClr val="FF2F2D"/>
            </a:solidFill>
          </p:spPr>
        </p:sp>
      </p:grpSp>
      <p:grpSp>
        <p:nvGrpSpPr>
          <p:cNvPr id="10" name="Group 8"/>
          <p:cNvGrpSpPr/>
          <p:nvPr/>
        </p:nvGrpSpPr>
        <p:grpSpPr bwMode="auto">
          <a:xfrm>
            <a:off x="13218268" y="-9528"/>
            <a:ext cx="5128247" cy="6431471"/>
            <a:chOff x="0" y="0"/>
            <a:chExt cx="6837662" cy="8575296"/>
          </a:xfrm>
        </p:grpSpPr>
        <p:sp>
          <p:nvSpPr>
            <p:cNvPr id="11" name="Freeform 9"/>
            <p:cNvSpPr/>
            <p:nvPr/>
          </p:nvSpPr>
          <p:spPr bwMode="auto">
            <a:xfrm>
              <a:off x="12700" y="12700"/>
              <a:ext cx="6812280" cy="8549894"/>
            </a:xfrm>
            <a:custGeom>
              <a:avLst/>
              <a:gdLst/>
              <a:ahLst/>
              <a:cxnLst/>
              <a:rect l="l" t="t" r="r" b="b"/>
              <a:pathLst>
                <a:path w="6812280" h="8549894" extrusionOk="0">
                  <a:moveTo>
                    <a:pt x="0" y="0"/>
                  </a:moveTo>
                  <a:lnTo>
                    <a:pt x="6812280" y="0"/>
                  </a:lnTo>
                  <a:lnTo>
                    <a:pt x="6812280" y="8549894"/>
                  </a:lnTo>
                  <a:lnTo>
                    <a:pt x="0" y="8549894"/>
                  </a:lnTo>
                  <a:close/>
                </a:path>
              </a:pathLst>
            </a:custGeom>
            <a:solidFill>
              <a:srgbClr val="FBB3C1"/>
            </a:solidFill>
          </p:spPr>
        </p:sp>
      </p:grpSp>
      <p:sp>
        <p:nvSpPr>
          <p:cNvPr id="12" name="Freeform 10"/>
          <p:cNvSpPr/>
          <p:nvPr/>
        </p:nvSpPr>
        <p:spPr bwMode="auto">
          <a:xfrm>
            <a:off x="15182069" y="-14823684"/>
            <a:ext cx="6211865" cy="8728200"/>
          </a:xfrm>
          <a:custGeom>
            <a:avLst/>
            <a:gdLst/>
            <a:ahLst/>
            <a:cxnLst/>
            <a:rect l="l" t="t" r="r" b="b"/>
            <a:pathLst>
              <a:path w="6211866" h="8728200" extrusionOk="0">
                <a:moveTo>
                  <a:pt x="0" y="0"/>
                </a:moveTo>
                <a:lnTo>
                  <a:pt x="6211866" y="0"/>
                </a:lnTo>
                <a:lnTo>
                  <a:pt x="6211866" y="8728200"/>
                </a:lnTo>
                <a:lnTo>
                  <a:pt x="0" y="8728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t="43" b="43"/>
            <a:stretch>
              <a:fillRect/>
            </a:stretch>
          </a:blipFill>
        </p:spPr>
      </p:sp>
      <p:grpSp>
        <p:nvGrpSpPr>
          <p:cNvPr id="13" name="Group 11"/>
          <p:cNvGrpSpPr/>
          <p:nvPr/>
        </p:nvGrpSpPr>
        <p:grpSpPr bwMode="auto">
          <a:xfrm>
            <a:off x="13218264" y="3514042"/>
            <a:ext cx="5125214" cy="6813050"/>
            <a:chOff x="0" y="0"/>
            <a:chExt cx="6833618" cy="9084066"/>
          </a:xfrm>
        </p:grpSpPr>
        <p:sp>
          <p:nvSpPr>
            <p:cNvPr id="14" name="Freeform 12"/>
            <p:cNvSpPr/>
            <p:nvPr/>
          </p:nvSpPr>
          <p:spPr bwMode="auto">
            <a:xfrm>
              <a:off x="12700" y="12700"/>
              <a:ext cx="6808216" cy="9058656"/>
            </a:xfrm>
            <a:custGeom>
              <a:avLst/>
              <a:gdLst/>
              <a:ahLst/>
              <a:cxnLst/>
              <a:rect l="l" t="t" r="r" b="b"/>
              <a:pathLst>
                <a:path w="6808216" h="9058656" extrusionOk="0">
                  <a:moveTo>
                    <a:pt x="0" y="0"/>
                  </a:moveTo>
                  <a:lnTo>
                    <a:pt x="6808216" y="0"/>
                  </a:lnTo>
                  <a:lnTo>
                    <a:pt x="6808216" y="9058656"/>
                  </a:lnTo>
                  <a:lnTo>
                    <a:pt x="0" y="9058656"/>
                  </a:lnTo>
                  <a:close/>
                </a:path>
              </a:pathLst>
            </a:custGeom>
            <a:solidFill>
              <a:srgbClr val="FBB3C1"/>
            </a:solidFill>
          </p:spPr>
        </p:sp>
      </p:grpSp>
      <p:sp>
        <p:nvSpPr>
          <p:cNvPr id="15" name="Freeform 13"/>
          <p:cNvSpPr/>
          <p:nvPr/>
        </p:nvSpPr>
        <p:spPr bwMode="auto">
          <a:xfrm>
            <a:off x="13850853" y="185738"/>
            <a:ext cx="4018272" cy="3071178"/>
          </a:xfrm>
          <a:custGeom>
            <a:avLst/>
            <a:gdLst/>
            <a:ahLst/>
            <a:cxnLst/>
            <a:rect l="l" t="t" r="r" b="b"/>
            <a:pathLst>
              <a:path w="4018272" h="3071178" extrusionOk="0">
                <a:moveTo>
                  <a:pt x="0" y="0"/>
                </a:moveTo>
                <a:lnTo>
                  <a:pt x="4018272" y="0"/>
                </a:lnTo>
                <a:lnTo>
                  <a:pt x="4018272" y="3071178"/>
                </a:lnTo>
                <a:lnTo>
                  <a:pt x="0" y="3071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t="1" b="1"/>
            <a:stretch>
              <a:fillRect/>
            </a:stretch>
          </a:blipFill>
        </p:spPr>
      </p:sp>
      <p:sp>
        <p:nvSpPr>
          <p:cNvPr id="16" name="Freeform 14"/>
          <p:cNvSpPr/>
          <p:nvPr/>
        </p:nvSpPr>
        <p:spPr bwMode="auto">
          <a:xfrm>
            <a:off x="9207772" y="3383178"/>
            <a:ext cx="9151579" cy="5029641"/>
          </a:xfrm>
          <a:custGeom>
            <a:avLst/>
            <a:gdLst/>
            <a:ahLst/>
            <a:cxnLst/>
            <a:rect l="l" t="t" r="r" b="b"/>
            <a:pathLst>
              <a:path w="7062555" h="3663652" extrusionOk="0">
                <a:moveTo>
                  <a:pt x="0" y="0"/>
                </a:moveTo>
                <a:lnTo>
                  <a:pt x="7062555" y="0"/>
                </a:lnTo>
                <a:lnTo>
                  <a:pt x="7062555" y="3663652"/>
                </a:lnTo>
                <a:lnTo>
                  <a:pt x="0" y="36636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21506" b="23160"/>
            <a:stretch>
              <a:fillRect/>
            </a:stretch>
          </a:blipFill>
        </p:spPr>
      </p:sp>
      <p:sp>
        <p:nvSpPr>
          <p:cNvPr id="17" name="TextBox 15"/>
          <p:cNvSpPr/>
          <p:nvPr/>
        </p:nvSpPr>
        <p:spPr bwMode="auto">
          <a:xfrm>
            <a:off x="1196707" y="5600700"/>
            <a:ext cx="6889711" cy="3135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РАЗРАБОТЧИКИ ПРОЕКТА:</a:t>
            </a:r>
            <a:endParaRPr lang="en-US" sz="575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  <a:defRPr/>
            </a:pPr>
            <a:r>
              <a:rPr lang="ru-RU" sz="33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Ушанова Анастасия</a:t>
            </a:r>
          </a:p>
          <a:p>
            <a:pPr algn="l">
              <a:lnSpc>
                <a:spcPct val="120000"/>
              </a:lnSpc>
              <a:defRPr/>
            </a:pPr>
            <a:r>
              <a:rPr lang="en-US" sz="3300" dirty="0" err="1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Калимуллина</a:t>
            </a:r>
            <a:r>
              <a:rPr lang="en-US" sz="33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dirty="0" err="1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Илюза</a:t>
            </a:r>
            <a:endParaRPr lang="en-US" sz="33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  <a:defRPr/>
            </a:pPr>
            <a:r>
              <a:rPr lang="en-US" sz="3300" dirty="0" err="1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Маркова</a:t>
            </a:r>
            <a:r>
              <a:rPr lang="en-US" sz="33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dirty="0" err="1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Людмила</a:t>
            </a:r>
            <a:endParaRPr lang="en-US" sz="33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  <a:defRPr/>
            </a:pPr>
            <a:r>
              <a:rPr lang="en-US" sz="3300" dirty="0" err="1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Николаева</a:t>
            </a:r>
            <a:r>
              <a:rPr lang="en-US" sz="33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dirty="0" err="1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Анна</a:t>
            </a:r>
            <a:endParaRPr lang="en-US" sz="33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5"/>
          <p:cNvSpPr/>
          <p:nvPr/>
        </p:nvSpPr>
        <p:spPr bwMode="auto">
          <a:xfrm>
            <a:off x="1600200" y="1167187"/>
            <a:ext cx="6889711" cy="2215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defRPr/>
            </a:pPr>
            <a:r>
              <a:rPr lang="ru-RU" sz="7200" b="1" dirty="0">
                <a:solidFill>
                  <a:srgbClr val="A63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Умные очки «Ярвис»</a:t>
            </a:r>
            <a:endParaRPr lang="en-US" sz="6000" b="1" dirty="0">
              <a:solidFill>
                <a:srgbClr val="A634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/>
          <p:nvPr/>
        </p:nvSpPr>
        <p:spPr bwMode="auto">
          <a:xfrm>
            <a:off x="1600200" y="2491455"/>
            <a:ext cx="15163799" cy="65002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457200" algn="just">
              <a:lnSpc>
                <a:spcPct val="120000"/>
              </a:lnSpc>
              <a:defRPr/>
            </a:pP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век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технологий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зрения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улучшение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очков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зрения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становятся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еще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значимыми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Современные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такие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компьютеры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смартфоны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планшеты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требуют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интенсивной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глаз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могут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негативно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влиять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зрение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Улучшение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очков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позволяет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адаптироваться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современным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условиям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защитить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глаза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негативного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воздействия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технологий</a:t>
            </a:r>
            <a:r>
              <a:rPr lang="en-US" sz="4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5" name="Group 3"/>
          <p:cNvGrpSpPr/>
          <p:nvPr/>
        </p:nvGrpSpPr>
        <p:grpSpPr bwMode="auto">
          <a:xfrm>
            <a:off x="-46832" y="9537789"/>
            <a:ext cx="813393" cy="760265"/>
            <a:chOff x="0" y="0"/>
            <a:chExt cx="1084524" cy="1013686"/>
          </a:xfrm>
        </p:grpSpPr>
        <p:sp>
          <p:nvSpPr>
            <p:cNvPr id="6" name="Freeform 4"/>
            <p:cNvSpPr/>
            <p:nvPr/>
          </p:nvSpPr>
          <p:spPr bwMode="auto">
            <a:xfrm>
              <a:off x="0" y="0"/>
              <a:ext cx="1084580" cy="1013714"/>
            </a:xfrm>
            <a:custGeom>
              <a:avLst/>
              <a:gdLst/>
              <a:ahLst/>
              <a:cxnLst/>
              <a:rect l="l" t="t" r="r" b="b"/>
              <a:pathLst>
                <a:path w="1084580" h="1013714" extrusionOk="0">
                  <a:moveTo>
                    <a:pt x="0" y="0"/>
                  </a:moveTo>
                  <a:lnTo>
                    <a:pt x="1084580" y="0"/>
                  </a:lnTo>
                  <a:lnTo>
                    <a:pt x="1084580" y="1013714"/>
                  </a:lnTo>
                  <a:lnTo>
                    <a:pt x="0" y="1013714"/>
                  </a:lnTo>
                  <a:close/>
                </a:path>
              </a:pathLst>
            </a:custGeom>
            <a:solidFill>
              <a:srgbClr val="FD493D"/>
            </a:solidFill>
          </p:spPr>
        </p:sp>
      </p:grpSp>
      <p:sp>
        <p:nvSpPr>
          <p:cNvPr id="7" name="TextBox 5"/>
          <p:cNvSpPr/>
          <p:nvPr/>
        </p:nvSpPr>
        <p:spPr bwMode="auto">
          <a:xfrm>
            <a:off x="73518" y="9795258"/>
            <a:ext cx="610790" cy="226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defRPr/>
            </a:pPr>
            <a:r>
              <a:rPr lang="en-US" sz="1800">
                <a:solidFill>
                  <a:srgbClr val="FFFFFF"/>
                </a:solidFill>
                <a:latin typeface="Arimo"/>
              </a:rPr>
              <a:t>2</a:t>
            </a:r>
          </a:p>
        </p:txBody>
      </p:sp>
      <p:sp>
        <p:nvSpPr>
          <p:cNvPr id="8" name="TextBox 6"/>
          <p:cNvSpPr/>
          <p:nvPr/>
        </p:nvSpPr>
        <p:spPr bwMode="auto">
          <a:xfrm>
            <a:off x="684308" y="976436"/>
            <a:ext cx="9706015" cy="41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  <a:defRPr/>
            </a:pPr>
            <a:r>
              <a:rPr lang="en-US" sz="4800" b="1" dirty="0">
                <a:solidFill>
                  <a:srgbClr val="A63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</a:t>
            </a:r>
          </a:p>
        </p:txBody>
      </p:sp>
      <p:sp>
        <p:nvSpPr>
          <p:cNvPr id="9" name="Freeform 7"/>
          <p:cNvSpPr/>
          <p:nvPr/>
        </p:nvSpPr>
        <p:spPr bwMode="auto">
          <a:xfrm>
            <a:off x="-46832" y="1733708"/>
            <a:ext cx="3937354" cy="145615"/>
          </a:xfrm>
          <a:custGeom>
            <a:avLst/>
            <a:gdLst/>
            <a:ahLst/>
            <a:cxnLst/>
            <a:rect l="l" t="t" r="r" b="b"/>
            <a:pathLst>
              <a:path w="3937354" h="145615" extrusionOk="0">
                <a:moveTo>
                  <a:pt x="0" y="0"/>
                </a:moveTo>
                <a:lnTo>
                  <a:pt x="3937354" y="0"/>
                </a:lnTo>
                <a:lnTo>
                  <a:pt x="3937354" y="145615"/>
                </a:lnTo>
                <a:lnTo>
                  <a:pt x="0" y="1456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-46832" y="9537789"/>
            <a:ext cx="813393" cy="760265"/>
            <a:chOff x="0" y="0"/>
            <a:chExt cx="1084524" cy="1013686"/>
          </a:xfrm>
        </p:grpSpPr>
        <p:sp>
          <p:nvSpPr>
            <p:cNvPr id="5" name="Freeform 3"/>
            <p:cNvSpPr/>
            <p:nvPr/>
          </p:nvSpPr>
          <p:spPr bwMode="auto">
            <a:xfrm>
              <a:off x="0" y="0"/>
              <a:ext cx="1084580" cy="1013714"/>
            </a:xfrm>
            <a:custGeom>
              <a:avLst/>
              <a:gdLst/>
              <a:ahLst/>
              <a:cxnLst/>
              <a:rect l="l" t="t" r="r" b="b"/>
              <a:pathLst>
                <a:path w="1084580" h="1013714" extrusionOk="0">
                  <a:moveTo>
                    <a:pt x="0" y="0"/>
                  </a:moveTo>
                  <a:lnTo>
                    <a:pt x="1084580" y="0"/>
                  </a:lnTo>
                  <a:lnTo>
                    <a:pt x="1084580" y="1013714"/>
                  </a:lnTo>
                  <a:lnTo>
                    <a:pt x="0" y="1013714"/>
                  </a:lnTo>
                  <a:close/>
                </a:path>
              </a:pathLst>
            </a:custGeom>
            <a:solidFill>
              <a:srgbClr val="FCAF17"/>
            </a:solidFill>
          </p:spPr>
        </p:sp>
      </p:grpSp>
      <p:sp>
        <p:nvSpPr>
          <p:cNvPr id="6" name="TextBox 4"/>
          <p:cNvSpPr/>
          <p:nvPr/>
        </p:nvSpPr>
        <p:spPr bwMode="auto">
          <a:xfrm>
            <a:off x="73518" y="9795258"/>
            <a:ext cx="610790" cy="226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defRPr/>
            </a:pPr>
            <a:r>
              <a:rPr lang="en-US" sz="1800">
                <a:solidFill>
                  <a:srgbClr val="FFFFFF"/>
                </a:solidFill>
                <a:latin typeface="Arimo"/>
              </a:rPr>
              <a:t>3</a:t>
            </a:r>
          </a:p>
        </p:txBody>
      </p:sp>
      <p:sp>
        <p:nvSpPr>
          <p:cNvPr id="7" name="TextBox 5"/>
          <p:cNvSpPr/>
          <p:nvPr/>
        </p:nvSpPr>
        <p:spPr bwMode="auto">
          <a:xfrm>
            <a:off x="669068" y="733346"/>
            <a:ext cx="9706015" cy="436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  <a:defRPr/>
            </a:pPr>
            <a:r>
              <a:rPr lang="en-US" sz="5400" b="1" dirty="0">
                <a:solidFill>
                  <a:srgbClr val="A63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8" name="Freeform 6"/>
          <p:cNvSpPr/>
          <p:nvPr/>
        </p:nvSpPr>
        <p:spPr bwMode="auto">
          <a:xfrm>
            <a:off x="-46832" y="1409700"/>
            <a:ext cx="3937354" cy="145615"/>
          </a:xfrm>
          <a:custGeom>
            <a:avLst/>
            <a:gdLst/>
            <a:ahLst/>
            <a:cxnLst/>
            <a:rect l="l" t="t" r="r" b="b"/>
            <a:pathLst>
              <a:path w="3937354" h="145615" extrusionOk="0">
                <a:moveTo>
                  <a:pt x="0" y="0"/>
                </a:moveTo>
                <a:lnTo>
                  <a:pt x="3937354" y="0"/>
                </a:lnTo>
                <a:lnTo>
                  <a:pt x="3937354" y="145615"/>
                </a:lnTo>
                <a:lnTo>
                  <a:pt x="0" y="1456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TextBox 7"/>
          <p:cNvSpPr/>
          <p:nvPr/>
        </p:nvSpPr>
        <p:spPr bwMode="auto">
          <a:xfrm>
            <a:off x="1371600" y="2874662"/>
            <a:ext cx="14782800" cy="53183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457200" algn="just">
              <a:lnSpc>
                <a:spcPct val="120000"/>
              </a:lnSpc>
              <a:defRPr/>
            </a:pP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уже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существующих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умных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очков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проблемно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людям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плохим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зрением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сможет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надеть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очки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очки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либо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постоянно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придется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ходить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линзах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А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изменении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зрения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постоянно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приходится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покупать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новые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линзы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очков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и,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даже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оправу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выходит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достаточно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дорого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уходит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время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ждать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изготовят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нужные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вам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очки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носят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линзы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настоящее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время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столкнулись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проблемой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доставки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их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из-за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рубежа</a:t>
            </a:r>
            <a:r>
              <a:rPr lang="en-US" sz="3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/>
          <p:nvPr/>
        </p:nvSpPr>
        <p:spPr bwMode="auto">
          <a:xfrm>
            <a:off x="681602" y="691759"/>
            <a:ext cx="9706015" cy="436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  <a:defRPr/>
            </a:pPr>
            <a:r>
              <a:rPr lang="ru-RU" sz="5400" b="1" dirty="0">
                <a:solidFill>
                  <a:srgbClr val="A63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en-US" sz="5400" b="1" dirty="0">
              <a:solidFill>
                <a:srgbClr val="A634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3"/>
          <p:cNvSpPr/>
          <p:nvPr/>
        </p:nvSpPr>
        <p:spPr bwMode="auto">
          <a:xfrm>
            <a:off x="0" y="1391039"/>
            <a:ext cx="3937354" cy="145615"/>
          </a:xfrm>
          <a:custGeom>
            <a:avLst/>
            <a:gdLst/>
            <a:ahLst/>
            <a:cxnLst/>
            <a:rect l="l" t="t" r="r" b="b"/>
            <a:pathLst>
              <a:path w="3937354" h="145615" extrusionOk="0">
                <a:moveTo>
                  <a:pt x="0" y="0"/>
                </a:moveTo>
                <a:lnTo>
                  <a:pt x="3937354" y="0"/>
                </a:lnTo>
                <a:lnTo>
                  <a:pt x="3937354" y="145615"/>
                </a:lnTo>
                <a:lnTo>
                  <a:pt x="0" y="1456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5"/>
          <p:cNvGrpSpPr/>
          <p:nvPr/>
        </p:nvGrpSpPr>
        <p:grpSpPr bwMode="auto">
          <a:xfrm>
            <a:off x="-29217" y="9548007"/>
            <a:ext cx="813393" cy="760265"/>
            <a:chOff x="0" y="0"/>
            <a:chExt cx="1084524" cy="1013686"/>
          </a:xfrm>
        </p:grpSpPr>
        <p:sp>
          <p:nvSpPr>
            <p:cNvPr id="7" name="Freeform 6"/>
            <p:cNvSpPr/>
            <p:nvPr/>
          </p:nvSpPr>
          <p:spPr bwMode="auto">
            <a:xfrm>
              <a:off x="0" y="0"/>
              <a:ext cx="1084580" cy="1013714"/>
            </a:xfrm>
            <a:custGeom>
              <a:avLst/>
              <a:gdLst/>
              <a:ahLst/>
              <a:cxnLst/>
              <a:rect l="l" t="t" r="r" b="b"/>
              <a:pathLst>
                <a:path w="1084580" h="1013714" extrusionOk="0">
                  <a:moveTo>
                    <a:pt x="0" y="0"/>
                  </a:moveTo>
                  <a:lnTo>
                    <a:pt x="1084580" y="0"/>
                  </a:lnTo>
                  <a:lnTo>
                    <a:pt x="1084580" y="1013714"/>
                  </a:lnTo>
                  <a:lnTo>
                    <a:pt x="0" y="1013714"/>
                  </a:lnTo>
                  <a:close/>
                </a:path>
              </a:pathLst>
            </a:custGeom>
            <a:solidFill>
              <a:srgbClr val="8F00FF"/>
            </a:solidFill>
          </p:spPr>
        </p:sp>
      </p:grpSp>
      <p:sp>
        <p:nvSpPr>
          <p:cNvPr id="8" name="TextBox 7"/>
          <p:cNvSpPr/>
          <p:nvPr/>
        </p:nvSpPr>
        <p:spPr bwMode="auto">
          <a:xfrm>
            <a:off x="91132" y="9805476"/>
            <a:ext cx="610790" cy="226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defRPr/>
            </a:pPr>
            <a:r>
              <a:rPr lang="en-US" sz="1800">
                <a:solidFill>
                  <a:srgbClr val="FFFFFF"/>
                </a:solidFill>
                <a:latin typeface="Arimo"/>
              </a:rPr>
              <a:t>4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171073" y="2921249"/>
            <a:ext cx="16079320" cy="670876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sz="3600" dirty="0">
                <a:latin typeface="Arimo"/>
                <a:ea typeface="Arial" panose="020B0604020202020204"/>
              </a:rPr>
              <a:t>	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Умные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очки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с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расширенным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функционалом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и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возможностью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изменения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диоптрий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с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помощью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мобильного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приложения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предоставят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пользователю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множество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полезных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функций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: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отображение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уведомлений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,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навигация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,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фитнес-трекинг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,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распознавание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лиц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и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т.д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.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Это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делает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их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универсальным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и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полезным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продуктом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для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различных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категорий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потребителей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. К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тому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же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,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наши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умные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очки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позволят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пользователю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получать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информацию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без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необходимости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доставать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смартфон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из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кармана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или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сумки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,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что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увеличивает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удобство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использования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и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экономит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</a:t>
            </a:r>
            <a:r>
              <a:rPr sz="36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время</a:t>
            </a:r>
            <a: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.</a:t>
            </a:r>
            <a:endParaRPr sz="36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 bwMode="auto">
          <a:xfrm>
            <a:off x="-29217" y="1444738"/>
            <a:ext cx="3937354" cy="145615"/>
          </a:xfrm>
          <a:custGeom>
            <a:avLst/>
            <a:gdLst/>
            <a:ahLst/>
            <a:cxnLst/>
            <a:rect l="l" t="t" r="r" b="b"/>
            <a:pathLst>
              <a:path w="3937354" h="145615" extrusionOk="0">
                <a:moveTo>
                  <a:pt x="0" y="0"/>
                </a:moveTo>
                <a:lnTo>
                  <a:pt x="3937354" y="0"/>
                </a:lnTo>
                <a:lnTo>
                  <a:pt x="3937354" y="145615"/>
                </a:lnTo>
                <a:lnTo>
                  <a:pt x="0" y="1456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 bwMode="auto">
          <a:xfrm>
            <a:off x="15067156" y="9209052"/>
            <a:ext cx="3217877" cy="1471622"/>
          </a:xfrm>
          <a:custGeom>
            <a:avLst/>
            <a:gdLst/>
            <a:ahLst/>
            <a:cxnLst/>
            <a:rect l="l" t="t" r="r" b="b"/>
            <a:pathLst>
              <a:path w="3217878" h="1471622" extrusionOk="0">
                <a:moveTo>
                  <a:pt x="0" y="0"/>
                </a:moveTo>
                <a:lnTo>
                  <a:pt x="3217878" y="0"/>
                </a:lnTo>
                <a:lnTo>
                  <a:pt x="3217878" y="1471622"/>
                </a:lnTo>
                <a:lnTo>
                  <a:pt x="0" y="14716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91" r="91"/>
            <a:stretch>
              <a:fillRect/>
            </a:stretch>
          </a:blipFill>
        </p:spPr>
      </p:sp>
      <p:grpSp>
        <p:nvGrpSpPr>
          <p:cNvPr id="6" name="Group 5"/>
          <p:cNvGrpSpPr/>
          <p:nvPr/>
        </p:nvGrpSpPr>
        <p:grpSpPr bwMode="auto">
          <a:xfrm>
            <a:off x="-29217" y="9548007"/>
            <a:ext cx="813393" cy="760265"/>
            <a:chOff x="0" y="0"/>
            <a:chExt cx="1084524" cy="1013686"/>
          </a:xfrm>
        </p:grpSpPr>
        <p:sp>
          <p:nvSpPr>
            <p:cNvPr id="7" name="Freeform 6"/>
            <p:cNvSpPr/>
            <p:nvPr/>
          </p:nvSpPr>
          <p:spPr bwMode="auto">
            <a:xfrm>
              <a:off x="0" y="0"/>
              <a:ext cx="1084580" cy="1013714"/>
            </a:xfrm>
            <a:custGeom>
              <a:avLst/>
              <a:gdLst/>
              <a:ahLst/>
              <a:cxnLst/>
              <a:rect l="l" t="t" r="r" b="b"/>
              <a:pathLst>
                <a:path w="1084580" h="1013714" extrusionOk="0">
                  <a:moveTo>
                    <a:pt x="0" y="0"/>
                  </a:moveTo>
                  <a:lnTo>
                    <a:pt x="1084580" y="0"/>
                  </a:lnTo>
                  <a:lnTo>
                    <a:pt x="1084580" y="1013714"/>
                  </a:lnTo>
                  <a:lnTo>
                    <a:pt x="0" y="1013714"/>
                  </a:lnTo>
                  <a:close/>
                </a:path>
              </a:pathLst>
            </a:custGeom>
            <a:solidFill>
              <a:srgbClr val="B5D8E1"/>
            </a:solidFill>
          </p:spPr>
        </p:sp>
      </p:grpSp>
      <p:sp>
        <p:nvSpPr>
          <p:cNvPr id="8" name="TextBox 7"/>
          <p:cNvSpPr/>
          <p:nvPr/>
        </p:nvSpPr>
        <p:spPr bwMode="auto">
          <a:xfrm>
            <a:off x="91132" y="9805476"/>
            <a:ext cx="610790" cy="226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defRPr/>
            </a:pPr>
            <a:r>
              <a:rPr lang="en-US" sz="1800">
                <a:solidFill>
                  <a:srgbClr val="FFFFFF"/>
                </a:solidFill>
                <a:latin typeface="Arimo"/>
              </a:rPr>
              <a:t>5</a:t>
            </a:r>
          </a:p>
        </p:txBody>
      </p:sp>
      <p:grpSp>
        <p:nvGrpSpPr>
          <p:cNvPr id="9" name="Group 8"/>
          <p:cNvGrpSpPr/>
          <p:nvPr/>
        </p:nvGrpSpPr>
        <p:grpSpPr bwMode="auto">
          <a:xfrm>
            <a:off x="918612" y="2439201"/>
            <a:ext cx="16023536" cy="6407884"/>
            <a:chOff x="0" y="0"/>
            <a:chExt cx="21364714" cy="8543846"/>
          </a:xfrm>
        </p:grpSpPr>
      </p:grpSp>
      <p:sp>
        <p:nvSpPr>
          <p:cNvPr id="10" name="TextBox 9"/>
          <p:cNvSpPr/>
          <p:nvPr/>
        </p:nvSpPr>
        <p:spPr bwMode="auto">
          <a:xfrm>
            <a:off x="789298" y="495300"/>
            <a:ext cx="13975921" cy="782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  <a:defRPr/>
            </a:pPr>
            <a:r>
              <a:rPr lang="ru-RU" sz="54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</a:t>
            </a:r>
            <a:endParaRPr lang="en-US" sz="5400" b="1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71072" y="2419934"/>
            <a:ext cx="16079320" cy="616618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50000"/>
              </a:lnSpc>
              <a:defRPr/>
            </a:pPr>
            <a:b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</a:br>
            <a:br>
              <a:rPr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</a:br>
            <a:r>
              <a:rPr lang="ru-RU" sz="3600" b="1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Конкуренты:</a:t>
            </a:r>
            <a:br>
              <a:rPr lang="ru-RU" sz="36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</a:br>
            <a:r>
              <a:rPr lang="ru-RU" sz="30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1. </a:t>
            </a:r>
            <a:r>
              <a:rPr lang="en-US" sz="30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Google Enterprise 2</a:t>
            </a:r>
            <a:br>
              <a:rPr lang="en-US" sz="30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</a:br>
            <a:r>
              <a:rPr lang="en-US" sz="30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2. TCL </a:t>
            </a:r>
            <a:r>
              <a:rPr lang="en-US" sz="30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NxtWear</a:t>
            </a:r>
            <a:r>
              <a:rPr lang="en-US" sz="30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Air</a:t>
            </a:r>
            <a:br>
              <a:rPr lang="en-US" sz="30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</a:br>
            <a:r>
              <a:rPr lang="en-US" sz="30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3. Amazon Echo Frames (2nd Gen)</a:t>
            </a:r>
            <a:br>
              <a:rPr lang="en-US" sz="30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</a:br>
            <a:r>
              <a:rPr lang="en-US" sz="30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4. </a:t>
            </a:r>
            <a:r>
              <a:rPr lang="en-US" sz="30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Nreal</a:t>
            </a:r>
            <a:r>
              <a:rPr lang="en-US" sz="30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Air AR</a:t>
            </a:r>
            <a:br>
              <a:rPr lang="en-US" sz="30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</a:br>
            <a:r>
              <a:rPr lang="en-US" sz="30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5. </a:t>
            </a:r>
            <a:r>
              <a:rPr lang="en-US" sz="3000" b="0" i="0" u="none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Rokid</a:t>
            </a:r>
            <a:r>
              <a:rPr lang="en-US" sz="3000" b="0" i="0" u="none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 Air Pro</a:t>
            </a:r>
            <a:br>
              <a:rPr sz="1000" b="0" i="0" u="none" dirty="0">
                <a:solidFill>
                  <a:srgbClr val="000000"/>
                </a:solidFill>
                <a:latin typeface="Arimo"/>
                <a:ea typeface="Arial" panose="020B0604020202020204"/>
              </a:rPr>
            </a:br>
            <a:endParaRPr sz="3600" dirty="0">
              <a:latin typeface="Arim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BF800F-18CF-4A57-8C79-6718C573FD91}"/>
              </a:ext>
            </a:extLst>
          </p:cNvPr>
          <p:cNvSpPr/>
          <p:nvPr/>
        </p:nvSpPr>
        <p:spPr>
          <a:xfrm>
            <a:off x="7415808" y="3053922"/>
            <a:ext cx="10510313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Рынок НТИ: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HEALTHNET</a:t>
            </a: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Преимущество: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очки можно менять под свое зрение, а также имеет следующий функционал: навигация, отображение информации, фото и видеосъемка, распознавание голоса.</a:t>
            </a: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ТАМ: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31.000.000 человек (по всей России)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Рентабельность: </a:t>
            </a:r>
          </a:p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SAM: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37.111 человек (по г. Набережные Челны)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Рентабельность:</a:t>
            </a:r>
          </a:p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SOM: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5.567 человек (предполагаемые клиенты за первый год</a:t>
            </a:r>
          </a:p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Чистая прибыль: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8 500 000 (выручка от продаж в первый год реализации) - 6 750 000 (расходы на производство)= 1 750 000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6D32CF-5EB3-48BC-B9C3-1E09E1ACFBA5}"/>
              </a:ext>
            </a:extLst>
          </p:cNvPr>
          <p:cNvSpPr/>
          <p:nvPr/>
        </p:nvSpPr>
        <p:spPr>
          <a:xfrm>
            <a:off x="785465" y="1881325"/>
            <a:ext cx="167473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каждым годом все больше людей используют умные часы, браслеты и другие гаджеты, что указывает на востребованность таких устройств.</a:t>
            </a:r>
            <a:endParaRPr lang="ru-RU" sz="32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8BE7083-39A8-4D32-9A96-905EC0653300}"/>
              </a:ext>
            </a:extLst>
          </p:cNvPr>
          <p:cNvCxnSpPr/>
          <p:nvPr/>
        </p:nvCxnSpPr>
        <p:spPr>
          <a:xfrm>
            <a:off x="7271792" y="3006232"/>
            <a:ext cx="0" cy="72807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extBox 5"/>
          <p:cNvSpPr/>
          <p:nvPr/>
        </p:nvSpPr>
        <p:spPr bwMode="auto">
          <a:xfrm>
            <a:off x="9796489" y="4453641"/>
            <a:ext cx="1067307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0"/>
              </a:lnSpc>
              <a:defRPr/>
            </a:pPr>
            <a:endParaRPr lang="en-US" sz="18000" dirty="0">
              <a:solidFill>
                <a:srgbClr val="FFFFFF"/>
              </a:solidFill>
              <a:latin typeface="Arimo"/>
            </a:endParaRPr>
          </a:p>
        </p:txBody>
      </p:sp>
      <p:sp>
        <p:nvSpPr>
          <p:cNvPr id="20" name="Freeform 19"/>
          <p:cNvSpPr/>
          <p:nvPr/>
        </p:nvSpPr>
        <p:spPr bwMode="auto">
          <a:xfrm>
            <a:off x="-18352" y="1396518"/>
            <a:ext cx="3937354" cy="145615"/>
          </a:xfrm>
          <a:custGeom>
            <a:avLst/>
            <a:gdLst/>
            <a:ahLst/>
            <a:cxnLst/>
            <a:rect l="l" t="t" r="r" b="b"/>
            <a:pathLst>
              <a:path w="3937354" h="145615" extrusionOk="0">
                <a:moveTo>
                  <a:pt x="0" y="0"/>
                </a:moveTo>
                <a:lnTo>
                  <a:pt x="3937354" y="0"/>
                </a:lnTo>
                <a:lnTo>
                  <a:pt x="3937354" y="145615"/>
                </a:lnTo>
                <a:lnTo>
                  <a:pt x="0" y="1456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21" name="Group 20"/>
          <p:cNvGrpSpPr/>
          <p:nvPr/>
        </p:nvGrpSpPr>
        <p:grpSpPr bwMode="auto">
          <a:xfrm>
            <a:off x="-29217" y="9548007"/>
            <a:ext cx="813393" cy="760265"/>
            <a:chOff x="0" y="0"/>
            <a:chExt cx="1084524" cy="1013686"/>
          </a:xfrm>
        </p:grpSpPr>
        <p:sp>
          <p:nvSpPr>
            <p:cNvPr id="22" name="Freeform 21"/>
            <p:cNvSpPr/>
            <p:nvPr/>
          </p:nvSpPr>
          <p:spPr bwMode="auto">
            <a:xfrm>
              <a:off x="0" y="0"/>
              <a:ext cx="1084580" cy="1013714"/>
            </a:xfrm>
            <a:custGeom>
              <a:avLst/>
              <a:gdLst/>
              <a:ahLst/>
              <a:cxnLst/>
              <a:rect l="l" t="t" r="r" b="b"/>
              <a:pathLst>
                <a:path w="1084580" h="1013714" extrusionOk="0">
                  <a:moveTo>
                    <a:pt x="0" y="0"/>
                  </a:moveTo>
                  <a:lnTo>
                    <a:pt x="1084580" y="0"/>
                  </a:lnTo>
                  <a:lnTo>
                    <a:pt x="1084580" y="1013714"/>
                  </a:lnTo>
                  <a:lnTo>
                    <a:pt x="0" y="1013714"/>
                  </a:lnTo>
                  <a:close/>
                </a:path>
              </a:pathLst>
            </a:custGeom>
            <a:solidFill>
              <a:srgbClr val="FBB3C1"/>
            </a:solidFill>
          </p:spPr>
        </p:sp>
      </p:grpSp>
      <p:sp>
        <p:nvSpPr>
          <p:cNvPr id="23" name="TextBox 22"/>
          <p:cNvSpPr/>
          <p:nvPr/>
        </p:nvSpPr>
        <p:spPr bwMode="auto">
          <a:xfrm>
            <a:off x="91132" y="9805476"/>
            <a:ext cx="610790" cy="226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defRPr/>
            </a:pPr>
            <a:r>
              <a:rPr lang="en-US" sz="1800">
                <a:solidFill>
                  <a:srgbClr val="FFFFFF"/>
                </a:solidFill>
                <a:latin typeface="Arimo"/>
              </a:rPr>
              <a:t>6</a:t>
            </a:r>
          </a:p>
        </p:txBody>
      </p:sp>
      <p:sp>
        <p:nvSpPr>
          <p:cNvPr id="24" name="TextBox 24"/>
          <p:cNvSpPr/>
          <p:nvPr/>
        </p:nvSpPr>
        <p:spPr bwMode="auto">
          <a:xfrm>
            <a:off x="312488" y="389529"/>
            <a:ext cx="9706015" cy="782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  <a:defRPr/>
            </a:pPr>
            <a:r>
              <a:rPr lang="ru-RU" sz="54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  <a:endParaRPr lang="en-US" sz="5400" b="1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1171072" y="2223374"/>
            <a:ext cx="16253848" cy="740663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5000"/>
              </a:lnSpc>
              <a:defRPr/>
            </a:pPr>
            <a:br>
              <a:rPr sz="3600" b="0" i="0" u="none" dirty="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</a:br>
            <a:br>
              <a:rPr sz="1000" b="0" i="0" u="none" dirty="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</a:br>
            <a:br>
              <a:rPr sz="1000" b="0" i="0" u="none" dirty="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</a:br>
            <a:endParaRPr sz="36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6125D1-16AD-46DB-BAD2-2DBB1A7BC5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186273"/>
              </p:ext>
            </p:extLst>
          </p:nvPr>
        </p:nvGraphicFramePr>
        <p:xfrm>
          <a:off x="1027056" y="1853613"/>
          <a:ext cx="16397864" cy="740663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198932">
                  <a:extLst>
                    <a:ext uri="{9D8B030D-6E8A-4147-A177-3AD203B41FA5}">
                      <a16:colId xmlns:a16="http://schemas.microsoft.com/office/drawing/2014/main" val="1670695361"/>
                    </a:ext>
                  </a:extLst>
                </a:gridCol>
                <a:gridCol w="8198932">
                  <a:extLst>
                    <a:ext uri="{9D8B030D-6E8A-4147-A177-3AD203B41FA5}">
                      <a16:colId xmlns:a16="http://schemas.microsoft.com/office/drawing/2014/main" val="4135041548"/>
                    </a:ext>
                  </a:extLst>
                </a:gridCol>
              </a:tblGrid>
              <a:tr h="577141">
                <a:tc>
                  <a:txBody>
                    <a:bodyPr/>
                    <a:lstStyle/>
                    <a:p>
                      <a:r>
                        <a:rPr lang="ru-RU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Каналы сбыта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Каналы продвижения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06113"/>
                  </a:ext>
                </a:extLst>
              </a:tr>
              <a:tr h="6829496">
                <a:tc>
                  <a:txBody>
                    <a:bodyPr/>
                    <a:lstStyle/>
                    <a:p>
                      <a:r>
                        <a:rPr lang="ru-RU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Онлайн-магазины, такие как Amazon, Alibaba, Ozon, Wildberries и др. </a:t>
                      </a:r>
                    </a:p>
                    <a:p>
                      <a:r>
                        <a:rPr lang="ru-RU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Оптические салоны и медицинские учреждения, где можно получить консультацию и подобрать очки  </a:t>
                      </a:r>
                    </a:p>
                    <a:p>
                      <a:r>
                        <a:rPr lang="ru-RU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Специализированные магазины по продаже технологических устройств и гаджетов  </a:t>
                      </a:r>
                    </a:p>
                    <a:p>
                      <a:r>
                        <a:rPr lang="ru-RU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Фармацевтические сети и магазины, которые занимаются продажей товаров для здоровья  </a:t>
                      </a:r>
                    </a:p>
                    <a:p>
                      <a:r>
                        <a:rPr lang="ru-RU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Оптовые компании, которые занимаются поставками оптических товаров для других компаний и магазинов.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Рекламные кампании в социальных сетях, на телевидении и радио  </a:t>
                      </a:r>
                    </a:p>
                    <a:p>
                      <a:r>
                        <a:rPr lang="ru-RU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Участие в выставках и конференциях по технологиям и здоровью - Партнерство с оптическими салонами и медицинскими учреждениями  </a:t>
                      </a:r>
                    </a:p>
                    <a:p>
                      <a:r>
                        <a:rPr lang="ru-RU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Создание видеоблогов и обзоров на популярных интернет-платформах </a:t>
                      </a:r>
                    </a:p>
                    <a:p>
                      <a:r>
                        <a:rPr lang="ru-RU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Рассылка электронных писем и SMS-уведомлений клиентам и подписчикам </a:t>
                      </a:r>
                    </a:p>
                    <a:p>
                      <a:r>
                        <a:rPr lang="ru-RU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Организация промо-акций и скидок на первую покупку</a:t>
                      </a:r>
                    </a:p>
                    <a:p>
                      <a:endParaRPr lang="ru-RU" sz="3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380995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25E2725-C4E0-4854-B9FD-A6047CE11189}"/>
              </a:ext>
            </a:extLst>
          </p:cNvPr>
          <p:cNvSpPr/>
          <p:nvPr/>
        </p:nvSpPr>
        <p:spPr>
          <a:xfrm>
            <a:off x="8567936" y="464486"/>
            <a:ext cx="54943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Концепция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B2B, B2C 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 bwMode="auto">
          <a:xfrm>
            <a:off x="0" y="1534696"/>
            <a:ext cx="3937354" cy="145615"/>
          </a:xfrm>
          <a:custGeom>
            <a:avLst/>
            <a:gdLst/>
            <a:ahLst/>
            <a:cxnLst/>
            <a:rect l="l" t="t" r="r" b="b"/>
            <a:pathLst>
              <a:path w="3937354" h="145615" extrusionOk="0">
                <a:moveTo>
                  <a:pt x="0" y="0"/>
                </a:moveTo>
                <a:lnTo>
                  <a:pt x="3937354" y="0"/>
                </a:lnTo>
                <a:lnTo>
                  <a:pt x="3937354" y="145615"/>
                </a:lnTo>
                <a:lnTo>
                  <a:pt x="0" y="1456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5"/>
          <p:cNvSpPr/>
          <p:nvPr/>
        </p:nvSpPr>
        <p:spPr bwMode="auto">
          <a:xfrm>
            <a:off x="949921" y="2728352"/>
            <a:ext cx="7412298" cy="164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Проект находится на уровне</a:t>
            </a:r>
            <a:r>
              <a:rPr lang="en-US" alt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готовности TRL-1</a:t>
            </a:r>
            <a:r>
              <a:rPr lang="en-US" alt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в разработке</a:t>
            </a:r>
            <a:r>
              <a:rPr lang="en-US" altLang="ru-RU" sz="3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2880"/>
              </a:lnSpc>
              <a:defRPr/>
            </a:pPr>
            <a:r>
              <a:rPr lang="en-US" sz="2400" dirty="0">
                <a:solidFill>
                  <a:srgbClr val="1B1B1B"/>
                </a:solidFill>
                <a:latin typeface="Arimo"/>
              </a:rPr>
              <a:t> </a:t>
            </a:r>
          </a:p>
        </p:txBody>
      </p:sp>
      <p:sp>
        <p:nvSpPr>
          <p:cNvPr id="7" name="TextBox 6"/>
          <p:cNvSpPr/>
          <p:nvPr/>
        </p:nvSpPr>
        <p:spPr bwMode="auto">
          <a:xfrm>
            <a:off x="377500" y="501758"/>
            <a:ext cx="9706015" cy="782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  <a:defRPr/>
            </a:pPr>
            <a:r>
              <a:rPr lang="ru-RU" sz="54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ТЕКУЩИЕ РЕЗУЛЬТАТЫ</a:t>
            </a:r>
            <a:endParaRPr lang="en-US" sz="5400" b="1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 bwMode="auto">
          <a:xfrm>
            <a:off x="-29217" y="9548007"/>
            <a:ext cx="813393" cy="760265"/>
            <a:chOff x="0" y="0"/>
            <a:chExt cx="1084524" cy="1013686"/>
          </a:xfrm>
        </p:grpSpPr>
        <p:sp>
          <p:nvSpPr>
            <p:cNvPr id="9" name="Freeform 8"/>
            <p:cNvSpPr/>
            <p:nvPr/>
          </p:nvSpPr>
          <p:spPr bwMode="auto">
            <a:xfrm>
              <a:off x="0" y="0"/>
              <a:ext cx="1084580" cy="1013714"/>
            </a:xfrm>
            <a:custGeom>
              <a:avLst/>
              <a:gdLst/>
              <a:ahLst/>
              <a:cxnLst/>
              <a:rect l="l" t="t" r="r" b="b"/>
              <a:pathLst>
                <a:path w="1084580" h="1013714" extrusionOk="0">
                  <a:moveTo>
                    <a:pt x="0" y="0"/>
                  </a:moveTo>
                  <a:lnTo>
                    <a:pt x="1084580" y="0"/>
                  </a:lnTo>
                  <a:lnTo>
                    <a:pt x="1084580" y="1013714"/>
                  </a:lnTo>
                  <a:lnTo>
                    <a:pt x="0" y="1013714"/>
                  </a:lnTo>
                  <a:close/>
                </a:path>
              </a:pathLst>
            </a:custGeom>
            <a:solidFill>
              <a:srgbClr val="FCAF17"/>
            </a:solidFill>
          </p:spPr>
        </p:sp>
      </p:grpSp>
      <p:sp>
        <p:nvSpPr>
          <p:cNvPr id="10" name="TextBox 9"/>
          <p:cNvSpPr/>
          <p:nvPr/>
        </p:nvSpPr>
        <p:spPr bwMode="auto">
          <a:xfrm>
            <a:off x="91132" y="9805476"/>
            <a:ext cx="610790" cy="226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defRPr/>
            </a:pPr>
            <a:r>
              <a:rPr lang="en-US" sz="1800">
                <a:solidFill>
                  <a:srgbClr val="FFFFFF"/>
                </a:solidFill>
                <a:latin typeface="Arimo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/>
          <p:nvPr/>
        </p:nvSpPr>
        <p:spPr bwMode="auto">
          <a:xfrm>
            <a:off x="382073" y="317169"/>
            <a:ext cx="9706015" cy="1019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  <a:defRPr/>
            </a:pPr>
            <a:r>
              <a:rPr lang="ru-RU" sz="60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endParaRPr lang="en-US" sz="6000" b="1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3"/>
          <p:cNvSpPr/>
          <p:nvPr/>
        </p:nvSpPr>
        <p:spPr bwMode="auto">
          <a:xfrm>
            <a:off x="0" y="1391039"/>
            <a:ext cx="3937354" cy="145615"/>
          </a:xfrm>
          <a:custGeom>
            <a:avLst/>
            <a:gdLst/>
            <a:ahLst/>
            <a:cxnLst/>
            <a:rect l="l" t="t" r="r" b="b"/>
            <a:pathLst>
              <a:path w="3937354" h="145615" extrusionOk="0">
                <a:moveTo>
                  <a:pt x="0" y="0"/>
                </a:moveTo>
                <a:lnTo>
                  <a:pt x="3937354" y="0"/>
                </a:lnTo>
                <a:lnTo>
                  <a:pt x="3937354" y="145615"/>
                </a:lnTo>
                <a:lnTo>
                  <a:pt x="0" y="1456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5"/>
          <p:cNvGrpSpPr/>
          <p:nvPr/>
        </p:nvGrpSpPr>
        <p:grpSpPr bwMode="auto">
          <a:xfrm>
            <a:off x="-29217" y="9548007"/>
            <a:ext cx="813393" cy="760265"/>
            <a:chOff x="0" y="0"/>
            <a:chExt cx="1084524" cy="1013686"/>
          </a:xfrm>
        </p:grpSpPr>
        <p:sp>
          <p:nvSpPr>
            <p:cNvPr id="7" name="Freeform 6"/>
            <p:cNvSpPr/>
            <p:nvPr/>
          </p:nvSpPr>
          <p:spPr bwMode="auto">
            <a:xfrm>
              <a:off x="0" y="0"/>
              <a:ext cx="1084580" cy="1013714"/>
            </a:xfrm>
            <a:custGeom>
              <a:avLst/>
              <a:gdLst/>
              <a:ahLst/>
              <a:cxnLst/>
              <a:rect l="l" t="t" r="r" b="b"/>
              <a:pathLst>
                <a:path w="1084580" h="1013714" extrusionOk="0">
                  <a:moveTo>
                    <a:pt x="0" y="0"/>
                  </a:moveTo>
                  <a:lnTo>
                    <a:pt x="1084580" y="0"/>
                  </a:lnTo>
                  <a:lnTo>
                    <a:pt x="1084580" y="1013714"/>
                  </a:lnTo>
                  <a:lnTo>
                    <a:pt x="0" y="1013714"/>
                  </a:lnTo>
                  <a:close/>
                </a:path>
              </a:pathLst>
            </a:custGeom>
            <a:solidFill>
              <a:srgbClr val="8F00FF"/>
            </a:solidFill>
          </p:spPr>
        </p:sp>
      </p:grpSp>
      <p:sp>
        <p:nvSpPr>
          <p:cNvPr id="8" name="TextBox 7"/>
          <p:cNvSpPr/>
          <p:nvPr/>
        </p:nvSpPr>
        <p:spPr bwMode="auto">
          <a:xfrm>
            <a:off x="91132" y="9805476"/>
            <a:ext cx="610790" cy="276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defRPr/>
            </a:pPr>
            <a:r>
              <a:rPr lang="ru-RU" altLang="en-US" sz="1800">
                <a:solidFill>
                  <a:srgbClr val="FFFFFF"/>
                </a:solidFill>
                <a:latin typeface="Arimo"/>
              </a:rPr>
              <a:t>8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171073" y="2921249"/>
            <a:ext cx="16079320" cy="670876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just">
              <a:lnSpc>
                <a:spcPct val="115000"/>
              </a:lnSpc>
              <a:defRPr/>
            </a:pPr>
            <a:endParaRPr sz="3600"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875665" y="5901373"/>
            <a:ext cx="4134612" cy="2959100"/>
            <a:chOff x="1379" y="10424"/>
            <a:chExt cx="6511" cy="4660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1379" y="10424"/>
              <a:ext cx="6511" cy="2202"/>
              <a:chOff x="1379" y="10424"/>
              <a:chExt cx="6511" cy="2202"/>
            </a:xfrm>
          </p:grpSpPr>
          <p:sp>
            <p:nvSpPr>
              <p:cNvPr id="69" name="Текст 23"/>
              <p:cNvSpPr>
                <a:spLocks noGrp="1"/>
              </p:cNvSpPr>
              <p:nvPr/>
            </p:nvSpPr>
            <p:spPr>
              <a:xfrm>
                <a:off x="1379" y="10424"/>
                <a:ext cx="6511" cy="691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5875" indent="0" algn="l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dirty="0"/>
                  <a:t>Ушанова Анастасия</a:t>
                </a:r>
                <a:endParaRPr lang="en-US" altLang="ru-RU" dirty="0"/>
              </a:p>
            </p:txBody>
          </p:sp>
          <p:sp>
            <p:nvSpPr>
              <p:cNvPr id="24" name="Текстовое поле 23"/>
              <p:cNvSpPr txBox="1"/>
              <p:nvPr/>
            </p:nvSpPr>
            <p:spPr>
              <a:xfrm>
                <a:off x="2729" y="11271"/>
                <a:ext cx="3810" cy="1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altLang="en-US" sz="2500" dirty="0">
                    <a:latin typeface="Arial" panose="020B0604020202020204" pitchFamily="34" charset="0"/>
                    <a:cs typeface="Arial" panose="020B0604020202020204" pitchFamily="34" charset="0"/>
                  </a:rPr>
                  <a:t>Руководитель проекта</a:t>
                </a:r>
              </a:p>
            </p:txBody>
          </p:sp>
        </p:grpSp>
        <p:sp>
          <p:nvSpPr>
            <p:cNvPr id="101" name="Текстовое поле 100"/>
            <p:cNvSpPr txBox="1"/>
            <p:nvPr/>
          </p:nvSpPr>
          <p:spPr>
            <a:xfrm>
              <a:off x="1586" y="13002"/>
              <a:ext cx="6097" cy="20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ctr"/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Лидерство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и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управление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indent="0" algn="ctr"/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Стратегическое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мышление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indent="0" algn="ctr"/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Аналитические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и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проблемно-ориентированные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навыки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altLang="en-US" sz="20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13717270" y="2126298"/>
            <a:ext cx="4274185" cy="6734175"/>
            <a:chOff x="21602" y="4479"/>
            <a:chExt cx="6731" cy="10605"/>
          </a:xfrm>
        </p:grpSpPr>
        <p:sp>
          <p:nvSpPr>
            <p:cNvPr id="29" name="Текстовое поле 28"/>
            <p:cNvSpPr txBox="1"/>
            <p:nvPr/>
          </p:nvSpPr>
          <p:spPr>
            <a:xfrm>
              <a:off x="21602" y="13002"/>
              <a:ext cx="6731" cy="20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ctr"/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Умение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анализировать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рынок</a:t>
              </a:r>
              <a:r>
                <a:rPr lang="ru-RU" alt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, работать с большими объёмами данных,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коммуницировать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и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продвигать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продукт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altLang="en-US" sz="20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5" name="Группа 34"/>
            <p:cNvGrpSpPr/>
            <p:nvPr/>
          </p:nvGrpSpPr>
          <p:grpSpPr>
            <a:xfrm>
              <a:off x="21735" y="4479"/>
              <a:ext cx="6511" cy="8147"/>
              <a:chOff x="21568" y="4479"/>
              <a:chExt cx="6511" cy="8147"/>
            </a:xfrm>
          </p:grpSpPr>
          <p:grpSp>
            <p:nvGrpSpPr>
              <p:cNvPr id="23" name="Группа 22"/>
              <p:cNvGrpSpPr/>
              <p:nvPr/>
            </p:nvGrpSpPr>
            <p:grpSpPr>
              <a:xfrm>
                <a:off x="21568" y="4479"/>
                <a:ext cx="6511" cy="6576"/>
                <a:chOff x="21567" y="4479"/>
                <a:chExt cx="6511" cy="6576"/>
              </a:xfrm>
            </p:grpSpPr>
            <p:sp>
              <p:nvSpPr>
                <p:cNvPr id="75" name="Текст 32"/>
                <p:cNvSpPr>
                  <a:spLocks noGrp="1"/>
                </p:cNvSpPr>
                <p:nvPr/>
              </p:nvSpPr>
              <p:spPr>
                <a:xfrm>
                  <a:off x="21567" y="10364"/>
                  <a:ext cx="6511" cy="691"/>
                </a:xfrm>
                <a:prstGeom prst="rect">
                  <a:avLst/>
                </a:prstGeom>
              </p:spPr>
              <p:txBody>
                <a:bodyPr lIns="0" tIns="0" rIns="0" bIns="0"/>
                <a:lstStyle>
                  <a:lvl1pPr marL="15875" indent="0" algn="l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8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dirty="0"/>
                    <a:t>Калимуллина Илюза</a:t>
                  </a:r>
                </a:p>
              </p:txBody>
            </p:sp>
            <p:pic>
              <p:nvPicPr>
                <p:cNvPr id="11" name="Изображение 10"/>
                <p:cNvPicPr>
                  <a:picLocks noChangeAspect="1"/>
                </p:cNvPicPr>
                <p:nvPr/>
              </p:nvPicPr>
              <p:blipFill>
                <a:blip r:embed="rId4"/>
                <a:srcRect l="26221" r="15876"/>
                <a:stretch>
                  <a:fillRect/>
                </a:stretch>
              </p:blipFill>
              <p:spPr>
                <a:xfrm>
                  <a:off x="22339" y="4479"/>
                  <a:ext cx="4920" cy="5669"/>
                </a:xfrm>
                <a:prstGeom prst="rect">
                  <a:avLst/>
                </a:prstGeom>
              </p:spPr>
            </p:pic>
          </p:grpSp>
          <p:sp>
            <p:nvSpPr>
              <p:cNvPr id="27" name="Текстовое поле 26"/>
              <p:cNvSpPr txBox="1"/>
              <p:nvPr/>
            </p:nvSpPr>
            <p:spPr>
              <a:xfrm>
                <a:off x="22895" y="11271"/>
                <a:ext cx="3810" cy="1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altLang="en-US" sz="2500" dirty="0">
                    <a:latin typeface="Arial" panose="020B0604020202020204" pitchFamily="34" charset="0"/>
                    <a:cs typeface="Arial" panose="020B0604020202020204" pitchFamily="34" charset="0"/>
                  </a:rPr>
                  <a:t>Продакт-менеджер</a:t>
                </a:r>
              </a:p>
            </p:txBody>
          </p:sp>
        </p:grpSp>
      </p:grpSp>
      <p:grpSp>
        <p:nvGrpSpPr>
          <p:cNvPr id="37" name="Группа 36"/>
          <p:cNvGrpSpPr/>
          <p:nvPr/>
        </p:nvGrpSpPr>
        <p:grpSpPr>
          <a:xfrm>
            <a:off x="5156200" y="2126205"/>
            <a:ext cx="4134612" cy="6734268"/>
            <a:chOff x="8101" y="4479"/>
            <a:chExt cx="6511" cy="10605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8101" y="4479"/>
              <a:ext cx="6511" cy="8147"/>
              <a:chOff x="8101" y="4479"/>
              <a:chExt cx="6511" cy="8147"/>
            </a:xfrm>
          </p:grpSpPr>
          <p:grpSp>
            <p:nvGrpSpPr>
              <p:cNvPr id="21" name="Группа 20"/>
              <p:cNvGrpSpPr/>
              <p:nvPr/>
            </p:nvGrpSpPr>
            <p:grpSpPr>
              <a:xfrm>
                <a:off x="8101" y="4479"/>
                <a:ext cx="6511" cy="6636"/>
                <a:chOff x="8050" y="4479"/>
                <a:chExt cx="6511" cy="6636"/>
              </a:xfrm>
            </p:grpSpPr>
            <p:sp>
              <p:nvSpPr>
                <p:cNvPr id="71" name="Текст 26"/>
                <p:cNvSpPr>
                  <a:spLocks noGrp="1"/>
                </p:cNvSpPr>
                <p:nvPr/>
              </p:nvSpPr>
              <p:spPr>
                <a:xfrm>
                  <a:off x="8050" y="10424"/>
                  <a:ext cx="6511" cy="691"/>
                </a:xfrm>
                <a:prstGeom prst="rect">
                  <a:avLst/>
                </a:prstGeom>
              </p:spPr>
              <p:txBody>
                <a:bodyPr lIns="0" tIns="0" rIns="0" bIns="0"/>
                <a:lstStyle>
                  <a:lvl1pPr marL="15875" indent="0" algn="l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8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dirty="0"/>
                    <a:t>Николаева Анна</a:t>
                  </a:r>
                </a:p>
              </p:txBody>
            </p:sp>
            <p:pic>
              <p:nvPicPr>
                <p:cNvPr id="10" name="Изображение 9"/>
                <p:cNvPicPr>
                  <a:picLocks noChangeAspect="1"/>
                </p:cNvPicPr>
                <p:nvPr/>
              </p:nvPicPr>
              <p:blipFill>
                <a:blip r:embed="rId5"/>
                <a:srcRect l="17214" t="32545" r="12146"/>
                <a:stretch>
                  <a:fillRect/>
                </a:stretch>
              </p:blipFill>
              <p:spPr>
                <a:xfrm>
                  <a:off x="8841" y="4479"/>
                  <a:ext cx="4930" cy="5669"/>
                </a:xfrm>
                <a:prstGeom prst="rect">
                  <a:avLst/>
                </a:prstGeom>
              </p:spPr>
            </p:pic>
          </p:grpSp>
          <p:sp>
            <p:nvSpPr>
              <p:cNvPr id="26" name="Текстовое поле 25"/>
              <p:cNvSpPr txBox="1"/>
              <p:nvPr/>
            </p:nvSpPr>
            <p:spPr>
              <a:xfrm>
                <a:off x="9451" y="11271"/>
                <a:ext cx="3810" cy="1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altLang="en-US" sz="2500" dirty="0">
                    <a:latin typeface="Arial" panose="020B0604020202020204" pitchFamily="34" charset="0"/>
                    <a:cs typeface="Arial" panose="020B0604020202020204" pitchFamily="34" charset="0"/>
                  </a:rPr>
                  <a:t>Менеджер по продажам</a:t>
                </a:r>
              </a:p>
            </p:txBody>
          </p:sp>
        </p:grpSp>
        <p:sp>
          <p:nvSpPr>
            <p:cNvPr id="30" name="Текстовое поле 29"/>
            <p:cNvSpPr txBox="1"/>
            <p:nvPr/>
          </p:nvSpPr>
          <p:spPr>
            <a:xfrm>
              <a:off x="8423" y="13002"/>
              <a:ext cx="5867" cy="20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ctr"/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Коммуникабельность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indent="0" algn="ctr"/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Инициативность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indent="0" algn="ctr"/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Нацеленность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на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результат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indent="0" algn="ctr"/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Управление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продажами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en-US" altLang="en-US" sz="20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9436418" y="2125980"/>
            <a:ext cx="4134612" cy="6734810"/>
            <a:chOff x="14756" y="4478"/>
            <a:chExt cx="6511" cy="10606"/>
          </a:xfrm>
        </p:grpSpPr>
        <p:grpSp>
          <p:nvGrpSpPr>
            <p:cNvPr id="34" name="Группа 33"/>
            <p:cNvGrpSpPr/>
            <p:nvPr/>
          </p:nvGrpSpPr>
          <p:grpSpPr>
            <a:xfrm>
              <a:off x="14756" y="4478"/>
              <a:ext cx="6511" cy="8148"/>
              <a:chOff x="14823" y="4478"/>
              <a:chExt cx="6511" cy="8148"/>
            </a:xfrm>
          </p:grpSpPr>
          <p:grpSp>
            <p:nvGrpSpPr>
              <p:cNvPr id="22" name="Группа 21"/>
              <p:cNvGrpSpPr/>
              <p:nvPr/>
            </p:nvGrpSpPr>
            <p:grpSpPr>
              <a:xfrm>
                <a:off x="14823" y="4478"/>
                <a:ext cx="6511" cy="6637"/>
                <a:chOff x="14825" y="4478"/>
                <a:chExt cx="6511" cy="6637"/>
              </a:xfrm>
            </p:grpSpPr>
            <p:sp>
              <p:nvSpPr>
                <p:cNvPr id="73" name="Текст 29"/>
                <p:cNvSpPr>
                  <a:spLocks noGrp="1"/>
                </p:cNvSpPr>
                <p:nvPr/>
              </p:nvSpPr>
              <p:spPr>
                <a:xfrm>
                  <a:off x="14825" y="10424"/>
                  <a:ext cx="6511" cy="691"/>
                </a:xfrm>
                <a:prstGeom prst="rect">
                  <a:avLst/>
                </a:prstGeom>
              </p:spPr>
              <p:txBody>
                <a:bodyPr lIns="0" tIns="0" rIns="0" bIns="0"/>
                <a:lstStyle>
                  <a:lvl1pPr marL="15875" indent="0" algn="l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8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dirty="0"/>
                    <a:t>Маркова Людмила</a:t>
                  </a:r>
                </a:p>
              </p:txBody>
            </p:sp>
            <p:pic>
              <p:nvPicPr>
                <p:cNvPr id="100" name="Изображение 99"/>
                <p:cNvPicPr>
                  <a:picLocks noChangeAspect="1"/>
                </p:cNvPicPr>
                <p:nvPr/>
              </p:nvPicPr>
              <p:blipFill>
                <a:blip r:embed="rId6"/>
                <a:srcRect l="6163" t="3677" b="10502"/>
                <a:stretch>
                  <a:fillRect/>
                </a:stretch>
              </p:blipFill>
              <p:spPr>
                <a:xfrm>
                  <a:off x="15607" y="4478"/>
                  <a:ext cx="4948" cy="567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  <p:sp>
            <p:nvSpPr>
              <p:cNvPr id="25" name="Текстовое поле 24"/>
              <p:cNvSpPr txBox="1"/>
              <p:nvPr/>
            </p:nvSpPr>
            <p:spPr>
              <a:xfrm>
                <a:off x="16173" y="11271"/>
                <a:ext cx="3810" cy="1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altLang="en-US" sz="2500" dirty="0">
                    <a:latin typeface="Arial" panose="020B0604020202020204" pitchFamily="34" charset="0"/>
                    <a:cs typeface="Arial" panose="020B0604020202020204" pitchFamily="34" charset="0"/>
                  </a:rPr>
                  <a:t>Менеджер по маркетингу</a:t>
                </a:r>
              </a:p>
            </p:txBody>
          </p:sp>
        </p:grpSp>
        <p:sp>
          <p:nvSpPr>
            <p:cNvPr id="31" name="Текстовое поле 30"/>
            <p:cNvSpPr txBox="1"/>
            <p:nvPr/>
          </p:nvSpPr>
          <p:spPr>
            <a:xfrm>
              <a:off x="14855" y="13002"/>
              <a:ext cx="6312" cy="20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ctr"/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Навыки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использования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маркетинговых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инструментов</a:t>
              </a:r>
              <a:r>
                <a:rPr lang="ru-RU" alt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, у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мение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анализировать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indent="0" algn="ctr"/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рыночную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ситуацию</a:t>
              </a:r>
              <a:r>
                <a:rPr 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 и </a:t>
              </a:r>
              <a:r>
                <a:rPr lang="en-US" sz="20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тренды</a:t>
              </a:r>
              <a:r>
                <a:rPr lang="ru-RU" altLang="en-US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D91EDEF-10B7-4206-BA80-066AD63E905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3" r="5538"/>
          <a:stretch/>
        </p:blipFill>
        <p:spPr>
          <a:xfrm>
            <a:off x="1515866" y="2072553"/>
            <a:ext cx="3196317" cy="3599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/>
          <p:nvPr/>
        </p:nvSpPr>
        <p:spPr bwMode="auto">
          <a:xfrm>
            <a:off x="423558" y="336744"/>
            <a:ext cx="9706015" cy="1002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  <a:defRPr/>
            </a:pPr>
            <a:r>
              <a:rPr lang="ru-RU" sz="60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ПЛАНЫ РАЗВИТИЯ</a:t>
            </a:r>
            <a:endParaRPr lang="en-US" sz="6000" b="1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3"/>
          <p:cNvSpPr/>
          <p:nvPr/>
        </p:nvSpPr>
        <p:spPr bwMode="auto">
          <a:xfrm>
            <a:off x="-29217" y="1444738"/>
            <a:ext cx="3937354" cy="145615"/>
          </a:xfrm>
          <a:custGeom>
            <a:avLst/>
            <a:gdLst/>
            <a:ahLst/>
            <a:cxnLst/>
            <a:rect l="l" t="t" r="r" b="b"/>
            <a:pathLst>
              <a:path w="3937354" h="145615" extrusionOk="0">
                <a:moveTo>
                  <a:pt x="0" y="0"/>
                </a:moveTo>
                <a:lnTo>
                  <a:pt x="3937354" y="0"/>
                </a:lnTo>
                <a:lnTo>
                  <a:pt x="3937354" y="145615"/>
                </a:lnTo>
                <a:lnTo>
                  <a:pt x="0" y="1456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 bwMode="auto">
          <a:xfrm>
            <a:off x="15067156" y="9209052"/>
            <a:ext cx="3217877" cy="1471622"/>
          </a:xfrm>
          <a:custGeom>
            <a:avLst/>
            <a:gdLst/>
            <a:ahLst/>
            <a:cxnLst/>
            <a:rect l="l" t="t" r="r" b="b"/>
            <a:pathLst>
              <a:path w="3217878" h="1471622" extrusionOk="0">
                <a:moveTo>
                  <a:pt x="0" y="0"/>
                </a:moveTo>
                <a:lnTo>
                  <a:pt x="3217878" y="0"/>
                </a:lnTo>
                <a:lnTo>
                  <a:pt x="3217878" y="1471622"/>
                </a:lnTo>
                <a:lnTo>
                  <a:pt x="0" y="14716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91" r="91"/>
            <a:stretch>
              <a:fillRect/>
            </a:stretch>
          </a:blipFill>
        </p:spPr>
      </p:sp>
      <p:grpSp>
        <p:nvGrpSpPr>
          <p:cNvPr id="6" name="Group 5"/>
          <p:cNvGrpSpPr/>
          <p:nvPr/>
        </p:nvGrpSpPr>
        <p:grpSpPr bwMode="auto">
          <a:xfrm>
            <a:off x="-29217" y="9548007"/>
            <a:ext cx="813393" cy="760265"/>
            <a:chOff x="0" y="0"/>
            <a:chExt cx="1084524" cy="1013686"/>
          </a:xfrm>
        </p:grpSpPr>
        <p:sp>
          <p:nvSpPr>
            <p:cNvPr id="7" name="Freeform 6"/>
            <p:cNvSpPr/>
            <p:nvPr/>
          </p:nvSpPr>
          <p:spPr bwMode="auto">
            <a:xfrm>
              <a:off x="0" y="0"/>
              <a:ext cx="1084580" cy="1013714"/>
            </a:xfrm>
            <a:custGeom>
              <a:avLst/>
              <a:gdLst/>
              <a:ahLst/>
              <a:cxnLst/>
              <a:rect l="l" t="t" r="r" b="b"/>
              <a:pathLst>
                <a:path w="1084580" h="1013714" extrusionOk="0">
                  <a:moveTo>
                    <a:pt x="0" y="0"/>
                  </a:moveTo>
                  <a:lnTo>
                    <a:pt x="1084580" y="0"/>
                  </a:lnTo>
                  <a:lnTo>
                    <a:pt x="1084580" y="1013714"/>
                  </a:lnTo>
                  <a:lnTo>
                    <a:pt x="0" y="1013714"/>
                  </a:lnTo>
                  <a:close/>
                </a:path>
              </a:pathLst>
            </a:custGeom>
            <a:solidFill>
              <a:srgbClr val="B5D8E1"/>
            </a:solidFill>
          </p:spPr>
        </p:sp>
      </p:grpSp>
      <p:sp>
        <p:nvSpPr>
          <p:cNvPr id="8" name="TextBox 7"/>
          <p:cNvSpPr/>
          <p:nvPr/>
        </p:nvSpPr>
        <p:spPr bwMode="auto">
          <a:xfrm>
            <a:off x="91132" y="9805476"/>
            <a:ext cx="610790" cy="276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defRPr/>
            </a:pPr>
            <a:r>
              <a:rPr lang="ru-RU" altLang="en-US" sz="1800">
                <a:solidFill>
                  <a:srgbClr val="FFFFFF"/>
                </a:solidFill>
                <a:latin typeface="Arimo"/>
              </a:rPr>
              <a:t>9</a:t>
            </a:r>
          </a:p>
        </p:txBody>
      </p:sp>
      <p:grpSp>
        <p:nvGrpSpPr>
          <p:cNvPr id="9" name="Group 8"/>
          <p:cNvGrpSpPr/>
          <p:nvPr/>
        </p:nvGrpSpPr>
        <p:grpSpPr bwMode="auto">
          <a:xfrm>
            <a:off x="918612" y="2439201"/>
            <a:ext cx="16023536" cy="6407884"/>
            <a:chOff x="0" y="0"/>
            <a:chExt cx="21364714" cy="8543846"/>
          </a:xfrm>
        </p:grpSpPr>
      </p:grpSp>
      <p:sp>
        <p:nvSpPr>
          <p:cNvPr id="11" name="Прямоугольник 10"/>
          <p:cNvSpPr/>
          <p:nvPr/>
        </p:nvSpPr>
        <p:spPr bwMode="auto">
          <a:xfrm>
            <a:off x="1171072" y="2419934"/>
            <a:ext cx="16079320" cy="616618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3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1.Создание минимально жизнеспособного продукта (MVP);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2.Фокус-группа - сбор мнений с помощью фокус-группы относительно характеристик продукта, его преимуществ и недостатков. Анализ полученных данных для дальнейших корректировок и дополнений, устранения проблем продукта;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3.Использование инструментов продвижения продукта: реклама в социальных сетях,  таргетированная и контекстная реклама.</a:t>
            </a:r>
            <a:endParaRPr lang="ru-RU" altLang="en-US" sz="3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50000"/>
              </a:lnSpc>
              <a:defRPr/>
            </a:pPr>
            <a:br>
              <a:rPr sz="1000" b="0" i="0" u="none" dirty="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</a:b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9145180" y="2604656"/>
            <a:ext cx="9201336" cy="7716942"/>
            <a:chOff x="0" y="0"/>
            <a:chExt cx="12268448" cy="10289256"/>
          </a:xfrm>
        </p:grpSpPr>
        <p:sp>
          <p:nvSpPr>
            <p:cNvPr id="5" name="Freeform 3"/>
            <p:cNvSpPr/>
            <p:nvPr/>
          </p:nvSpPr>
          <p:spPr bwMode="auto">
            <a:xfrm>
              <a:off x="12700" y="12700"/>
              <a:ext cx="12243054" cy="10263886"/>
            </a:xfrm>
            <a:custGeom>
              <a:avLst/>
              <a:gdLst/>
              <a:ahLst/>
              <a:cxnLst/>
              <a:rect l="l" t="t" r="r" b="b"/>
              <a:pathLst>
                <a:path w="12243054" h="10263886" extrusionOk="0">
                  <a:moveTo>
                    <a:pt x="0" y="0"/>
                  </a:moveTo>
                  <a:lnTo>
                    <a:pt x="12243054" y="0"/>
                  </a:lnTo>
                  <a:lnTo>
                    <a:pt x="12243054" y="10263886"/>
                  </a:lnTo>
                  <a:lnTo>
                    <a:pt x="0" y="10263886"/>
                  </a:lnTo>
                  <a:close/>
                </a:path>
              </a:pathLst>
            </a:custGeom>
            <a:solidFill>
              <a:srgbClr val="B5D8E1"/>
            </a:solidFill>
          </p:spPr>
        </p:sp>
      </p:grpSp>
      <p:grpSp>
        <p:nvGrpSpPr>
          <p:cNvPr id="6" name="Group 4"/>
          <p:cNvGrpSpPr/>
          <p:nvPr/>
        </p:nvGrpSpPr>
        <p:grpSpPr bwMode="auto">
          <a:xfrm>
            <a:off x="9145180" y="-18916"/>
            <a:ext cx="9201339" cy="2719539"/>
            <a:chOff x="0" y="0"/>
            <a:chExt cx="12268452" cy="3626052"/>
          </a:xfrm>
        </p:grpSpPr>
        <p:sp>
          <p:nvSpPr>
            <p:cNvPr id="7" name="Freeform 5"/>
            <p:cNvSpPr/>
            <p:nvPr/>
          </p:nvSpPr>
          <p:spPr bwMode="auto">
            <a:xfrm>
              <a:off x="12700" y="12700"/>
              <a:ext cx="12243054" cy="3600704"/>
            </a:xfrm>
            <a:custGeom>
              <a:avLst/>
              <a:gdLst/>
              <a:ahLst/>
              <a:cxnLst/>
              <a:rect l="l" t="t" r="r" b="b"/>
              <a:pathLst>
                <a:path w="12243054" h="3600704" extrusionOk="0">
                  <a:moveTo>
                    <a:pt x="0" y="0"/>
                  </a:moveTo>
                  <a:lnTo>
                    <a:pt x="12243054" y="0"/>
                  </a:lnTo>
                  <a:lnTo>
                    <a:pt x="12243054" y="3600704"/>
                  </a:lnTo>
                  <a:lnTo>
                    <a:pt x="0" y="3600704"/>
                  </a:lnTo>
                  <a:close/>
                </a:path>
              </a:pathLst>
            </a:custGeom>
            <a:solidFill>
              <a:srgbClr val="FD493D"/>
            </a:solidFill>
          </p:spPr>
        </p:sp>
      </p:grpSp>
      <p:grpSp>
        <p:nvGrpSpPr>
          <p:cNvPr id="8" name="Group 6"/>
          <p:cNvGrpSpPr/>
          <p:nvPr/>
        </p:nvGrpSpPr>
        <p:grpSpPr bwMode="auto">
          <a:xfrm>
            <a:off x="9144046" y="8012334"/>
            <a:ext cx="3578157" cy="2292881"/>
            <a:chOff x="0" y="0"/>
            <a:chExt cx="4770876" cy="3057174"/>
          </a:xfrm>
        </p:grpSpPr>
        <p:sp>
          <p:nvSpPr>
            <p:cNvPr id="9" name="Freeform 7"/>
            <p:cNvSpPr/>
            <p:nvPr/>
          </p:nvSpPr>
          <p:spPr bwMode="auto">
            <a:xfrm>
              <a:off x="12700" y="12700"/>
              <a:ext cx="4745482" cy="3031744"/>
            </a:xfrm>
            <a:custGeom>
              <a:avLst/>
              <a:gdLst/>
              <a:ahLst/>
              <a:cxnLst/>
              <a:rect l="l" t="t" r="r" b="b"/>
              <a:pathLst>
                <a:path w="4745482" h="3031744" extrusionOk="0">
                  <a:moveTo>
                    <a:pt x="0" y="0"/>
                  </a:moveTo>
                  <a:lnTo>
                    <a:pt x="4745482" y="0"/>
                  </a:lnTo>
                  <a:lnTo>
                    <a:pt x="4745482" y="3031744"/>
                  </a:lnTo>
                  <a:lnTo>
                    <a:pt x="0" y="3031744"/>
                  </a:lnTo>
                  <a:close/>
                </a:path>
              </a:pathLst>
            </a:custGeom>
            <a:solidFill>
              <a:srgbClr val="FBB3C1"/>
            </a:solidFill>
          </p:spPr>
        </p:sp>
      </p:grpSp>
      <p:grpSp>
        <p:nvGrpSpPr>
          <p:cNvPr id="10" name="Group 8"/>
          <p:cNvGrpSpPr/>
          <p:nvPr/>
        </p:nvGrpSpPr>
        <p:grpSpPr bwMode="auto">
          <a:xfrm>
            <a:off x="12524147" y="-27585"/>
            <a:ext cx="5822367" cy="2736878"/>
            <a:chOff x="0" y="0"/>
            <a:chExt cx="7763156" cy="3649170"/>
          </a:xfrm>
        </p:grpSpPr>
        <p:sp>
          <p:nvSpPr>
            <p:cNvPr id="11" name="Freeform 9"/>
            <p:cNvSpPr/>
            <p:nvPr/>
          </p:nvSpPr>
          <p:spPr bwMode="auto">
            <a:xfrm>
              <a:off x="12700" y="12700"/>
              <a:ext cx="7737729" cy="3623818"/>
            </a:xfrm>
            <a:custGeom>
              <a:avLst/>
              <a:gdLst/>
              <a:ahLst/>
              <a:cxnLst/>
              <a:rect l="l" t="t" r="r" b="b"/>
              <a:pathLst>
                <a:path w="7737729" h="3623818" extrusionOk="0">
                  <a:moveTo>
                    <a:pt x="0" y="0"/>
                  </a:moveTo>
                  <a:lnTo>
                    <a:pt x="7737729" y="0"/>
                  </a:lnTo>
                  <a:lnTo>
                    <a:pt x="7737729" y="3623818"/>
                  </a:lnTo>
                  <a:lnTo>
                    <a:pt x="0" y="3623818"/>
                  </a:lnTo>
                  <a:close/>
                </a:path>
              </a:pathLst>
            </a:custGeom>
            <a:solidFill>
              <a:srgbClr val="FCAF17"/>
            </a:solidFill>
          </p:spPr>
        </p:sp>
      </p:grpSp>
      <p:sp>
        <p:nvSpPr>
          <p:cNvPr id="12" name="TextBox 12"/>
          <p:cNvSpPr/>
          <p:nvPr/>
        </p:nvSpPr>
        <p:spPr bwMode="auto">
          <a:xfrm>
            <a:off x="990600" y="3782034"/>
            <a:ext cx="7174432" cy="2334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420"/>
              </a:lnSpc>
              <a:defRPr/>
            </a:pPr>
            <a:r>
              <a:rPr lang="en-US" sz="80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  <a:p>
            <a:pPr algn="l">
              <a:lnSpc>
                <a:spcPts val="4140"/>
              </a:lnSpc>
              <a:defRPr/>
            </a:pPr>
            <a:endParaRPr lang="en-US" sz="10350" b="1" dirty="0">
              <a:solidFill>
                <a:srgbClr val="8F00FF"/>
              </a:solidFill>
              <a:latin typeface="Arimo"/>
            </a:endParaRPr>
          </a:p>
        </p:txBody>
      </p:sp>
      <p:sp>
        <p:nvSpPr>
          <p:cNvPr id="13" name="Freeform 14"/>
          <p:cNvSpPr/>
          <p:nvPr/>
        </p:nvSpPr>
        <p:spPr bwMode="auto">
          <a:xfrm>
            <a:off x="9207772" y="3383178"/>
            <a:ext cx="9151579" cy="5029641"/>
          </a:xfrm>
          <a:custGeom>
            <a:avLst/>
            <a:gdLst/>
            <a:ahLst/>
            <a:cxnLst/>
            <a:rect l="l" t="t" r="r" b="b"/>
            <a:pathLst>
              <a:path w="7062555" h="3663652" extrusionOk="0">
                <a:moveTo>
                  <a:pt x="0" y="0"/>
                </a:moveTo>
                <a:lnTo>
                  <a:pt x="7062555" y="0"/>
                </a:lnTo>
                <a:lnTo>
                  <a:pt x="7062555" y="3663652"/>
                </a:lnTo>
                <a:lnTo>
                  <a:pt x="0" y="36636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t="21506" b="23160"/>
            <a:stretch>
              <a:fillRect/>
            </a:stretch>
          </a:blipFill>
        </p:spPr>
      </p:sp>
      <p:sp>
        <p:nvSpPr>
          <p:cNvPr id="14" name="Прямоугольник 13"/>
          <p:cNvSpPr/>
          <p:nvPr/>
        </p:nvSpPr>
        <p:spPr bwMode="auto">
          <a:xfrm>
            <a:off x="12712683" y="8021859"/>
            <a:ext cx="5575317" cy="2265141"/>
          </a:xfrm>
          <a:prstGeom prst="rect">
            <a:avLst/>
          </a:prstGeom>
          <a:solidFill>
            <a:srgbClr val="A634FF"/>
          </a:solidFill>
          <a:ln>
            <a:solidFill>
              <a:srgbClr val="A63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691</Words>
  <Application>Microsoft Office PowerPoint</Application>
  <PresentationFormat>Custom</PresentationFormat>
  <Paragraphs>85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Geometria</vt:lpstr>
      <vt:lpstr>Gilroy-ExtraBold</vt:lpstr>
      <vt:lpstr>Helvetica</vt:lpstr>
      <vt:lpstr>Arial</vt:lpstr>
      <vt:lpstr>Calibri</vt:lpstr>
      <vt:lpstr>Gilroy-Light</vt:lpstr>
      <vt:lpstr>Arimo</vt:lpstr>
      <vt:lpstr>Calibri Light</vt:lpstr>
      <vt:lpstr>Office Theme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User_8</cp:lastModifiedBy>
  <cp:revision>15</cp:revision>
  <dcterms:created xsi:type="dcterms:W3CDTF">2023-11-14T18:51:00Z</dcterms:created>
  <dcterms:modified xsi:type="dcterms:W3CDTF">2023-11-27T21:05:53Z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91296E7C566F4F80B7EF938EA5D688D4_13</vt:lpwstr>
  </property>
  <property fmtid="{D5CDD505-2E9C-101B-9397-08002B2CF9AE}" pid="3" name="KSOProductBuildVer">
    <vt:lpwstr>1049-12.2.0.13306</vt:lpwstr>
  </property>
</Properties>
</file>