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21E97F8-BB4D-424F-83E3-445BD923E004}">
  <a:tblStyle styleId="{521E97F8-BB4D-424F-83E3-445BD923E00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5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a2f57feff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a2f57feff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5" name="Google Shape;185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0" name="Google Shape;230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6" name="Google Shape;24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7" name="Google Shape;287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3" name="Google Shape;303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10.jp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2.png"/><Relationship Id="rId5" Type="http://schemas.openxmlformats.org/officeDocument/2006/relationships/image" Target="../media/image14.png"/><Relationship Id="rId6" Type="http://schemas.openxmlformats.org/officeDocument/2006/relationships/image" Target="../media/image13.png"/><Relationship Id="rId7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31.png"/><Relationship Id="rId5" Type="http://schemas.openxmlformats.org/officeDocument/2006/relationships/image" Target="../media/image36.png"/><Relationship Id="rId6" Type="http://schemas.openxmlformats.org/officeDocument/2006/relationships/image" Target="../media/image3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7.png"/><Relationship Id="rId7" Type="http://schemas.openxmlformats.org/officeDocument/2006/relationships/image" Target="../media/image33.png"/><Relationship Id="rId8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Relationship Id="rId4" Type="http://schemas.openxmlformats.org/officeDocument/2006/relationships/image" Target="../media/image32.png"/><Relationship Id="rId5" Type="http://schemas.openxmlformats.org/officeDocument/2006/relationships/image" Target="../media/image30.png"/><Relationship Id="rId6" Type="http://schemas.openxmlformats.org/officeDocument/2006/relationships/image" Target="../media/image24.png"/><Relationship Id="rId7" Type="http://schemas.openxmlformats.org/officeDocument/2006/relationships/image" Target="../media/image2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265450" y="1709850"/>
            <a:ext cx="51366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000"/>
              <a:t>Селективные </a:t>
            </a:r>
            <a:r>
              <a:rPr lang="ru" sz="2000"/>
              <a:t>молекулярно-импрентированные сорбенты</a:t>
            </a:r>
            <a:r>
              <a:rPr lang="ru" sz="2000"/>
              <a:t> для разделения и извлечения биологически активных соединений</a:t>
            </a:r>
            <a:endParaRPr sz="2000"/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60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25" y="0"/>
            <a:ext cx="1914000" cy="6204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328551" y="3461525"/>
            <a:ext cx="18144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40250" y="369600"/>
            <a:ext cx="1702800" cy="1522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40150" y="1891700"/>
            <a:ext cx="17028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95" y="3873719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81915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25" y="369600"/>
            <a:ext cx="265500" cy="478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94200" y="1223400"/>
            <a:ext cx="4539900" cy="26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ru" sz="15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Актуальность</a:t>
            </a:r>
            <a:r>
              <a:rPr lang="ru" sz="15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: В России существует более 1000 фармацевтических и пищевых компаний, которые пользовались европейским сырьем и оборудованием, но потеряли к ним доступ. Порядка 67% компаний </a:t>
            </a:r>
            <a:r>
              <a:rPr lang="ru" sz="15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перешли</a:t>
            </a:r>
            <a:r>
              <a:rPr lang="ru" sz="15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на </a:t>
            </a:r>
            <a:r>
              <a:rPr lang="ru" sz="15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китайский</a:t>
            </a:r>
            <a:r>
              <a:rPr lang="ru" sz="15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импорт, а часть осталась на европейском, хотя это значительно дороже и времязатратнее аналогов. Мы предлагаем технологию создания и использования сорбентов, которую возможно использовать на классическом лабораторном оборудовании.</a:t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417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6" name="Google Shape;136;p26"/>
          <p:cNvPicPr preferRelativeResize="0"/>
          <p:nvPr/>
        </p:nvPicPr>
        <p:blipFill rotWithShape="1">
          <a:blip r:embed="rId5">
            <a:alphaModFix/>
          </a:blip>
          <a:srcRect b="0" l="9132" r="0" t="0"/>
          <a:stretch/>
        </p:blipFill>
        <p:spPr>
          <a:xfrm>
            <a:off x="4751938" y="1196950"/>
            <a:ext cx="2458775" cy="258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457192" y="145346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660450" y="2290375"/>
            <a:ext cx="5205000" cy="16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</a:rPr>
              <a:t>Фармацевтические компании и производители пищевых добавок, которые использовали европейские технологи, но сейчас не могут их использовать потому что поставка оборудования и сырья из Европы значительно затруднена.</a:t>
            </a:r>
            <a:endParaRPr sz="1600">
              <a:solidFill>
                <a:srgbClr val="FF2F2D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51575" y="1747455"/>
            <a:ext cx="1619250" cy="84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7"/>
          <p:cNvPicPr preferRelativeResize="0"/>
          <p:nvPr/>
        </p:nvPicPr>
        <p:blipFill rotWithShape="1">
          <a:blip r:embed="rId5">
            <a:alphaModFix/>
          </a:blip>
          <a:srcRect b="30412" l="13357" r="15931" t="29042"/>
          <a:stretch/>
        </p:blipFill>
        <p:spPr>
          <a:xfrm>
            <a:off x="6573988" y="2694400"/>
            <a:ext cx="1574428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93636" y="957625"/>
            <a:ext cx="1535150" cy="78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25350" y="3175425"/>
            <a:ext cx="1230500" cy="123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609781" y="1474825"/>
            <a:ext cx="82053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 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800" y="65631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8"/>
          <p:cNvSpPr txBox="1"/>
          <p:nvPr/>
        </p:nvSpPr>
        <p:spPr>
          <a:xfrm>
            <a:off x="961625" y="2221200"/>
            <a:ext cx="70884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Проблема нашего клиента в том что он не может закупать оборудование и сырье, а так-же поддерживать работоспособность оборудования, </a:t>
            </a: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полученного</a:t>
            </a: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 ранее  из Европы и при этом чтобы продолжать производство, он вынужден переплачивать за доставку из Европы, либо искать аналоги на мировом рынке и менять лабораторное оборудование под поставщика.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/>
          <p:nvPr>
            <p:ph type="title"/>
          </p:nvPr>
        </p:nvSpPr>
        <p:spPr>
          <a:xfrm>
            <a:off x="938100" y="90975"/>
            <a:ext cx="8151600" cy="80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sz="2000">
                <a:solidFill>
                  <a:schemeClr val="dk1"/>
                </a:solidFill>
              </a:rPr>
              <a:t>Покажем проблему на примере </a:t>
            </a:r>
            <a:r>
              <a:rPr lang="ru" sz="2000">
                <a:solidFill>
                  <a:schemeClr val="dk1"/>
                </a:solidFill>
              </a:rPr>
              <a:t>конкретной</a:t>
            </a:r>
            <a:r>
              <a:rPr lang="ru" sz="2000">
                <a:solidFill>
                  <a:schemeClr val="dk1"/>
                </a:solidFill>
              </a:rPr>
              <a:t> задачи, а именно на примере очистки глутамина от глутаминовой кислоты: </a:t>
            </a:r>
            <a:endParaRPr sz="2000"/>
          </a:p>
        </p:txBody>
      </p:sp>
      <p:sp>
        <p:nvSpPr>
          <p:cNvPr id="174" name="Google Shape;174;p29"/>
          <p:cNvSpPr txBox="1"/>
          <p:nvPr>
            <p:ph idx="1" type="body"/>
          </p:nvPr>
        </p:nvSpPr>
        <p:spPr>
          <a:xfrm>
            <a:off x="2580800" y="948600"/>
            <a:ext cx="2397900" cy="268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/>
              <a:t>Старая технология очистки: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/>
              <a:t>Требует обязательную закупку фильтров, установок и оборудования, а </a:t>
            </a:r>
            <a:r>
              <a:rPr lang="ru" sz="1300"/>
              <a:t>также</a:t>
            </a:r>
            <a:r>
              <a:rPr lang="ru" sz="1300"/>
              <a:t> сырья определенного качества, наш клиент этого сделать без </a:t>
            </a:r>
            <a:r>
              <a:rPr lang="ru" sz="1300"/>
              <a:t>дополнительных</a:t>
            </a:r>
            <a:r>
              <a:rPr lang="ru" sz="1300"/>
              <a:t> затрат не может. При этом потери при очистке сырья могут составлять около 40%</a:t>
            </a:r>
            <a:endParaRPr sz="1300"/>
          </a:p>
        </p:txBody>
      </p:sp>
      <p:sp>
        <p:nvSpPr>
          <p:cNvPr id="175" name="Google Shape;175;p29"/>
          <p:cNvSpPr/>
          <p:nvPr/>
        </p:nvSpPr>
        <p:spPr>
          <a:xfrm>
            <a:off x="89143" y="1472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125" y="22121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137" y="1374950"/>
            <a:ext cx="2294876" cy="133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8450" y="3065975"/>
            <a:ext cx="2184251" cy="163819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9"/>
          <p:cNvSpPr txBox="1"/>
          <p:nvPr/>
        </p:nvSpPr>
        <p:spPr>
          <a:xfrm>
            <a:off x="5579950" y="903200"/>
            <a:ext cx="3345000" cy="29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Использование нашей технологии позволяет значительно ускорить процесс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очистки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создание самих сорбентов и их нанесение не требует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дополнительных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затрат и оборудования. По предварительным расчетам, потери будут составлять около 15-20%.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Такой подход позволит снизить итоговую стоимость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продукта примерно в 2,5 раза.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6">
            <a:alphaModFix/>
          </a:blip>
          <a:srcRect b="17525" l="0" r="0" t="0"/>
          <a:stretch/>
        </p:blipFill>
        <p:spPr>
          <a:xfrm>
            <a:off x="4618675" y="3641475"/>
            <a:ext cx="2397951" cy="129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9"/>
          <p:cNvSpPr txBox="1"/>
          <p:nvPr/>
        </p:nvSpPr>
        <p:spPr>
          <a:xfrm>
            <a:off x="6689750" y="4438875"/>
            <a:ext cx="14268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Основа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2" name="Google Shape;182;p29"/>
          <p:cNvSpPr txBox="1"/>
          <p:nvPr/>
        </p:nvSpPr>
        <p:spPr>
          <a:xfrm>
            <a:off x="6193650" y="3545188"/>
            <a:ext cx="30000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Тонкослойное покрытие сорбентом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/>
          <p:nvPr>
            <p:ph type="title"/>
          </p:nvPr>
        </p:nvSpPr>
        <p:spPr>
          <a:xfrm>
            <a:off x="1433500" y="389325"/>
            <a:ext cx="81093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900">
                <a:solidFill>
                  <a:schemeClr val="dk1"/>
                </a:solidFill>
              </a:rPr>
              <a:t>Решение</a:t>
            </a:r>
            <a:endParaRPr sz="2900">
              <a:solidFill>
                <a:schemeClr val="dk1"/>
              </a:solidFill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230268" y="31534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5" name="Google Shape;19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246" y="3893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0"/>
          <p:cNvSpPr txBox="1"/>
          <p:nvPr/>
        </p:nvSpPr>
        <p:spPr>
          <a:xfrm>
            <a:off x="2994300" y="1003238"/>
            <a:ext cx="58077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Решение - это создание технологии по созданию и использованию селективных сорбентов основанных на методе молекулярного импринтинга, которые можно использовать на классическом лабораторном оборудовании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7" name="Google Shape;19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0950" y="1733845"/>
            <a:ext cx="1591350" cy="1183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49318">
            <a:off x="1574296" y="2382580"/>
            <a:ext cx="1343455" cy="659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68500" y="2485400"/>
            <a:ext cx="1719750" cy="1819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730031">
            <a:off x="4163094" y="3118867"/>
            <a:ext cx="1341110" cy="612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01276" y="2859977"/>
            <a:ext cx="3458738" cy="2088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 txBox="1"/>
          <p:nvPr>
            <p:ph type="title"/>
          </p:nvPr>
        </p:nvSpPr>
        <p:spPr>
          <a:xfrm>
            <a:off x="431801" y="241275"/>
            <a:ext cx="7344900" cy="1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900">
                <a:solidFill>
                  <a:schemeClr val="dk1"/>
                </a:solidFill>
              </a:rPr>
              <a:t>ЦЕННОСТЬ, ЦЕННОСТНОЕ ПРЕДЛОЖЕНИЕ</a:t>
            </a:r>
            <a:endParaRPr sz="2900">
              <a:solidFill>
                <a:schemeClr val="dk1"/>
              </a:solidFill>
            </a:endParaRPr>
          </a:p>
        </p:txBody>
      </p:sp>
      <p:sp>
        <p:nvSpPr>
          <p:cNvPr id="207" name="Google Shape;207;p31"/>
          <p:cNvSpPr txBox="1"/>
          <p:nvPr/>
        </p:nvSpPr>
        <p:spPr>
          <a:xfrm>
            <a:off x="736775" y="1251675"/>
            <a:ext cx="7140000" cy="3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Selective sorbents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клиентам, а именн</a:t>
            </a:r>
            <a:r>
              <a:rPr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 фармацевтическим и пищевым 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омпаниям 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когда они потеряли доступ к источникам своего сырья и оборудования. а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также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возможности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поддержания работоспособности оборудования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сложности и дороговизны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 помощью технологии создания сел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ективных сорбентов на классическом лабораторном оборудовании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возможность продолжать производство в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необходимые сроки, без дополнительных расходов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2"/>
          <p:cNvSpPr/>
          <p:nvPr/>
        </p:nvSpPr>
        <p:spPr>
          <a:xfrm>
            <a:off x="-9" y="47634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 txBox="1"/>
          <p:nvPr/>
        </p:nvSpPr>
        <p:spPr>
          <a:xfrm>
            <a:off x="-6" y="48787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220393" y="1868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2"/>
          <p:cNvSpPr txBox="1"/>
          <p:nvPr>
            <p:ph type="title"/>
          </p:nvPr>
        </p:nvSpPr>
        <p:spPr>
          <a:xfrm>
            <a:off x="220392" y="174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32"/>
          <p:cNvSpPr txBox="1"/>
          <p:nvPr>
            <p:ph idx="1" type="body"/>
          </p:nvPr>
        </p:nvSpPr>
        <p:spPr>
          <a:xfrm>
            <a:off x="279500" y="883350"/>
            <a:ext cx="4094100" cy="39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476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 sz="1100"/>
              <a:t>Мы работаем на рынке B2B</a:t>
            </a:r>
            <a:endParaRPr sz="1100"/>
          </a:p>
          <a:p>
            <a:pPr indent="-2476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 sz="1100"/>
              <a:t>Наша ЦА - это Фармацевтические и пищевые компании</a:t>
            </a:r>
            <a:r>
              <a:rPr lang="ru" sz="1100">
                <a:solidFill>
                  <a:srgbClr val="132C40"/>
                </a:solidFill>
              </a:rPr>
              <a:t> (порядка 1000 компаний)</a:t>
            </a:r>
            <a:endParaRPr sz="1100"/>
          </a:p>
          <a:p>
            <a:pPr indent="-2476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 sz="1100"/>
              <a:t>Сегмент А - Те компании которые продолжают пользоваться европейским оборудованием и сырьем и хотят перейти на аналоги потому что стоимость и время доставки их оборудования и сырья их не устраивает. (</a:t>
            </a:r>
            <a:r>
              <a:rPr lang="ru" sz="1100">
                <a:highlight>
                  <a:srgbClr val="FFFFFF"/>
                </a:highlight>
              </a:rPr>
              <a:t>23% продолжили получать импорт, и порядка из них 15% планируют переход</a:t>
            </a:r>
            <a:r>
              <a:rPr lang="ru" sz="1100"/>
              <a:t>)</a:t>
            </a:r>
            <a:endParaRPr sz="1100"/>
          </a:p>
          <a:p>
            <a:pPr indent="-2476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 sz="1100"/>
              <a:t>Сегмент B - Те компании которые планируют переходить на аналоги и выбирают другие вариант.(Порядка </a:t>
            </a:r>
            <a:r>
              <a:rPr lang="ru" sz="1100">
                <a:highlight>
                  <a:srgbClr val="FFFFFF"/>
                </a:highlight>
              </a:rPr>
              <a:t>13% российских предприятий</a:t>
            </a:r>
            <a:r>
              <a:rPr lang="ru" sz="1100"/>
              <a:t>)</a:t>
            </a:r>
            <a:endParaRPr sz="1100">
              <a:solidFill>
                <a:srgbClr val="FF2F2D"/>
              </a:solidFill>
            </a:endParaRPr>
          </a:p>
          <a:p>
            <a:pPr indent="-2476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 sz="1100"/>
              <a:t>Сможем заработать в первый год - 250000 рублей по подсчетам юнит-экономики</a:t>
            </a:r>
            <a:endParaRPr sz="11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2F2D"/>
              </a:solidFill>
            </a:endParaRPr>
          </a:p>
        </p:txBody>
      </p:sp>
      <p:sp>
        <p:nvSpPr>
          <p:cNvPr id="223" name="Google Shape;22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7" name="Google Shape;22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9125" y="1392000"/>
            <a:ext cx="4233877" cy="286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431726" y="2675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3"/>
          <p:cNvSpPr txBox="1"/>
          <p:nvPr/>
        </p:nvSpPr>
        <p:spPr>
          <a:xfrm>
            <a:off x="486027" y="992613"/>
            <a:ext cx="8815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Наши основные конкуренты это европейские и китайские компании</a:t>
            </a:r>
            <a:endParaRPr b="0" i="0" sz="15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3"/>
          <p:cNvSpPr txBox="1"/>
          <p:nvPr>
            <p:ph type="title"/>
          </p:nvPr>
        </p:nvSpPr>
        <p:spPr>
          <a:xfrm>
            <a:off x="486025" y="2330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3"/>
          <p:cNvSpPr txBox="1"/>
          <p:nvPr/>
        </p:nvSpPr>
        <p:spPr>
          <a:xfrm>
            <a:off x="604150" y="1581850"/>
            <a:ext cx="4184100" cy="18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сильная сторона: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наши технологии могут использоваться на классическом лабораторном оборудовании, скорости доставки выше чем из китая. Удобная система заказа на сайте, цена значительно ниже аналогов. Пакеты по обучению использования технологии персонала производства. 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p33"/>
          <p:cNvSpPr txBox="1"/>
          <p:nvPr/>
        </p:nvSpPr>
        <p:spPr>
          <a:xfrm>
            <a:off x="5404225" y="2164500"/>
            <a:ext cx="3000000" cy="17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Основные конкуренты:</a:t>
            </a:r>
            <a:endParaRPr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Pingxiang Global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Zibo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Dongying Yiming</a:t>
            </a:r>
            <a:endParaRPr u="sng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Zhengzhou Bo Yue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Foshan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p33"/>
          <p:cNvSpPr txBox="1"/>
          <p:nvPr/>
        </p:nvSpPr>
        <p:spPr>
          <a:xfrm>
            <a:off x="604100" y="3696013"/>
            <a:ext cx="37248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слабая сторона: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Малый ассортимент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4"/>
          <p:cNvSpPr/>
          <p:nvPr/>
        </p:nvSpPr>
        <p:spPr>
          <a:xfrm>
            <a:off x="486418" y="163049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4"/>
          <p:cNvSpPr txBox="1"/>
          <p:nvPr>
            <p:ph type="title"/>
          </p:nvPr>
        </p:nvSpPr>
        <p:spPr>
          <a:xfrm>
            <a:off x="486425" y="1618225"/>
            <a:ext cx="3589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52" name="Google Shape;252;p34"/>
          <p:cNvSpPr txBox="1"/>
          <p:nvPr>
            <p:ph idx="1" type="body"/>
          </p:nvPr>
        </p:nvSpPr>
        <p:spPr>
          <a:xfrm>
            <a:off x="530868" y="2844606"/>
            <a:ext cx="79932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Мы создаем технологии создания сорбентов, которые будут продаваться на сайте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У нас будут покупать готовые сорбенты, и технологии их производства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Дополнительно мы можем зарабатывать на продаже сорбентов, и создании сорбентов определенного уровня избирательности для </a:t>
            </a:r>
            <a:r>
              <a:rPr lang="ru" sz="1400"/>
              <a:t>определенных</a:t>
            </a:r>
            <a:r>
              <a:rPr lang="ru" sz="1400"/>
              <a:t> БАВ.</a:t>
            </a:r>
            <a:endParaRPr sz="1400"/>
          </a:p>
        </p:txBody>
      </p:sp>
      <p:sp>
        <p:nvSpPr>
          <p:cNvPr id="253" name="Google Shape;253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7" name="Google Shape;25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8475" y="176982"/>
            <a:ext cx="2450650" cy="245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5"/>
          <p:cNvSpPr txBox="1"/>
          <p:nvPr>
            <p:ph type="title"/>
          </p:nvPr>
        </p:nvSpPr>
        <p:spPr>
          <a:xfrm>
            <a:off x="502017" y="10998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3" name="Google Shape;26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5"/>
          <p:cNvSpPr txBox="1"/>
          <p:nvPr/>
        </p:nvSpPr>
        <p:spPr>
          <a:xfrm>
            <a:off x="1079402" y="1700100"/>
            <a:ext cx="6985200" cy="26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 текущий момент, мы проанализировали рынок, определили наших конкурентов, и потенциальных клиентов. Провели проблемное интервью с представителями компаний(в частности с компанией занимающейся производством БАДов VILAVI), из которого получили информацию об основных ключах получения сырья и оборудования российскими компаниями, а также узнали где и как компании покупают свои технологии. На основании полученных статистических данных, и данных взятых из интервью, была создана бизнес модель.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6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73" name="Google Shape;273;p36"/>
          <p:cNvGraphicFramePr/>
          <p:nvPr/>
        </p:nvGraphicFramePr>
        <p:xfrm>
          <a:off x="532310" y="130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{521E97F8-BB4D-424F-83E3-445BD923E004}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Рахманин Антон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Кузнецов 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Вячеслав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Кужев Амин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МЕНЕДЖЕР, </a:t>
                      </a: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Алексеев Максим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Рамазанов Илья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4" name="Google Shape;274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E:\Downloads\изображение_2023-05-26_152108806-round (1).png" id="280" name="Google Shape;28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78925" y="1745925"/>
            <a:ext cx="727900" cy="727900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pic>
        <p:nvPicPr>
          <p:cNvPr descr="E:\Downloads\изображение_2023-05-26_151615387-round.png" id="281" name="Google Shape;281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6601" y="2571749"/>
            <a:ext cx="756450" cy="756450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pic>
        <p:nvPicPr>
          <p:cNvPr descr="E:\Downloads\изображение_2023-05-26_151922592-round.png" id="282" name="Google Shape;282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12775" y="2571750"/>
            <a:ext cx="756450" cy="756450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pic>
        <p:nvPicPr>
          <p:cNvPr descr="E:\Downloads\изображение_2023-05-26_152019785-round.png" id="283" name="Google Shape;283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50687" y="3426113"/>
            <a:ext cx="788275" cy="788275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pic>
        <p:nvPicPr>
          <p:cNvPr descr="E:\Downloads\изображение_2023-05-26_152046329-round.png" id="284" name="Google Shape;284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96850" y="3396525"/>
            <a:ext cx="822000" cy="822000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7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90" name="Google Shape;290;p37"/>
          <p:cNvSpPr txBox="1"/>
          <p:nvPr>
            <p:ph idx="1" type="body"/>
          </p:nvPr>
        </p:nvSpPr>
        <p:spPr>
          <a:xfrm>
            <a:off x="456825" y="1433725"/>
            <a:ext cx="7973700" cy="13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Получить патент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Лицензировать технологию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</a:t>
            </a:r>
            <a:r>
              <a:rPr lang="ru" sz="1300">
                <a:solidFill>
                  <a:srgbClr val="132C40"/>
                </a:solidFill>
              </a:rPr>
              <a:t>роизвести</a:t>
            </a:r>
            <a:r>
              <a:rPr lang="ru" sz="1300">
                <a:solidFill>
                  <a:srgbClr val="132C40"/>
                </a:solidFill>
              </a:rPr>
              <a:t> перенос макета сайта на другой домен и подключить защищенную систему оплаты</a:t>
            </a:r>
            <a:r>
              <a:rPr lang="ru" sz="1300"/>
              <a:t>.</a:t>
            </a:r>
            <a:endParaRPr sz="1300"/>
          </a:p>
        </p:txBody>
      </p:sp>
      <p:sp>
        <p:nvSpPr>
          <p:cNvPr id="291" name="Google Shape;291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99" name="Google Shape;299;p37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{521E97F8-BB4D-424F-83E3-445BD923E004}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81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Произвести расчет стоимости переноса сайта на платный домен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Рамазанов Илья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Подключение системы оплаты сайта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Кужев Амин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0" name="Google Shape;300;p37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8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06" name="Google Shape;306;p38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1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+7 (982) 873 51 97</a:t>
            </a:r>
            <a:endParaRPr b="1" sz="11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1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rakhmanin_ae@edu.surgu.ru</a:t>
            </a:r>
            <a:endParaRPr b="1" sz="11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0" name="Google Shape;31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4" name="Google Shape;314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