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5" r:id="rId4"/>
    <p:sldMasterId id="2147483662" r:id="rId5"/>
  </p:sldMasterIdLst>
  <p:notesMasterIdLst>
    <p:notesMasterId r:id="rId15"/>
  </p:notesMasterIdLst>
  <p:handoutMasterIdLst>
    <p:handoutMasterId r:id="rId16"/>
  </p:handoutMasterIdLst>
  <p:sldIdLst>
    <p:sldId id="260" r:id="rId6"/>
    <p:sldId id="295" r:id="rId7"/>
    <p:sldId id="304" r:id="rId8"/>
    <p:sldId id="297" r:id="rId9"/>
    <p:sldId id="298" r:id="rId10"/>
    <p:sldId id="299" r:id="rId11"/>
    <p:sldId id="301" r:id="rId12"/>
    <p:sldId id="302" r:id="rId13"/>
    <p:sldId id="303" r:id="rId14"/>
  </p:sldIdLst>
  <p:sldSz cx="20104100" cy="11315700"/>
  <p:notesSz cx="9947275" cy="68151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2" roundtripDataSignature="AMtx7mh7q3xpIwk4qY00UgrTwVK46xTPtQ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Гость" initials="Го" lastIdx="8" clrIdx="0">
    <p:extLst>
      <p:ext uri="{19B8F6BF-5375-455C-9EA6-DF929625EA0E}">
        <p15:presenceInfo xmlns:p15="http://schemas.microsoft.com/office/powerpoint/2012/main" userId="S::urn:spo:anon#6301cac2615989df4a7f2a66516e9b2217a16f25be57438a6fdfcad90d523d42::" providerId="AD"/>
      </p:ext>
    </p:extLst>
  </p:cmAuthor>
  <p:cmAuthor id="2" name="Пешкова Василиса Олеговна" initials="ПО" lastIdx="1" clrIdx="1">
    <p:extLst>
      <p:ext uri="{19B8F6BF-5375-455C-9EA6-DF929625EA0E}">
        <p15:presenceInfo xmlns:p15="http://schemas.microsoft.com/office/powerpoint/2012/main" userId="S::v.peshkova@nti.work::8cab216e-47e0-4f45-a26c-c341913e10c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AA7"/>
    <a:srgbClr val="20D7C0"/>
    <a:srgbClr val="FF8200"/>
    <a:srgbClr val="0640BC"/>
    <a:srgbClr val="F1FBFF"/>
    <a:srgbClr val="086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88DF0FD-1832-459D-A4AA-4501EE5D750F}">
  <a:tblStyle styleId="{A88DF0FD-1832-459D-A4AA-4501EE5D750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88FB5F3-C342-4D8A-924C-601262E7DF53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979D45DF-C3B2-4E91-9913-E00A4624A0FA}" styleName="Table_2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/>
      <a:tcStyle>
        <a:tcBdr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230" autoAdjust="0"/>
    <p:restoredTop sz="95604" autoAdjust="0"/>
  </p:normalViewPr>
  <p:slideViewPr>
    <p:cSldViewPr snapToGrid="0">
      <p:cViewPr varScale="1">
        <p:scale>
          <a:sx n="66" d="100"/>
          <a:sy n="66" d="100"/>
        </p:scale>
        <p:origin x="4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12" d="100"/>
          <a:sy n="112" d="100"/>
        </p:scale>
        <p:origin x="2136" y="11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3" Type="http://schemas.openxmlformats.org/officeDocument/2006/relationships/customXml" Target="../customXml/item3.xml"/><Relationship Id="rId34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33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32" Type="http://customschemas.google.com/relationships/presentationmetadata" Target="metadata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notesMaster" Target="notesMasters/notesMaster1.xml"/><Relationship Id="rId36" Type="http://schemas.openxmlformats.org/officeDocument/2006/relationships/theme" Target="theme/theme1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AB413C94-42A4-594D-86B4-E274EF9812D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D79BEEE-F173-5946-86DD-CF1217D444D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634038" y="0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348977-59D3-5A45-B2D7-E0BA5D0A09D6}" type="datetimeFigureOut">
              <a:rPr lang="ru-RU" smtClean="0"/>
              <a:t>12.11.2023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D2E6FCC-B524-A449-A2D2-214D5345DBB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473825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5D79E91-CE8F-2A4D-A0FC-8301BF565F4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634038" y="6473825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7566FF-C339-3A45-9823-04AE7381AE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01672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34224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34224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7.png"/><Relationship Id="rId7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2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2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microsoft.com/office/2007/relationships/hdphoto" Target="../media/hdphoto3.wdp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12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microsoft.com/office/2007/relationships/hdphoto" Target="../media/hdphoto4.wdp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Relationship Id="rId6" Type="http://schemas.microsoft.com/office/2007/relationships/hdphoto" Target="../media/hdphoto5.wdp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microsoft.com/office/2007/relationships/hdphoto" Target="../media/hdphoto6.wdp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4C8E9D7-5C17-064C-9209-F5724DF9AC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912" r="6517" b="8319"/>
          <a:stretch/>
        </p:blipFill>
        <p:spPr>
          <a:xfrm>
            <a:off x="0" y="0"/>
            <a:ext cx="20228511" cy="11315700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2976" y="3574472"/>
            <a:ext cx="7400004" cy="317178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2976" y="6998407"/>
            <a:ext cx="7400004" cy="273208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65200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5B1F976-7723-DE44-8A75-BD8CE829A48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1538" y="725488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86F8094-5B3F-EE4E-A069-6B261E14972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5065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9689338-717F-E34D-AF5C-7B3C597236A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88226" y="566928"/>
            <a:ext cx="10849819" cy="11651674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8112" y="3574472"/>
            <a:ext cx="7400004" cy="3171782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7242047"/>
            <a:ext cx="7400004" cy="248844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0336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AAFB9D2-E37D-5C45-938E-F6E2AF1FAAE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42976" y="740509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520F069-FF96-6243-A457-E2DD79A146A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725488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1763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 userDrawn="1">
          <p15:clr>
            <a:srgbClr val="FBAE40"/>
          </p15:clr>
        </p15:guide>
        <p15:guide id="3" orient="horz" pos="6535" userDrawn="1">
          <p15:clr>
            <a:srgbClr val="FBAE40"/>
          </p15:clr>
        </p15:guide>
        <p15:guide id="4" orient="horz" pos="457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813822"/>
            <a:ext cx="8793162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7" name="Текст 8">
            <a:extLst>
              <a:ext uri="{FF2B5EF4-FFF2-40B4-BE49-F238E27FC236}">
                <a16:creationId xmlns:a16="http://schemas.microsoft.com/office/drawing/2014/main" id="{63953D88-C688-0B48-A8A0-24BCDBD844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8" name="Текст 8">
            <a:extLst>
              <a:ext uri="{FF2B5EF4-FFF2-40B4-BE49-F238E27FC236}">
                <a16:creationId xmlns:a16="http://schemas.microsoft.com/office/drawing/2014/main" id="{6C99F359-399D-7748-B91D-8091C1933DE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495788" y="1813822"/>
            <a:ext cx="8841739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274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1630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107925" y="3344736"/>
            <a:ext cx="8211315" cy="911089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07925" y="2271023"/>
            <a:ext cx="8211315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107925" y="4483209"/>
            <a:ext cx="8211315" cy="5707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2C0A17A-4977-714A-AE03-EAB92E295D8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10202755" cy="113157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ru-RU" dirty="0"/>
              <a:t>Вставка </a:t>
            </a:r>
          </a:p>
          <a:p>
            <a:r>
              <a:rPr lang="ru-RU" dirty="0"/>
              <a:t>для изображения</a:t>
            </a:r>
          </a:p>
        </p:txBody>
      </p:sp>
    </p:spTree>
    <p:extLst>
      <p:ext uri="{BB962C8B-B14F-4D97-AF65-F5344CB8AC3E}">
        <p14:creationId xmlns:p14="http://schemas.microsoft.com/office/powerpoint/2010/main" val="2846499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>
            <a:off x="8650225" y="-2453964"/>
            <a:ext cx="14708920" cy="13769664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6815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 rot="10800000">
            <a:off x="-2925208" y="4296696"/>
            <a:ext cx="10473262" cy="9804479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54C84263-40A1-BE42-A9FA-C5F2407C32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5311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A89293F9-473B-7A44-AD01-FABB3438F7E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110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11A7303-58E2-D643-8654-4CE3CDD6A66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1" name="Текст 8">
            <a:extLst>
              <a:ext uri="{FF2B5EF4-FFF2-40B4-BE49-F238E27FC236}">
                <a16:creationId xmlns:a16="http://schemas.microsoft.com/office/drawing/2014/main" id="{F4ACFC93-6EE1-0545-AB5D-2AA612F3EF7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5" name="Текст 8">
            <a:extLst>
              <a:ext uri="{FF2B5EF4-FFF2-40B4-BE49-F238E27FC236}">
                <a16:creationId xmlns:a16="http://schemas.microsoft.com/office/drawing/2014/main" id="{FAAF74B4-50BB-4C47-AE2D-5CFD6655325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6" name="Рисунок 2">
            <a:extLst>
              <a:ext uri="{FF2B5EF4-FFF2-40B4-BE49-F238E27FC236}">
                <a16:creationId xmlns:a16="http://schemas.microsoft.com/office/drawing/2014/main" id="{74135ABC-39DF-C84C-9E74-CD31114C4C7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7" name="Текст 8">
            <a:extLst>
              <a:ext uri="{FF2B5EF4-FFF2-40B4-BE49-F238E27FC236}">
                <a16:creationId xmlns:a16="http://schemas.microsoft.com/office/drawing/2014/main" id="{49455812-9A6F-1A42-AC06-36E3D8CA324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8" name="Текст 8">
            <a:extLst>
              <a:ext uri="{FF2B5EF4-FFF2-40B4-BE49-F238E27FC236}">
                <a16:creationId xmlns:a16="http://schemas.microsoft.com/office/drawing/2014/main" id="{57C0AD6E-F1D7-A149-A0FC-DAF36E1FDE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9" name="Рисунок 2">
            <a:extLst>
              <a:ext uri="{FF2B5EF4-FFF2-40B4-BE49-F238E27FC236}">
                <a16:creationId xmlns:a16="http://schemas.microsoft.com/office/drawing/2014/main" id="{EB2CE1F9-D25E-5543-8864-3A9687FC35C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0" name="Текст 8">
            <a:extLst>
              <a:ext uri="{FF2B5EF4-FFF2-40B4-BE49-F238E27FC236}">
                <a16:creationId xmlns:a16="http://schemas.microsoft.com/office/drawing/2014/main" id="{EA195AAF-3E42-0347-9095-DF2A73CA796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1" name="Текст 8">
            <a:extLst>
              <a:ext uri="{FF2B5EF4-FFF2-40B4-BE49-F238E27FC236}">
                <a16:creationId xmlns:a16="http://schemas.microsoft.com/office/drawing/2014/main" id="{A8701132-B8B8-DE40-81BE-06BA5765DEA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2" name="Рисунок 2">
            <a:extLst>
              <a:ext uri="{FF2B5EF4-FFF2-40B4-BE49-F238E27FC236}">
                <a16:creationId xmlns:a16="http://schemas.microsoft.com/office/drawing/2014/main" id="{7E432881-2541-8845-BCC6-E44649FE2662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3" name="Текст 8">
            <a:extLst>
              <a:ext uri="{FF2B5EF4-FFF2-40B4-BE49-F238E27FC236}">
                <a16:creationId xmlns:a16="http://schemas.microsoft.com/office/drawing/2014/main" id="{F74A8EF0-3118-354B-A16C-3B709AC281A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</p:spTree>
    <p:extLst>
      <p:ext uri="{BB962C8B-B14F-4D97-AF65-F5344CB8AC3E}">
        <p14:creationId xmlns:p14="http://schemas.microsoft.com/office/powerpoint/2010/main" val="2083456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CBC5857-7A11-A64F-969B-ED0F9B208F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98E52E8-821C-9847-BE35-A2100A9BCE7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75391">
            <a:off x="5474785" y="-2762628"/>
            <a:ext cx="17590815" cy="16840956"/>
          </a:xfrm>
          <a:prstGeom prst="rect">
            <a:avLst/>
          </a:prstGeom>
        </p:spPr>
      </p:pic>
      <p:sp>
        <p:nvSpPr>
          <p:cNvPr id="13" name="Заголовок 12">
            <a:extLst>
              <a:ext uri="{FF2B5EF4-FFF2-40B4-BE49-F238E27FC236}">
                <a16:creationId xmlns:a16="http://schemas.microsoft.com/office/drawing/2014/main" id="{0ECE03EB-3B62-9045-9BF8-D5D74EDF8E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8112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4" name="Нижний колонтитул 13">
            <a:extLst>
              <a:ext uri="{FF2B5EF4-FFF2-40B4-BE49-F238E27FC236}">
                <a16:creationId xmlns:a16="http://schemas.microsoft.com/office/drawing/2014/main" id="{6B5E0E9F-4543-7448-BBFC-18529CE6E316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888112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938B5B4-D636-894E-A4BC-34D240BA9D6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88112" y="714058"/>
            <a:ext cx="3177669" cy="118238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5AAB992-4A60-D640-922B-8FE792D118E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8849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49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AFB213A-41E3-154A-98C1-317359A92FC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63346" y="-3760202"/>
            <a:ext cx="15445312" cy="14464127"/>
          </a:xfrm>
          <a:prstGeom prst="rect">
            <a:avLst/>
          </a:prstGeom>
        </p:spPr>
      </p:pic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E5D23A-A48A-A54D-9B96-8821DF515B9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id="{619E01A9-3E43-5241-8B27-5E84F94F01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6400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32B77989-13B4-0345-B00E-3374CF978B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6400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6" name="Нижний колонтитул 13">
            <a:extLst>
              <a:ext uri="{FF2B5EF4-FFF2-40B4-BE49-F238E27FC236}">
                <a16:creationId xmlns:a16="http://schemas.microsoft.com/office/drawing/2014/main" id="{D15AFD3C-1B44-9C4A-81E5-17FBA6759FB3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06400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E9342B2-9B05-4142-AF50-13B59E7D438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06400" y="714058"/>
            <a:ext cx="3177669" cy="1182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4147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дзаголовок 2">
            <a:extLst>
              <a:ext uri="{FF2B5EF4-FFF2-40B4-BE49-F238E27FC236}">
                <a16:creationId xmlns:a16="http://schemas.microsoft.com/office/drawing/2014/main" id="{B31CB517-791B-C349-A525-6168E81257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5" name="Заголовок 12">
            <a:extLst>
              <a:ext uri="{FF2B5EF4-FFF2-40B4-BE49-F238E27FC236}">
                <a16:creationId xmlns:a16="http://schemas.microsoft.com/office/drawing/2014/main" id="{82E44724-F3C5-A44B-A4C0-0BB8A2BF89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C0F0A868-8108-1A42-8EDA-CE2F4F76653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97805" y="-1758684"/>
            <a:ext cx="15018686" cy="15364879"/>
          </a:xfrm>
          <a:prstGeom prst="rect">
            <a:avLst/>
          </a:prstGeom>
        </p:spPr>
      </p:pic>
      <p:sp>
        <p:nvSpPr>
          <p:cNvPr id="9" name="Нижний колонтитул 8">
            <a:extLst>
              <a:ext uri="{FF2B5EF4-FFF2-40B4-BE49-F238E27FC236}">
                <a16:creationId xmlns:a16="http://schemas.microsoft.com/office/drawing/2014/main" id="{9417760D-21B9-594E-B863-A32ABBFF6424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83E484AA-C2CB-E744-84A0-63E84E4BDBE9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5DED0A0F-6A06-D645-BB7B-B3C096E8F31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9B7880E-B510-F140-B243-89F0042ED84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7730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67D9F912-A1AB-8847-86EE-DFA3A3467A70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A253B6D-528B-4C4E-BB42-F73F086058A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310865D-6844-4147-9F05-E1231503B73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1" name="Подзаголовок 2">
            <a:extLst>
              <a:ext uri="{FF2B5EF4-FFF2-40B4-BE49-F238E27FC236}">
                <a16:creationId xmlns:a16="http://schemas.microsoft.com/office/drawing/2014/main" id="{0B82EC68-AEA6-0A43-90FB-56ED8864A6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97EF1A79-3395-9247-9514-6EC3C047F1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3" name="Нижний колонтитул 8">
            <a:extLst>
              <a:ext uri="{FF2B5EF4-FFF2-40B4-BE49-F238E27FC236}">
                <a16:creationId xmlns:a16="http://schemas.microsoft.com/office/drawing/2014/main" id="{E90F4487-3ACF-194B-A678-078B67C106E7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20810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13A7DC9-D1AC-874B-B45F-E5CF03ADE6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9099" t="15719" r="12464" b="31481"/>
          <a:stretch/>
        </p:blipFill>
        <p:spPr>
          <a:xfrm>
            <a:off x="5163451" y="-2088439"/>
            <a:ext cx="18969642" cy="13404139"/>
          </a:xfrm>
          <a:prstGeom prst="rect">
            <a:avLst/>
          </a:prstGeom>
        </p:spPr>
      </p:pic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9682D4C5-DDB1-4847-AE76-42212B70D76D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7927BA8-6461-3E44-879B-33796ACFDC9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8B0058F-50F9-5041-AC23-5BB336A65B3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14107C5B-D6F6-9B40-9676-C8C861D75D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Заголовок 12">
            <a:extLst>
              <a:ext uri="{FF2B5EF4-FFF2-40B4-BE49-F238E27FC236}">
                <a16:creationId xmlns:a16="http://schemas.microsoft.com/office/drawing/2014/main" id="{1BD850E2-D292-F945-A78D-8B5AA1A545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7" name="Нижний колонтитул 8">
            <a:extLst>
              <a:ext uri="{FF2B5EF4-FFF2-40B4-BE49-F238E27FC236}">
                <a16:creationId xmlns:a16="http://schemas.microsoft.com/office/drawing/2014/main" id="{4853B91A-2247-384D-9817-78F55F4998B1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97971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3">
            <a:extLst>
              <a:ext uri="{FF2B5EF4-FFF2-40B4-BE49-F238E27FC236}">
                <a16:creationId xmlns:a16="http://schemas.microsoft.com/office/drawing/2014/main" id="{1EBDE21A-55B7-DD49-B2FF-E349F0F9B888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6662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56" r:id="rId2"/>
    <p:sldLayoutId id="2147483670" r:id="rId3"/>
    <p:sldLayoutId id="2147483675" r:id="rId4"/>
    <p:sldLayoutId id="2147483673" r:id="rId5"/>
    <p:sldLayoutId id="2147483671" r:id="rId6"/>
    <p:sldLayoutId id="2147483674" r:id="rId7"/>
    <p:sldLayoutId id="2147483672" r:id="rId8"/>
    <p:sldLayoutId id="2147483676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49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3">
            <a:extLst>
              <a:ext uri="{FF2B5EF4-FFF2-40B4-BE49-F238E27FC236}">
                <a16:creationId xmlns:a16="http://schemas.microsoft.com/office/drawing/2014/main" id="{5F479B8B-10D3-674C-9BA6-DD782C3538CD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6734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6" r:id="rId3"/>
    <p:sldLayoutId id="2147483669" r:id="rId4"/>
    <p:sldLayoutId id="21474836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ABAF0E-B356-8A4A-BFDC-8AEA703BC8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8112" y="4902193"/>
            <a:ext cx="8507348" cy="1511314"/>
          </a:xfrm>
        </p:spPr>
        <p:txBody>
          <a:bodyPr>
            <a:noAutofit/>
          </a:bodyPr>
          <a:lstStyle/>
          <a:p>
            <a:r>
              <a:rPr lang="ru-RU" sz="6600" dirty="0">
                <a:latin typeface="Century Gothic" panose="020B0502020202020204" pitchFamily="34" charset="0"/>
                <a:cs typeface="Times New Roman" panose="02020603050405020304" pitchFamily="18" charset="0"/>
              </a:rPr>
              <a:t>ПИШ с интересом</a:t>
            </a:r>
          </a:p>
        </p:txBody>
      </p:sp>
    </p:spTree>
    <p:extLst>
      <p:ext uri="{BB962C8B-B14F-4D97-AF65-F5344CB8AC3E}">
        <p14:creationId xmlns:p14="http://schemas.microsoft.com/office/powerpoint/2010/main" val="22068052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4">
            <a:extLst>
              <a:ext uri="{FF2B5EF4-FFF2-40B4-BE49-F238E27FC236}">
                <a16:creationId xmlns:a16="http://schemas.microsoft.com/office/drawing/2014/main" id="{5E3FCA23-D8EC-B74D-B073-8974604F5A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818388"/>
            <a:ext cx="9741217" cy="911089"/>
          </a:xfrm>
        </p:spPr>
        <p:txBody>
          <a:bodyPr/>
          <a:lstStyle/>
          <a:p>
            <a:r>
              <a:rPr lang="ru-RU" sz="50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Актуальность проекта</a:t>
            </a:r>
          </a:p>
        </p:txBody>
      </p:sp>
      <p:sp>
        <p:nvSpPr>
          <p:cNvPr id="20" name="Текст 19">
            <a:extLst>
              <a:ext uri="{FF2B5EF4-FFF2-40B4-BE49-F238E27FC236}">
                <a16:creationId xmlns:a16="http://schemas.microsoft.com/office/drawing/2014/main" id="{283F6D99-FE8F-3447-990D-DE77451547E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8284952" cy="7554912"/>
          </a:xfrm>
        </p:spPr>
        <p:txBody>
          <a:bodyPr/>
          <a:lstStyle/>
          <a:p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87375" indent="-571500">
              <a:buFont typeface="Arial" panose="020B0604020202020204" pitchFamily="34" charset="0"/>
              <a:buChar char="•"/>
            </a:pPr>
            <a:r>
              <a:rPr lang="ru-RU" sz="4000" i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Увеличение числа студентов технологических направлений:</a:t>
            </a:r>
            <a:r>
              <a:rPr lang="ru-RU" sz="4000" dirty="0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3200" dirty="0">
                <a:latin typeface="Century Gothic" panose="020B0502020202020204" pitchFamily="34" charset="0"/>
                <a:cs typeface="Times New Roman" panose="02020603050405020304" pitchFamily="18" charset="0"/>
              </a:rPr>
              <a:t>все больше и больше молодых людей решают связать свою жизнь с математикой, технологиями и инжинирингом. </a:t>
            </a:r>
          </a:p>
          <a:p>
            <a:pPr marL="587375" indent="-571500">
              <a:buFont typeface="Arial" panose="020B0604020202020204" pitchFamily="34" charset="0"/>
              <a:buChar char="•"/>
            </a:pPr>
            <a:r>
              <a:rPr lang="ru-RU" sz="4000" i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Рост популярности формата подкастов в целом: </a:t>
            </a:r>
            <a:r>
              <a:rPr lang="ru-RU" sz="3200" dirty="0">
                <a:latin typeface="Century Gothic" panose="020B0502020202020204" pitchFamily="34" charset="0"/>
                <a:cs typeface="Times New Roman" panose="02020603050405020304" pitchFamily="18" charset="0"/>
              </a:rPr>
              <a:t>формат подкастов в наши дни очень распространен за счет своего удобства и простоты использования. </a:t>
            </a:r>
          </a:p>
          <a:p>
            <a:pPr marL="587375" indent="-571500">
              <a:buFont typeface="Arial" panose="020B0604020202020204" pitchFamily="34" charset="0"/>
              <a:buChar char="•"/>
            </a:pPr>
            <a:r>
              <a:rPr lang="ru-RU" sz="4000" i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Повышенный уровень стресса и усталости студентов: </a:t>
            </a:r>
            <a:r>
              <a:rPr lang="ru-RU" sz="3200" dirty="0">
                <a:latin typeface="Century Gothic" panose="020B0502020202020204" pitchFamily="34" charset="0"/>
                <a:cs typeface="Times New Roman" panose="02020603050405020304" pitchFamily="18" charset="0"/>
              </a:rPr>
              <a:t>с</a:t>
            </a:r>
            <a:r>
              <a:rPr lang="ru-RU" sz="3200" b="0" i="0" dirty="0">
                <a:effectLst/>
                <a:latin typeface="Century Gothic" panose="020B0502020202020204" pitchFamily="34" charset="0"/>
                <a:cs typeface="Times New Roman" panose="02020603050405020304" pitchFamily="18" charset="0"/>
              </a:rPr>
              <a:t>туденты часто испытывают усталость и изнеможение от обучения. Подкаст может быть формой развлечения и отдыха для них. Он может содержать юмористические элементы, истории успеха, мотивационные речи, которые помогут студентам сохранять интерес и мотивацию к учебе.</a:t>
            </a:r>
          </a:p>
        </p:txBody>
      </p:sp>
    </p:spTree>
    <p:extLst>
      <p:ext uri="{BB962C8B-B14F-4D97-AF65-F5344CB8AC3E}">
        <p14:creationId xmlns:p14="http://schemas.microsoft.com/office/powerpoint/2010/main" val="15601953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10">
            <a:extLst>
              <a:ext uri="{FF2B5EF4-FFF2-40B4-BE49-F238E27FC236}">
                <a16:creationId xmlns:a16="http://schemas.microsoft.com/office/drawing/2014/main" id="{C72ED528-466D-BB48-85E5-2A2D73A027E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94588" y="1813822"/>
            <a:ext cx="18442939" cy="3480074"/>
          </a:xfrm>
        </p:spPr>
        <p:txBody>
          <a:bodyPr/>
          <a:lstStyle/>
          <a:p>
            <a:pPr algn="just"/>
            <a:r>
              <a:rPr lang="ru-RU" sz="3000" dirty="0">
                <a:latin typeface="Century Gothic" panose="020B0502020202020204" pitchFamily="34" charset="0"/>
              </a:rPr>
              <a:t>Мы решаем проблему </a:t>
            </a:r>
            <a:r>
              <a:rPr lang="ru-RU" sz="3000" i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незаинтересованности студентов </a:t>
            </a:r>
            <a:r>
              <a:rPr lang="ru-RU" sz="3000" dirty="0">
                <a:latin typeface="Century Gothic" panose="020B0502020202020204" pitchFamily="34" charset="0"/>
              </a:rPr>
              <a:t>в обучении. </a:t>
            </a:r>
            <a:r>
              <a:rPr lang="ru-RU" sz="3000" dirty="0">
                <a:latin typeface="Century Gothic" panose="020B0502020202020204" pitchFamily="34" charset="0"/>
                <a:cs typeface="Times New Roman" panose="02020603050405020304" pitchFamily="18" charset="0"/>
              </a:rPr>
              <a:t>Несмотря на то, что всё больше молодых людей выбирают технические специальности для обучения</a:t>
            </a:r>
            <a:r>
              <a:rPr lang="en-US" sz="3000" dirty="0">
                <a:latin typeface="Century Gothic" panose="020B0502020202020204" pitchFamily="34" charset="0"/>
                <a:cs typeface="Times New Roman" panose="02020603050405020304" pitchFamily="18" charset="0"/>
              </a:rPr>
              <a:t>,</a:t>
            </a:r>
            <a:r>
              <a:rPr lang="ru-RU" sz="3000" dirty="0">
                <a:latin typeface="Century Gothic" panose="020B0502020202020204" pitchFamily="34" charset="0"/>
                <a:cs typeface="Times New Roman" panose="02020603050405020304" pitchFamily="18" charset="0"/>
              </a:rPr>
              <a:t> большинство из них оказываются неготовыми к восприятию сложной информации в большом объеме. Информация в университетах зачастую дается в непонятной форме, без особых индивидуальных объяснений учащимся. Из-за этого, они теряют интерес к процессу образования. Наш подкаст будет отличным вариантом решения проблемы. Он поможет скрасить тяжёлые и нудные будни студента</a:t>
            </a:r>
            <a:r>
              <a:rPr lang="en-US" sz="3000" dirty="0">
                <a:latin typeface="Century Gothic" panose="020B0502020202020204" pitchFamily="34" charset="0"/>
                <a:cs typeface="Times New Roman" panose="02020603050405020304" pitchFamily="18" charset="0"/>
              </a:rPr>
              <a:t>,</a:t>
            </a:r>
            <a:r>
              <a:rPr lang="ru-RU" sz="3000" dirty="0">
                <a:latin typeface="Century Gothic" panose="020B0502020202020204" pitchFamily="34" charset="0"/>
                <a:cs typeface="Times New Roman" panose="02020603050405020304" pitchFamily="18" charset="0"/>
              </a:rPr>
              <a:t> и вернет интерес к обучению, сделав обучение проще и понятнее. </a:t>
            </a:r>
          </a:p>
        </p:txBody>
      </p:sp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857418DB-37CF-2943-BAD4-176F0C2D3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50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Проблема</a:t>
            </a:r>
          </a:p>
        </p:txBody>
      </p:sp>
      <p:sp>
        <p:nvSpPr>
          <p:cNvPr id="15" name="Текст 14">
            <a:extLst>
              <a:ext uri="{FF2B5EF4-FFF2-40B4-BE49-F238E27FC236}">
                <a16:creationId xmlns:a16="http://schemas.microsoft.com/office/drawing/2014/main" id="{2152D6DA-EBB8-DF4B-A09D-F2FF5954B99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94586" y="6481712"/>
            <a:ext cx="18442939" cy="3480074"/>
          </a:xfrm>
        </p:spPr>
        <p:txBody>
          <a:bodyPr/>
          <a:lstStyle/>
          <a:p>
            <a:pPr algn="just"/>
            <a:r>
              <a:rPr lang="ru-RU" sz="3000" dirty="0">
                <a:latin typeface="Century Gothic" panose="020B0502020202020204" pitchFamily="34" charset="0"/>
                <a:cs typeface="Times New Roman" panose="02020603050405020304" pitchFamily="18" charset="0"/>
              </a:rPr>
              <a:t>В настоящее время эта ниша недостаточно развита</a:t>
            </a:r>
            <a:r>
              <a:rPr lang="en-US" sz="3000" dirty="0">
                <a:latin typeface="Century Gothic" panose="020B0502020202020204" pitchFamily="34" charset="0"/>
                <a:cs typeface="Times New Roman" panose="02020603050405020304" pitchFamily="18" charset="0"/>
              </a:rPr>
              <a:t>,</a:t>
            </a:r>
            <a:r>
              <a:rPr lang="ru-RU" sz="3000" dirty="0">
                <a:latin typeface="Century Gothic" panose="020B0502020202020204" pitchFamily="34" charset="0"/>
                <a:cs typeface="Times New Roman" panose="02020603050405020304" pitchFamily="18" charset="0"/>
              </a:rPr>
              <a:t> существует мало источников предлагающих студентам сложную</a:t>
            </a:r>
            <a:r>
              <a:rPr lang="en-US" sz="3000" dirty="0">
                <a:latin typeface="Century Gothic" panose="020B0502020202020204" pitchFamily="34" charset="0"/>
                <a:cs typeface="Times New Roman" panose="02020603050405020304" pitchFamily="18" charset="0"/>
              </a:rPr>
              <a:t>,</a:t>
            </a:r>
            <a:r>
              <a:rPr lang="ru-RU" sz="3000" dirty="0">
                <a:latin typeface="Century Gothic" panose="020B0502020202020204" pitchFamily="34" charset="0"/>
                <a:cs typeface="Times New Roman" panose="02020603050405020304" pitchFamily="18" charset="0"/>
              </a:rPr>
              <a:t> но важную информацию в простой и понятной форме. Подкаст нацелен на то</a:t>
            </a:r>
            <a:r>
              <a:rPr lang="en-US" sz="3000" dirty="0">
                <a:latin typeface="Century Gothic" panose="020B0502020202020204" pitchFamily="34" charset="0"/>
                <a:cs typeface="Times New Roman" panose="02020603050405020304" pitchFamily="18" charset="0"/>
              </a:rPr>
              <a:t>,</a:t>
            </a:r>
            <a:r>
              <a:rPr lang="ru-RU" sz="3000" dirty="0">
                <a:latin typeface="Century Gothic" panose="020B0502020202020204" pitchFamily="34" charset="0"/>
                <a:cs typeface="Times New Roman" panose="02020603050405020304" pitchFamily="18" charset="0"/>
              </a:rPr>
              <a:t> чтобы заполнить этот пробел. 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E8E038BC-E53B-614C-A9F9-2C3CA505EC5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94587" y="5566260"/>
            <a:ext cx="18442939" cy="911090"/>
          </a:xfrm>
        </p:spPr>
        <p:txBody>
          <a:bodyPr/>
          <a:lstStyle/>
          <a:p>
            <a:r>
              <a:rPr lang="ru-RU" sz="44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Почему существующих вариантов решения не достаточно?</a:t>
            </a:r>
          </a:p>
        </p:txBody>
      </p:sp>
    </p:spTree>
    <p:extLst>
      <p:ext uri="{BB962C8B-B14F-4D97-AF65-F5344CB8AC3E}">
        <p14:creationId xmlns:p14="http://schemas.microsoft.com/office/powerpoint/2010/main" val="39152859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sz="50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Решение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D114D169-39CA-9F4E-8E20-E19DCB371C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9724" y="3371098"/>
            <a:ext cx="18424652" cy="4573504"/>
          </a:xfrm>
        </p:spPr>
        <p:txBody>
          <a:bodyPr/>
          <a:lstStyle/>
          <a:p>
            <a:pPr algn="just"/>
            <a:r>
              <a:rPr lang="ru-RU" sz="3200" dirty="0">
                <a:latin typeface="Century Gothic" panose="020B0502020202020204" pitchFamily="34" charset="0"/>
                <a:cs typeface="Times New Roman" panose="02020603050405020304" pitchFamily="18" charset="0"/>
              </a:rPr>
              <a:t>Мы предлагаем собрать большое количество тематической теоретической информации и структурировать ее в формате онлайн-подкаста</a:t>
            </a:r>
            <a:r>
              <a:rPr lang="en-US" sz="3200" dirty="0">
                <a:latin typeface="Century Gothic" panose="020B0502020202020204" pitchFamily="34" charset="0"/>
                <a:cs typeface="Times New Roman" panose="02020603050405020304" pitchFamily="18" charset="0"/>
              </a:rPr>
              <a:t>,</a:t>
            </a:r>
            <a:r>
              <a:rPr lang="ru-RU" sz="3200" dirty="0">
                <a:latin typeface="Century Gothic" panose="020B0502020202020204" pitchFamily="34" charset="0"/>
                <a:cs typeface="Times New Roman" panose="02020603050405020304" pitchFamily="18" charset="0"/>
              </a:rPr>
              <a:t> который всегда будет на вашем устройстве: дома, в автобусе, на улице – вы убудете иметь возможность обратится к нему в любое удобнее для вас время. Подкаст также будет содержать информацию</a:t>
            </a:r>
            <a:r>
              <a:rPr lang="en-US" sz="3200" dirty="0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3200" dirty="0">
                <a:latin typeface="Century Gothic" panose="020B0502020202020204" pitchFamily="34" charset="0"/>
                <a:cs typeface="Times New Roman" panose="02020603050405020304" pitchFamily="18" charset="0"/>
              </a:rPr>
              <a:t>способную помочь вам в подготовке к занятиям</a:t>
            </a:r>
            <a:r>
              <a:rPr lang="en-US" sz="3200" dirty="0">
                <a:latin typeface="Century Gothic" panose="020B0502020202020204" pitchFamily="34" charset="0"/>
                <a:cs typeface="Times New Roman" panose="02020603050405020304" pitchFamily="18" charset="0"/>
              </a:rPr>
              <a:t>,</a:t>
            </a:r>
            <a:r>
              <a:rPr lang="ru-RU" sz="3200" dirty="0">
                <a:latin typeface="Century Gothic" panose="020B0502020202020204" pitchFamily="34" charset="0"/>
                <a:cs typeface="Times New Roman" panose="02020603050405020304" pitchFamily="18" charset="0"/>
              </a:rPr>
              <a:t> зачётам или экзаменам в университете. Темы будут объяснены с интересом для учащихся, за счет этого мы также надеемся поднять уровень успеваемости студентов. Мы будем стараться постоянно добавлять новый материал</a:t>
            </a:r>
            <a:r>
              <a:rPr lang="en-US" sz="3200" dirty="0">
                <a:latin typeface="Century Gothic" panose="020B0502020202020204" pitchFamily="34" charset="0"/>
                <a:cs typeface="Times New Roman" panose="02020603050405020304" pitchFamily="18" charset="0"/>
              </a:rPr>
              <a:t>,</a:t>
            </a:r>
            <a:r>
              <a:rPr lang="ru-RU" sz="3200" dirty="0">
                <a:latin typeface="Century Gothic" panose="020B0502020202020204" pitchFamily="34" charset="0"/>
                <a:cs typeface="Times New Roman" panose="02020603050405020304" pitchFamily="18" charset="0"/>
              </a:rPr>
              <a:t> разбирать новые темы</a:t>
            </a:r>
            <a:r>
              <a:rPr lang="en-US" sz="3200" dirty="0">
                <a:latin typeface="Century Gothic" panose="020B0502020202020204" pitchFamily="34" charset="0"/>
                <a:cs typeface="Times New Roman" panose="02020603050405020304" pitchFamily="18" charset="0"/>
              </a:rPr>
              <a:t>,</a:t>
            </a:r>
            <a:r>
              <a:rPr lang="ru-RU" sz="3200" dirty="0">
                <a:latin typeface="Century Gothic" panose="020B0502020202020204" pitchFamily="34" charset="0"/>
                <a:cs typeface="Times New Roman" panose="02020603050405020304" pitchFamily="18" charset="0"/>
              </a:rPr>
              <a:t> и обязательно учитывать пожелания слушателей. </a:t>
            </a:r>
          </a:p>
        </p:txBody>
      </p:sp>
    </p:spTree>
    <p:extLst>
      <p:ext uri="{BB962C8B-B14F-4D97-AF65-F5344CB8AC3E}">
        <p14:creationId xmlns:p14="http://schemas.microsoft.com/office/powerpoint/2010/main" val="11295184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50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Рынок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C4896C73-F32D-8247-AB33-4BFBCE9D953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4262490"/>
            <a:ext cx="18432491" cy="2231179"/>
          </a:xfrm>
        </p:spPr>
        <p:txBody>
          <a:bodyPr/>
          <a:lstStyle/>
          <a:p>
            <a:pPr algn="just"/>
            <a:r>
              <a:rPr lang="ru-RU" sz="3000" dirty="0">
                <a:latin typeface="Century Gothic" panose="020B0502020202020204" pitchFamily="34" charset="0"/>
                <a:cs typeface="Times New Roman" panose="02020603050405020304" pitchFamily="18" charset="0"/>
              </a:rPr>
              <a:t>Мы работаем на рынке аудио-подкастов: он является достаточно развитым и в наше время набирает все большую и большую популярность. Сейчас вы можете найти подкаст почти на любую тему</a:t>
            </a:r>
            <a:r>
              <a:rPr lang="en-US" sz="3000" dirty="0">
                <a:latin typeface="Century Gothic" panose="020B0502020202020204" pitchFamily="34" charset="0"/>
                <a:cs typeface="Times New Roman" panose="02020603050405020304" pitchFamily="18" charset="0"/>
              </a:rPr>
              <a:t>,</a:t>
            </a:r>
            <a:r>
              <a:rPr lang="ru-RU" sz="3000" dirty="0">
                <a:latin typeface="Century Gothic" panose="020B0502020202020204" pitchFamily="34" charset="0"/>
                <a:cs typeface="Times New Roman" panose="02020603050405020304" pitchFamily="18" charset="0"/>
              </a:rPr>
              <a:t> но, непосредственно, наша, образовательная, сфера, где разбирают сложные математические темы, развита недостаточно. Поэтому мы сможем добиться достаточно высокого уровня к</a:t>
            </a:r>
            <a:r>
              <a:rPr lang="ru-RU" sz="3000" i="0" dirty="0">
                <a:effectLst/>
                <a:latin typeface="Century Gothic" panose="020B0502020202020204" pitchFamily="34" charset="0"/>
                <a:cs typeface="Times New Roman" panose="02020603050405020304" pitchFamily="18" charset="0"/>
              </a:rPr>
              <a:t>онкурентоспособности</a:t>
            </a:r>
            <a:r>
              <a:rPr lang="en-US" sz="3000" dirty="0">
                <a:latin typeface="Century Gothic" panose="020B0502020202020204" pitchFamily="34" charset="0"/>
                <a:cs typeface="Times New Roman" panose="02020603050405020304" pitchFamily="18" charset="0"/>
              </a:rPr>
              <a:t>,</a:t>
            </a:r>
            <a:r>
              <a:rPr lang="ru-RU" sz="3000" dirty="0">
                <a:latin typeface="Century Gothic" panose="020B0502020202020204" pitchFamily="34" charset="0"/>
                <a:cs typeface="Times New Roman" panose="02020603050405020304" pitchFamily="18" charset="0"/>
              </a:rPr>
              <a:t> потому что как таковая конкуренция отсутствует.</a:t>
            </a:r>
          </a:p>
        </p:txBody>
      </p:sp>
    </p:spTree>
    <p:extLst>
      <p:ext uri="{BB962C8B-B14F-4D97-AF65-F5344CB8AC3E}">
        <p14:creationId xmlns:p14="http://schemas.microsoft.com/office/powerpoint/2010/main" val="14147386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sz="50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Бизнес-модель</a:t>
            </a:r>
            <a:endParaRPr lang="ru-RU" sz="5000" dirty="0">
              <a:solidFill>
                <a:schemeClr val="accent1">
                  <a:lumMod val="7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5F7AD820-9E6E-A040-BEDF-7E0541D8255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9724" y="3961434"/>
            <a:ext cx="18424652" cy="3109824"/>
          </a:xfrm>
        </p:spPr>
        <p:txBody>
          <a:bodyPr/>
          <a:lstStyle/>
          <a:p>
            <a:pPr algn="just"/>
            <a:r>
              <a:rPr lang="ru-RU" sz="3000" dirty="0">
                <a:latin typeface="Century Gothic" panose="020B0502020202020204" pitchFamily="34" charset="0"/>
                <a:cs typeface="Times New Roman" panose="02020603050405020304" pitchFamily="18" charset="0"/>
              </a:rPr>
              <a:t>Мы не ставим перед заработок основной целью нашего проекта. Но мы планируем выпускать наши подкасты на платформе Яндекс-музыка и в группе ВКонтакте. Основной доход будет приходить за счёт подписок на эти сервисы. Возможно привлечение </a:t>
            </a:r>
            <a:r>
              <a:rPr lang="ru-RU" sz="3000" b="0" i="0" dirty="0">
                <a:effectLst/>
                <a:latin typeface="Century Gothic" panose="020B0502020202020204" pitchFamily="34" charset="0"/>
                <a:cs typeface="Times New Roman" panose="02020603050405020304" pitchFamily="18" charset="0"/>
              </a:rPr>
              <a:t>рекламодателей, которые будут размещать свою рекламу во время подкастов или быть спонсорами эпизодов. </a:t>
            </a:r>
            <a:r>
              <a:rPr lang="ru-RU" sz="3000" dirty="0">
                <a:latin typeface="Century Gothic" panose="020B0502020202020204" pitchFamily="34" charset="0"/>
                <a:cs typeface="Times New Roman" panose="02020603050405020304" pitchFamily="18" charset="0"/>
              </a:rPr>
              <a:t>Также у слушателей будет возможность при желании материально помочь развитию нашего проекта. Также мы не исключаем возможности спонсорского сотрудничества с университетом.</a:t>
            </a:r>
          </a:p>
        </p:txBody>
      </p:sp>
    </p:spTree>
    <p:extLst>
      <p:ext uri="{BB962C8B-B14F-4D97-AF65-F5344CB8AC3E}">
        <p14:creationId xmlns:p14="http://schemas.microsoft.com/office/powerpoint/2010/main" val="25462778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sz="50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Команда</a:t>
            </a:r>
            <a:endParaRPr lang="ru-RU" sz="5000" dirty="0">
              <a:solidFill>
                <a:schemeClr val="accent1">
                  <a:lumMod val="7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25" name="Текст 24">
            <a:extLst>
              <a:ext uri="{FF2B5EF4-FFF2-40B4-BE49-F238E27FC236}">
                <a16:creationId xmlns:a16="http://schemas.microsoft.com/office/drawing/2014/main" id="{90DF322C-267D-5D46-B58E-CB1ED9E48F7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377935" y="7941767"/>
            <a:ext cx="4749546" cy="438912"/>
          </a:xfrm>
        </p:spPr>
        <p:txBody>
          <a:bodyPr/>
          <a:lstStyle/>
          <a:p>
            <a:pPr algn="ctr"/>
            <a:r>
              <a:rPr lang="ru-RU" dirty="0">
                <a:latin typeface="Century Gothic" panose="020B0502020202020204" pitchFamily="34" charset="0"/>
              </a:rPr>
              <a:t>Создатель идеи.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72B704E-18F7-478D-84C9-412CEC6F494A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>
          <a:blip r:embed="rId2"/>
          <a:srcRect t="12472" b="12472"/>
          <a:stretch>
            <a:fillRect/>
          </a:stretch>
        </p:blipFill>
        <p:spPr>
          <a:xfrm>
            <a:off x="2377935" y="2307580"/>
            <a:ext cx="4749546" cy="4753071"/>
          </a:xfrm>
        </p:spPr>
      </p:pic>
      <p:sp>
        <p:nvSpPr>
          <p:cNvPr id="27" name="Текст 26">
            <a:extLst>
              <a:ext uri="{FF2B5EF4-FFF2-40B4-BE49-F238E27FC236}">
                <a16:creationId xmlns:a16="http://schemas.microsoft.com/office/drawing/2014/main" id="{8662CAD4-AE6A-E14B-A88F-B1C3D23B243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685402" y="7281753"/>
            <a:ext cx="4134612" cy="438912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Вахрушев Кирилл</a:t>
            </a:r>
          </a:p>
        </p:txBody>
      </p:sp>
      <p:sp>
        <p:nvSpPr>
          <p:cNvPr id="28" name="Текст 27">
            <a:extLst>
              <a:ext uri="{FF2B5EF4-FFF2-40B4-BE49-F238E27FC236}">
                <a16:creationId xmlns:a16="http://schemas.microsoft.com/office/drawing/2014/main" id="{0CD018E0-22F1-7E4F-89FF-1DB07D3FE8E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3591553" y="7941767"/>
            <a:ext cx="4134612" cy="645335"/>
          </a:xfrm>
        </p:spPr>
        <p:txBody>
          <a:bodyPr/>
          <a:lstStyle/>
          <a:p>
            <a:pPr algn="ctr"/>
            <a:r>
              <a:rPr lang="ru-RU" dirty="0">
                <a:latin typeface="Century Gothic" panose="020B0502020202020204" pitchFamily="34" charset="0"/>
              </a:rPr>
              <a:t>Спикер </a:t>
            </a:r>
          </a:p>
        </p:txBody>
      </p:sp>
      <p:pic>
        <p:nvPicPr>
          <p:cNvPr id="13" name="Рисунок 12" descr="Изображение выглядит как одежда, стена, Человеческое лицо, человек&#10;&#10;Автоматически созданное описание">
            <a:extLst>
              <a:ext uri="{FF2B5EF4-FFF2-40B4-BE49-F238E27FC236}">
                <a16:creationId xmlns:a16="http://schemas.microsoft.com/office/drawing/2014/main" id="{FC510C14-C6D1-493D-B8B7-DB50BA573994}"/>
              </a:ext>
            </a:extLst>
          </p:cNvPr>
          <p:cNvPicPr>
            <a:picLocks noGrp="1" noChangeAspect="1"/>
          </p:cNvPicPr>
          <p:nvPr>
            <p:ph type="pic" sz="quarter" idx="23"/>
          </p:nvPr>
        </p:nvPicPr>
        <p:blipFill>
          <a:blip r:embed="rId3"/>
          <a:srcRect t="16677" b="16677"/>
          <a:stretch>
            <a:fillRect/>
          </a:stretch>
        </p:blipFill>
        <p:spPr>
          <a:xfrm>
            <a:off x="12976225" y="2336800"/>
            <a:ext cx="5316538" cy="4724400"/>
          </a:xfrm>
        </p:spPr>
      </p:pic>
      <p:sp>
        <p:nvSpPr>
          <p:cNvPr id="30" name="Текст 29">
            <a:extLst>
              <a:ext uri="{FF2B5EF4-FFF2-40B4-BE49-F238E27FC236}">
                <a16:creationId xmlns:a16="http://schemas.microsoft.com/office/drawing/2014/main" id="{9F12BE12-15DF-9542-A4B6-BC4836F7D6DE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13567036" y="7281753"/>
            <a:ext cx="4134612" cy="438912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Васильев Илья</a:t>
            </a:r>
          </a:p>
        </p:txBody>
      </p:sp>
    </p:spTree>
    <p:extLst>
      <p:ext uri="{BB962C8B-B14F-4D97-AF65-F5344CB8AC3E}">
        <p14:creationId xmlns:p14="http://schemas.microsoft.com/office/powerpoint/2010/main" val="22793640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Планы развития</a:t>
            </a:r>
            <a:endParaRPr lang="ru-RU" dirty="0"/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C1D705DB-48BD-5A41-8B3E-9DE81E2C927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58302" y="4048966"/>
            <a:ext cx="18187496" cy="3217768"/>
          </a:xfrm>
        </p:spPr>
        <p:txBody>
          <a:bodyPr/>
          <a:lstStyle/>
          <a:p>
            <a:pPr algn="just"/>
            <a:r>
              <a:rPr lang="ru-RU" sz="3000" dirty="0">
                <a:latin typeface="Century Gothic" panose="020B0502020202020204" pitchFamily="34" charset="0"/>
                <a:cs typeface="Times New Roman" panose="02020603050405020304" pitchFamily="18" charset="0"/>
              </a:rPr>
              <a:t>В первую очередь, мы хотим создать несколько пилотных выпусков подкаста</a:t>
            </a:r>
            <a:r>
              <a:rPr lang="en-US" sz="3000" dirty="0">
                <a:latin typeface="Century Gothic" panose="020B0502020202020204" pitchFamily="34" charset="0"/>
                <a:cs typeface="Times New Roman" panose="02020603050405020304" pitchFamily="18" charset="0"/>
              </a:rPr>
              <a:t>,</a:t>
            </a:r>
            <a:r>
              <a:rPr lang="ru-RU" sz="3000" dirty="0">
                <a:latin typeface="Century Gothic" panose="020B0502020202020204" pitchFamily="34" charset="0"/>
                <a:cs typeface="Times New Roman" panose="02020603050405020304" pitchFamily="18" charset="0"/>
              </a:rPr>
              <a:t> и посмотреть степень заинтересованности студентов. Так мы сможем прислушаться к их пожеланиям и замечаниям. Затем, анализируя статистику, ошибки и недочеты, мы продолжим выпуск подкастов в большем объёме. Нам важно создать продукт, который действительно будет полезен для студентов и сможет сделать их обучение проще и увлекательнее. Поэтому с каждым новым выпуском, мы будем работать над качеством нашего продукта и развиваться. </a:t>
            </a:r>
          </a:p>
        </p:txBody>
      </p:sp>
    </p:spTree>
    <p:extLst>
      <p:ext uri="{BB962C8B-B14F-4D97-AF65-F5344CB8AC3E}">
        <p14:creationId xmlns:p14="http://schemas.microsoft.com/office/powerpoint/2010/main" val="34533403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906463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/>
          <a:p>
            <a:pPr>
              <a:lnSpc>
                <a:spcPts val="4360"/>
              </a:lnSpc>
              <a:buNone/>
            </a:pPr>
            <a:r>
              <a:rPr lang="ru-RU" sz="18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Телефон</a:t>
            </a:r>
          </a:p>
          <a:p>
            <a:pPr>
              <a:lnSpc>
                <a:spcPts val="4360"/>
              </a:lnSpc>
              <a:buNone/>
            </a:pPr>
            <a:r>
              <a:rPr lang="en-US" sz="18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email</a:t>
            </a:r>
            <a:endParaRPr lang="ru-RU" sz="1800" b="1" dirty="0">
              <a:solidFill>
                <a:schemeClr val="accent1">
                  <a:lumMod val="7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6464" y="4564856"/>
            <a:ext cx="9733828" cy="2185988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 sz="50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Контакты</a:t>
            </a:r>
            <a:endParaRPr lang="ru-RU" sz="5000" dirty="0">
              <a:solidFill>
                <a:schemeClr val="accent1">
                  <a:lumMod val="7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7082242F-83C6-084D-AE29-2946DC57981E}"/>
              </a:ext>
            </a:extLst>
          </p:cNvPr>
          <p:cNvSpPr txBox="1">
            <a:spLocks/>
          </p:cNvSpPr>
          <p:nvPr/>
        </p:nvSpPr>
        <p:spPr>
          <a:xfrm>
            <a:off x="2668761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4360"/>
              </a:lnSpc>
              <a:buClrTx/>
            </a:pPr>
            <a:r>
              <a:rPr lang="en-US" sz="3000" dirty="0">
                <a:latin typeface="Century Gothic" panose="020B0502020202020204" pitchFamily="34" charset="0"/>
              </a:rPr>
              <a:t>+7 (921</a:t>
            </a:r>
            <a:r>
              <a:rPr lang="ru-RU" sz="3000" dirty="0">
                <a:latin typeface="Century Gothic" panose="020B0502020202020204" pitchFamily="34" charset="0"/>
              </a:rPr>
              <a:t>) </a:t>
            </a:r>
            <a:r>
              <a:rPr lang="en-US" sz="3000" dirty="0">
                <a:latin typeface="Century Gothic" panose="020B0502020202020204" pitchFamily="34" charset="0"/>
              </a:rPr>
              <a:t>502-27</a:t>
            </a:r>
            <a:r>
              <a:rPr lang="ru-RU" sz="3000" dirty="0">
                <a:latin typeface="Century Gothic" panose="020B0502020202020204" pitchFamily="34" charset="0"/>
              </a:rPr>
              <a:t>-</a:t>
            </a:r>
            <a:r>
              <a:rPr lang="en-US" sz="3000" dirty="0">
                <a:latin typeface="Century Gothic" panose="020B0502020202020204" pitchFamily="34" charset="0"/>
              </a:rPr>
              <a:t>67</a:t>
            </a:r>
            <a:endParaRPr lang="ru-RU" sz="3000" dirty="0">
              <a:latin typeface="Century Gothic" panose="020B0502020202020204" pitchFamily="34" charset="0"/>
            </a:endParaRPr>
          </a:p>
          <a:p>
            <a:pPr>
              <a:lnSpc>
                <a:spcPts val="4360"/>
              </a:lnSpc>
              <a:buClrTx/>
            </a:pPr>
            <a:r>
              <a:rPr lang="en-US" sz="3000" dirty="0">
                <a:latin typeface="Century Gothic" panose="020B0502020202020204" pitchFamily="34" charset="0"/>
              </a:rPr>
              <a:t>Kirya.vaxrushev.21@mail.ru</a:t>
            </a:r>
            <a:endParaRPr lang="ru-RU" sz="30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0906525"/>
      </p:ext>
    </p:extLst>
  </p:cSld>
  <p:clrMapOvr>
    <a:masterClrMapping/>
  </p:clrMapOvr>
</p:sld>
</file>

<file path=ppt/theme/theme1.xml><?xml version="1.0" encoding="utf-8"?>
<a:theme xmlns:a="http://schemas.openxmlformats.org/drawingml/2006/main" name="ОБЛОЖК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РАЗДЕЛИТЕЛ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89BBA01C4FE21449AAFFFA76EBF4062" ma:contentTypeVersion="11" ma:contentTypeDescription="Создание документа." ma:contentTypeScope="" ma:versionID="79aedfc5a69420e3d16d7088044bfd88">
  <xsd:schema xmlns:xsd="http://www.w3.org/2001/XMLSchema" xmlns:xs="http://www.w3.org/2001/XMLSchema" xmlns:p="http://schemas.microsoft.com/office/2006/metadata/properties" xmlns:ns2="dae585fd-f7dc-4d5a-b1b8-e5742ef77c8f" xmlns:ns3="f3f21cfc-4d3e-42b1-8a95-d7209818f9d6" targetNamespace="http://schemas.microsoft.com/office/2006/metadata/properties" ma:root="true" ma:fieldsID="cf8c26219cdb8dd4a9c0e137e475de8a" ns2:_="" ns3:_="">
    <xsd:import namespace="dae585fd-f7dc-4d5a-b1b8-e5742ef77c8f"/>
    <xsd:import namespace="f3f21cfc-4d3e-42b1-8a95-d7209818f9d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585fd-f7dc-4d5a-b1b8-e5742ef77c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f21cfc-4d3e-42b1-8a95-d7209818f9d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FF6784E-6852-4EC6-93B9-B2F40371A23B}">
  <ds:schemaRefs>
    <ds:schemaRef ds:uri="http://purl.org/dc/terms/"/>
    <ds:schemaRef ds:uri="http://schemas.microsoft.com/office/2006/documentManagement/types"/>
    <ds:schemaRef ds:uri="http://schemas.microsoft.com/office/2006/metadata/properties"/>
    <ds:schemaRef ds:uri="http://www.w3.org/XML/1998/namespace"/>
    <ds:schemaRef ds:uri="f3f21cfc-4d3e-42b1-8a95-d7209818f9d6"/>
    <ds:schemaRef ds:uri="dae585fd-f7dc-4d5a-b1b8-e5742ef77c8f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9FF58AEB-2291-40AF-B249-515FE11CFB6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3A4F37C-2065-498A-9F8A-F1C3212BD4FE}">
  <ds:schemaRefs>
    <ds:schemaRef ds:uri="dae585fd-f7dc-4d5a-b1b8-e5742ef77c8f"/>
    <ds:schemaRef ds:uri="f3f21cfc-4d3e-42b1-8a95-d7209818f9d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3828</TotalTime>
  <Words>586</Words>
  <Application>Microsoft Office PowerPoint</Application>
  <PresentationFormat>Произвольный</PresentationFormat>
  <Paragraphs>28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9</vt:i4>
      </vt:variant>
    </vt:vector>
  </HeadingPairs>
  <TitlesOfParts>
    <vt:vector size="15" baseType="lpstr">
      <vt:lpstr>Arial</vt:lpstr>
      <vt:lpstr>Calibri</vt:lpstr>
      <vt:lpstr>Century Gothic</vt:lpstr>
      <vt:lpstr>Times New Roman</vt:lpstr>
      <vt:lpstr>ОБЛОЖКИ</vt:lpstr>
      <vt:lpstr>РАЗДЕЛИТЕЛИ</vt:lpstr>
      <vt:lpstr>ПИШ с интересом</vt:lpstr>
      <vt:lpstr>Актуальность проекта</vt:lpstr>
      <vt:lpstr>Проблема</vt:lpstr>
      <vt:lpstr>Решение</vt:lpstr>
      <vt:lpstr>Рынок</vt:lpstr>
      <vt:lpstr>Бизнес-модель</vt:lpstr>
      <vt:lpstr>Команда</vt:lpstr>
      <vt:lpstr>Планы развития</vt:lpstr>
      <vt:lpstr>Контакты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Пешкова Василиса Олеговна</dc:creator>
  <cp:lastModifiedBy>nikandrov Konstantin</cp:lastModifiedBy>
  <cp:revision>231</cp:revision>
  <dcterms:created xsi:type="dcterms:W3CDTF">2021-03-01T12:07:13Z</dcterms:created>
  <dcterms:modified xsi:type="dcterms:W3CDTF">2023-11-12T12:10:11Z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2021-03-01T00:00:00Z</vt:filetime>
  </property>
  <property fmtid="{D5CDD505-2E9C-101B-9397-08002B2CF9AE}" pid="3" name="ContentTypeId">
    <vt:lpwstr>0x010100389BBA01C4FE21449AAFFFA76EBF4062</vt:lpwstr>
  </property>
</Properties>
</file>