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8"/>
  </p:notesMasterIdLst>
  <p:handoutMasterIdLst>
    <p:handoutMasterId r:id="rId19"/>
  </p:handoutMasterIdLst>
  <p:sldIdLst>
    <p:sldId id="308" r:id="rId6"/>
    <p:sldId id="260" r:id="rId7"/>
    <p:sldId id="295" r:id="rId8"/>
    <p:sldId id="304" r:id="rId9"/>
    <p:sldId id="297" r:id="rId10"/>
    <p:sldId id="298" r:id="rId11"/>
    <p:sldId id="299" r:id="rId12"/>
    <p:sldId id="300" r:id="rId13"/>
    <p:sldId id="301" r:id="rId14"/>
    <p:sldId id="302" r:id="rId15"/>
    <p:sldId id="303" r:id="rId16"/>
    <p:sldId id="307" r:id="rId17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4D44"/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473" autoAdjust="0"/>
    <p:restoredTop sz="95604" autoAdjust="0"/>
  </p:normalViewPr>
  <p:slideViewPr>
    <p:cSldViewPr snapToGrid="0">
      <p:cViewPr varScale="1">
        <p:scale>
          <a:sx n="50" d="100"/>
          <a:sy n="50" d="100"/>
        </p:scale>
        <p:origin x="605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AD89B-9477-4B1A-8A46-60D14FD62C3A}" type="datetimeFigureOut">
              <a:rPr lang="ru-RU"/>
              <a:pPr>
                <a:defRPr/>
              </a:pPr>
              <a:t>21.11.2023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62A73-F87A-4C5D-A8F5-135286372DE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73741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AD89B-9477-4B1A-8A46-60D14FD62C3A}" type="datetimeFigureOut">
              <a:rPr lang="ru-RU"/>
              <a:pPr>
                <a:defRPr/>
              </a:pPr>
              <a:t>21.11.2023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62A73-F87A-4C5D-A8F5-135286372DE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3830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  <p:sldLayoutId id="214748367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  <p:sldLayoutId id="2147483678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3.jp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pt.2035.university/project/airt-space" TargetMode="Externa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4D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54450"/>
          <a:stretch/>
        </p:blipFill>
        <p:spPr>
          <a:xfrm>
            <a:off x="12408404" y="0"/>
            <a:ext cx="7695696" cy="113157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r="46175"/>
          <a:stretch/>
        </p:blipFill>
        <p:spPr>
          <a:xfrm>
            <a:off x="1410113" y="0"/>
            <a:ext cx="9093765" cy="1131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713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1" y="4793672"/>
            <a:ext cx="7400004" cy="3171782"/>
          </a:xfrm>
        </p:spPr>
        <p:txBody>
          <a:bodyPr/>
          <a:lstStyle/>
          <a:p>
            <a:r>
              <a:rPr lang="fr-FR" sz="8000" dirty="0"/>
              <a:t>A[I]RT </a:t>
            </a:r>
            <a:r>
              <a:rPr lang="fr-FR" sz="8000" dirty="0" err="1" smtClean="0"/>
              <a:t>space</a:t>
            </a:r>
            <a:r>
              <a:rPr lang="fr-FR" dirty="0" smtClean="0"/>
              <a:t/>
            </a:r>
            <a:br>
              <a:rPr lang="fr-FR" dirty="0" smtClean="0"/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1" y="7792687"/>
            <a:ext cx="4735449" cy="1322833"/>
          </a:xfrm>
        </p:spPr>
        <p:txBody>
          <a:bodyPr/>
          <a:lstStyle/>
          <a:p>
            <a:r>
              <a:rPr lang="ru-RU" sz="4400" dirty="0" smtClean="0"/>
              <a:t>Арт-пространство в СПбГЭУ</a:t>
            </a:r>
            <a:endParaRPr lang="ru-RU" sz="4400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 smtClean="0"/>
              <a:t>Версия 1.0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</p:spPr>
        <p:txBody>
          <a:bodyPr/>
          <a:lstStyle/>
          <a:p>
            <a:pPr indent="288000" algn="just">
              <a:lnSpc>
                <a:spcPct val="100000"/>
              </a:lnSpc>
            </a:pPr>
            <a:r>
              <a:rPr lang="ru-RU" sz="2400" dirty="0"/>
              <a:t>Арт-пространство на площадке СПбГЭУ, в котором сливаются искусство и современные технологии: дизайн территории производится с помощью искусственного интеллекта и </a:t>
            </a:r>
            <a:r>
              <a:rPr lang="ru-RU" sz="2400" dirty="0" err="1"/>
              <a:t>нейросетей</a:t>
            </a:r>
            <a:r>
              <a:rPr lang="ru-RU" sz="2400" dirty="0"/>
              <a:t>, а при обустройстве используется 3D </a:t>
            </a:r>
            <a:r>
              <a:rPr lang="ru-RU" sz="2400" dirty="0" err="1"/>
              <a:t>принтинг</a:t>
            </a:r>
            <a:r>
              <a:rPr lang="ru-RU" sz="2400" dirty="0"/>
              <a:t>. </a:t>
            </a:r>
            <a:endParaRPr lang="ru-RU" sz="2400" dirty="0" smtClean="0"/>
          </a:p>
          <a:p>
            <a:pPr indent="288000" algn="just">
              <a:lnSpc>
                <a:spcPct val="100000"/>
              </a:lnSpc>
            </a:pPr>
            <a:r>
              <a:rPr lang="ru-RU" sz="2400" dirty="0" smtClean="0"/>
              <a:t>Мы </a:t>
            </a:r>
            <a:r>
              <a:rPr lang="ru-RU" sz="2400" dirty="0"/>
              <a:t>предлагаем уникальные инсталляции, скульптуры и постеры, проводим </a:t>
            </a:r>
            <a:r>
              <a:rPr lang="ru-RU" sz="2400" dirty="0" err="1"/>
              <a:t>коллаборации</a:t>
            </a:r>
            <a:r>
              <a:rPr lang="ru-RU" sz="2400" dirty="0"/>
              <a:t> с молодыми дизайнерами и художниками. В нашем арт-пространстве вы сможете поучаствовать в мастер-классах по «приручению» </a:t>
            </a:r>
            <a:r>
              <a:rPr lang="ru-RU" sz="2400" dirty="0" err="1"/>
              <a:t>нейросетей</a:t>
            </a:r>
            <a:r>
              <a:rPr lang="ru-RU" sz="2400" dirty="0"/>
              <a:t> и их использованию для решения различных задач, пообщаться со спикерами, а также посетить магазины и кафе</a:t>
            </a:r>
            <a:r>
              <a:rPr lang="ru-RU" sz="2400" dirty="0" smtClean="0"/>
              <a:t>.</a:t>
            </a:r>
            <a:endParaRPr lang="en-US" sz="2400" dirty="0" smtClean="0"/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algn="just">
              <a:lnSpc>
                <a:spcPct val="100000"/>
              </a:lnSpc>
            </a:pPr>
            <a:r>
              <a:rPr lang="ru-RU" sz="2400" dirty="0" smtClean="0"/>
              <a:t>1. В </a:t>
            </a:r>
            <a:r>
              <a:rPr lang="ru-RU" sz="2400" dirty="0"/>
              <a:t>21 веке – веке </a:t>
            </a:r>
            <a:r>
              <a:rPr lang="ru-RU" sz="2400" dirty="0" smtClean="0"/>
              <a:t>технологий — </a:t>
            </a:r>
            <a:r>
              <a:rPr lang="ru-RU" sz="2400" dirty="0"/>
              <a:t>люди активно используют технологический прогресс для достижения разнообразных целей, </a:t>
            </a:r>
            <a:r>
              <a:rPr lang="ru-RU" sz="2400" dirty="0" smtClean="0"/>
              <a:t>а </a:t>
            </a:r>
            <a:r>
              <a:rPr lang="ru-RU" sz="2400" dirty="0" err="1" smtClean="0"/>
              <a:t>нейросети</a:t>
            </a:r>
            <a:r>
              <a:rPr lang="ru-RU" sz="2400" dirty="0" smtClean="0"/>
              <a:t> и 3</a:t>
            </a:r>
            <a:r>
              <a:rPr lang="en-US" sz="2400" dirty="0" smtClean="0"/>
              <a:t>D</a:t>
            </a:r>
            <a:r>
              <a:rPr lang="en-US" sz="2400" dirty="0"/>
              <a:t>-</a:t>
            </a:r>
            <a:r>
              <a:rPr lang="ru-RU" sz="2400" dirty="0" err="1" smtClean="0"/>
              <a:t>принтинг</a:t>
            </a:r>
            <a:r>
              <a:rPr lang="ru-RU" sz="2400" dirty="0" smtClean="0"/>
              <a:t> </a:t>
            </a:r>
            <a:r>
              <a:rPr lang="en-US" sz="2400" dirty="0"/>
              <a:t>—</a:t>
            </a:r>
            <a:r>
              <a:rPr lang="ru-RU" sz="2400" dirty="0"/>
              <a:t> это нововведения, которые помогают быстро и качественно </a:t>
            </a:r>
            <a:r>
              <a:rPr lang="ru-RU" sz="2400" dirty="0" smtClean="0"/>
              <a:t>создавать как простые детали, так и сложные схемы;</a:t>
            </a:r>
          </a:p>
          <a:p>
            <a:pPr algn="just">
              <a:lnSpc>
                <a:spcPct val="100000"/>
              </a:lnSpc>
            </a:pPr>
            <a:r>
              <a:rPr lang="ru-RU" sz="2400" dirty="0" smtClean="0"/>
              <a:t>2. Растет интерес </a:t>
            </a:r>
            <a:r>
              <a:rPr lang="ru-RU" sz="2400" dirty="0"/>
              <a:t>общества к искусству и его интеграции с </a:t>
            </a:r>
            <a:r>
              <a:rPr lang="ru-RU" sz="2400" dirty="0" smtClean="0"/>
              <a:t>технологиями, поэтому арт-пространство</a:t>
            </a:r>
            <a:r>
              <a:rPr lang="ru-RU" sz="2400" dirty="0"/>
              <a:t>, которое объединяет эти две сферы, будет актуальным и привлекательным для широкой </a:t>
            </a:r>
            <a:r>
              <a:rPr lang="ru-RU" sz="2400" dirty="0" smtClean="0"/>
              <a:t>аудитории;</a:t>
            </a:r>
            <a:endParaRPr lang="ru-RU" sz="2400" dirty="0"/>
          </a:p>
          <a:p>
            <a:pPr algn="just">
              <a:lnSpc>
                <a:spcPct val="100000"/>
              </a:lnSpc>
            </a:pPr>
            <a:r>
              <a:rPr lang="ru-RU" sz="2400" dirty="0" smtClean="0"/>
              <a:t>3. </a:t>
            </a:r>
            <a:r>
              <a:rPr lang="ru-RU" sz="2400" dirty="0"/>
              <a:t>Инновационный подход к дизайну и обустройству </a:t>
            </a:r>
            <a:r>
              <a:rPr lang="ru-RU" sz="2400" dirty="0" smtClean="0"/>
              <a:t>территории, а также обучение в области новых технологий привлечет творческих студентов, позволит им развиваться в данном направлении и поспособствует самовыражению;</a:t>
            </a:r>
            <a:endParaRPr lang="ru-RU" sz="2400" dirty="0"/>
          </a:p>
          <a:p>
            <a:pPr algn="just">
              <a:lnSpc>
                <a:spcPct val="100000"/>
              </a:lnSpc>
            </a:pPr>
            <a:r>
              <a:rPr lang="ru-RU" sz="2400" dirty="0" smtClean="0"/>
              <a:t>4. </a:t>
            </a:r>
            <a:r>
              <a:rPr lang="ru-RU" sz="2400" dirty="0"/>
              <a:t>Поддержка </a:t>
            </a:r>
            <a:r>
              <a:rPr lang="ru-RU" sz="2400" dirty="0" smtClean="0"/>
              <a:t>дизайнеров </a:t>
            </a:r>
            <a:r>
              <a:rPr lang="ru-RU" sz="2400" dirty="0"/>
              <a:t>и художников предоставит возможность талантливым молодым людям поделиться своими работами с широкой </a:t>
            </a:r>
            <a:r>
              <a:rPr lang="ru-RU" sz="2400" dirty="0" smtClean="0"/>
              <a:t>аудиторией;</a:t>
            </a:r>
            <a:endParaRPr lang="ru-RU" sz="2400" dirty="0"/>
          </a:p>
          <a:p>
            <a:pPr algn="just">
              <a:lnSpc>
                <a:spcPct val="100000"/>
              </a:lnSpc>
            </a:pPr>
            <a:r>
              <a:rPr lang="ru-RU" sz="2400" dirty="0"/>
              <a:t>5</a:t>
            </a:r>
            <a:r>
              <a:rPr lang="ru-RU" sz="2400" dirty="0" smtClean="0"/>
              <a:t>. </a:t>
            </a:r>
            <a:r>
              <a:rPr lang="ru-RU" sz="2400" dirty="0"/>
              <a:t>Зона отдыха </a:t>
            </a:r>
            <a:r>
              <a:rPr lang="ru-RU" sz="2400" dirty="0" smtClean="0"/>
              <a:t>позволит посетителям </a:t>
            </a:r>
            <a:r>
              <a:rPr lang="ru-RU" sz="2400" dirty="0"/>
              <a:t>насладиться прекрасными произведениями искусства, а также уютной атмосферой для расслабления и общения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6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9" y="1813822"/>
            <a:ext cx="8793162" cy="911090"/>
          </a:xfrm>
        </p:spPr>
        <p:txBody>
          <a:bodyPr/>
          <a:lstStyle/>
          <a:p>
            <a:r>
              <a:rPr lang="ru-RU" dirty="0" smtClean="0"/>
              <a:t>Краткое описание проекта.</a:t>
            </a:r>
            <a:endParaRPr lang="ru-RU" dirty="0"/>
          </a:p>
          <a:p>
            <a:endParaRPr lang="ru-RU" dirty="0"/>
          </a:p>
        </p:txBody>
      </p:sp>
      <p:sp>
        <p:nvSpPr>
          <p:cNvPr id="7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 txBox="1">
            <a:spLocks/>
          </p:cNvSpPr>
          <p:nvPr/>
        </p:nvSpPr>
        <p:spPr>
          <a:xfrm>
            <a:off x="10635805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dirty="0" smtClean="0"/>
              <a:t>Обоснование актуальности.</a:t>
            </a:r>
          </a:p>
          <a:p>
            <a:pPr>
              <a:buClrTx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</a:t>
            </a:r>
            <a:r>
              <a:rPr lang="ru-RU" dirty="0" smtClean="0"/>
              <a:t>мы решаем.</a:t>
            </a:r>
            <a:endParaRPr lang="ru-RU" dirty="0"/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indent="288000" algn="just">
              <a:lnSpc>
                <a:spcPct val="100000"/>
              </a:lnSpc>
            </a:pPr>
            <a:r>
              <a:rPr lang="ru-RU" sz="2400" dirty="0" smtClean="0"/>
              <a:t>1. </a:t>
            </a:r>
            <a:r>
              <a:rPr lang="ru-RU" sz="2400" dirty="0"/>
              <a:t>В современном мире студенты много времени проводят в стенах своего учебного заведения, но лишь в некоторых ВУЗах есть </a:t>
            </a:r>
            <a:r>
              <a:rPr lang="ru-RU" sz="2400" dirty="0" err="1"/>
              <a:t>коворкинги</a:t>
            </a:r>
            <a:r>
              <a:rPr lang="ru-RU" sz="2400" dirty="0"/>
              <a:t>, где молодое поколение может собраться и обсудить, например, совместный проект или задание;</a:t>
            </a:r>
          </a:p>
          <a:p>
            <a:pPr indent="288000" algn="just">
              <a:lnSpc>
                <a:spcPct val="100000"/>
              </a:lnSpc>
            </a:pPr>
            <a:r>
              <a:rPr lang="ru-RU" sz="2400" dirty="0" smtClean="0"/>
              <a:t>2. </a:t>
            </a:r>
            <a:r>
              <a:rPr lang="ru-RU" sz="2400" dirty="0"/>
              <a:t>Отсутствие в СПбГЭУ места, где студенты могли бы проводить досуг, учиться использовать </a:t>
            </a:r>
            <a:r>
              <a:rPr lang="ru-RU" sz="2400" dirty="0" err="1"/>
              <a:t>нейросети</a:t>
            </a:r>
            <a:r>
              <a:rPr lang="ru-RU" sz="2400" dirty="0"/>
              <a:t> и 3D-принтеры, а также развиваться в духовной сфере;</a:t>
            </a:r>
          </a:p>
          <a:p>
            <a:pPr indent="288000" algn="just">
              <a:lnSpc>
                <a:spcPct val="100000"/>
              </a:lnSpc>
            </a:pPr>
            <a:r>
              <a:rPr lang="ru-RU" sz="2400" dirty="0" smtClean="0"/>
              <a:t>3. </a:t>
            </a:r>
            <a:r>
              <a:rPr lang="ru-RU" sz="2400" dirty="0"/>
              <a:t>Использовать 3D-принтер в настоящее время может только ограниченный круг лиц: 3D-печать может быть сложной технологией для начинающих, поэтому требуется время, чтобы научиться работать с </a:t>
            </a:r>
            <a:r>
              <a:rPr lang="ru-RU" sz="2400" dirty="0" smtClean="0"/>
              <a:t>ней</a:t>
            </a:r>
            <a:r>
              <a:rPr lang="ru-RU" sz="2400" dirty="0"/>
              <a:t>;</a:t>
            </a:r>
            <a:endParaRPr lang="ru-RU" sz="2400" dirty="0" smtClean="0"/>
          </a:p>
          <a:p>
            <a:pPr indent="288000" algn="just">
              <a:lnSpc>
                <a:spcPct val="100000"/>
              </a:lnSpc>
            </a:pPr>
            <a:r>
              <a:rPr lang="ru-RU" sz="2400" dirty="0" smtClean="0"/>
              <a:t>4. Желание </a:t>
            </a:r>
            <a:r>
              <a:rPr lang="ru-RU" sz="2400" dirty="0"/>
              <a:t>молодежи, проявляющееся в творческом самовыражении, в </a:t>
            </a:r>
            <a:r>
              <a:rPr lang="ru-RU" sz="2400" dirty="0" smtClean="0"/>
              <a:t>объединении современных </a:t>
            </a:r>
            <a:r>
              <a:rPr lang="ru-RU" sz="2400" dirty="0"/>
              <a:t>технологий и нестандартных подходов их </a:t>
            </a:r>
            <a:r>
              <a:rPr lang="ru-RU" sz="2400" dirty="0" smtClean="0"/>
              <a:t>использования. 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indent="288000" algn="just">
              <a:lnSpc>
                <a:spcPct val="100000"/>
              </a:lnSpc>
            </a:pPr>
            <a:r>
              <a:rPr lang="ru-RU" sz="2400" dirty="0"/>
              <a:t>К частичным аналогам можно отнести общественные заведения (кафе, столовые, кофейни и т.д.), где студенты могут провести свободное время в комфорте, встретиться и поработать над проектами или другими заданиями. Также существуют не связанные с ВУЗами </a:t>
            </a:r>
            <a:r>
              <a:rPr lang="ru-RU" sz="2400" dirty="0" err="1"/>
              <a:t>коворкинги</a:t>
            </a:r>
            <a:r>
              <a:rPr lang="ru-RU" sz="2400" dirty="0"/>
              <a:t>, которые могут использоваться студентами. </a:t>
            </a:r>
            <a:endParaRPr lang="ru-RU" sz="2400" dirty="0" smtClean="0"/>
          </a:p>
          <a:p>
            <a:pPr indent="288000" algn="just">
              <a:lnSpc>
                <a:spcPct val="100000"/>
              </a:lnSpc>
            </a:pPr>
            <a:r>
              <a:rPr lang="ru-RU" sz="2400" dirty="0" smtClean="0"/>
              <a:t>Существующие варианты не </a:t>
            </a:r>
            <a:r>
              <a:rPr lang="ru-RU" sz="2400" dirty="0"/>
              <a:t>всегда доступны </a:t>
            </a:r>
            <a:r>
              <a:rPr lang="ru-RU" sz="2400" dirty="0" smtClean="0"/>
              <a:t>студентам по расположению и стоимости,  могут </a:t>
            </a:r>
            <a:r>
              <a:rPr lang="ru-RU" sz="2400" dirty="0"/>
              <a:t>быть ограничены по </a:t>
            </a:r>
            <a:r>
              <a:rPr lang="ru-RU" sz="2400" dirty="0" smtClean="0"/>
              <a:t>численности, в большинстве из них отсутствуют 3</a:t>
            </a:r>
            <a:r>
              <a:rPr lang="en-US" sz="2400" dirty="0" smtClean="0"/>
              <a:t>D</a:t>
            </a:r>
            <a:r>
              <a:rPr lang="ru-RU" sz="2400" dirty="0" smtClean="0"/>
              <a:t>-принтеры, а также не проводятся лекции и мастер-классы по </a:t>
            </a:r>
            <a:r>
              <a:rPr lang="en-US" sz="2400" dirty="0" smtClean="0"/>
              <a:t>3D-</a:t>
            </a:r>
            <a:r>
              <a:rPr lang="ru-RU" sz="2400" dirty="0" smtClean="0"/>
              <a:t>печати и </a:t>
            </a:r>
            <a:r>
              <a:rPr lang="ru-RU" sz="2400" dirty="0" err="1" smtClean="0"/>
              <a:t>нейросетям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9" y="1728887"/>
            <a:ext cx="12566578" cy="911090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</a:t>
            </a:r>
            <a:r>
              <a:rPr lang="ru-RU" sz="2800" dirty="0" smtClean="0"/>
              <a:t>мы предлагаем, </a:t>
            </a:r>
            <a:r>
              <a:rPr lang="ru-RU" sz="2800" dirty="0"/>
              <a:t>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</p:spPr>
        <p:txBody>
          <a:bodyPr/>
          <a:lstStyle/>
          <a:p>
            <a:pPr indent="288000" algn="just">
              <a:lnSpc>
                <a:spcPct val="100000"/>
              </a:lnSpc>
            </a:pPr>
            <a:r>
              <a:rPr lang="ru-RU" sz="2400" dirty="0"/>
              <a:t>Мы предлагаем </a:t>
            </a:r>
            <a:r>
              <a:rPr lang="ru-RU" sz="2400" dirty="0" smtClean="0"/>
              <a:t>арт-пространство </a:t>
            </a:r>
            <a:r>
              <a:rPr lang="ru-RU" sz="2400" dirty="0"/>
              <a:t>в </a:t>
            </a:r>
            <a:r>
              <a:rPr lang="ru-RU" sz="2400" dirty="0" smtClean="0"/>
              <a:t>СПбГЭУ, в котором студенты смогут </a:t>
            </a:r>
            <a:r>
              <a:rPr lang="ru-RU" sz="2400" dirty="0"/>
              <a:t>познакомиться с тонкостями современных инноваций и технологий 3D-принтинга, робототехнических и </a:t>
            </a:r>
            <a:r>
              <a:rPr lang="ru-RU" sz="2400" dirty="0" smtClean="0"/>
              <a:t>IT-систем</a:t>
            </a:r>
            <a:r>
              <a:rPr lang="ru-RU" sz="2400" dirty="0"/>
              <a:t>. Все это позволит молодому поколению воплотить свои идеи </a:t>
            </a:r>
            <a:r>
              <a:rPr lang="ru-RU" sz="2400" dirty="0" smtClean="0"/>
              <a:t>в жизнь, реализовать творческий потенциал, а также получить знания и навыки в области </a:t>
            </a:r>
            <a:r>
              <a:rPr lang="ru-RU" sz="2400" dirty="0"/>
              <a:t>технологических инноваций, которые становятся драйвером современного развития и критерием успешности в будущем</a:t>
            </a:r>
            <a:r>
              <a:rPr lang="ru-RU" sz="2400" dirty="0" smtClean="0"/>
              <a:t>.</a:t>
            </a:r>
          </a:p>
          <a:p>
            <a:pPr indent="288000" algn="just">
              <a:lnSpc>
                <a:spcPct val="100000"/>
              </a:lnSpc>
            </a:pPr>
            <a:r>
              <a:rPr lang="ru-RU" sz="2400" dirty="0"/>
              <a:t>Арт-пространство может стать отличным местом встречи, где </a:t>
            </a:r>
            <a:r>
              <a:rPr lang="ru-RU" sz="2400" dirty="0" smtClean="0"/>
              <a:t>студенты </a:t>
            </a:r>
            <a:r>
              <a:rPr lang="ru-RU" sz="2400" dirty="0"/>
              <a:t>смогут общаться и обмениваться идеями с </a:t>
            </a:r>
            <a:r>
              <a:rPr lang="ru-RU" sz="2400" dirty="0" smtClean="0"/>
              <a:t>коллегами </a:t>
            </a:r>
            <a:r>
              <a:rPr lang="ru-RU" sz="2400" dirty="0"/>
              <a:t>и преподавателями. Молодежь, интересующаяся дизайном, сможет использовать A[I]RT </a:t>
            </a:r>
            <a:r>
              <a:rPr lang="en-US" sz="2400" dirty="0" smtClean="0"/>
              <a:t>space</a:t>
            </a:r>
            <a:r>
              <a:rPr lang="ru-RU" sz="2400" dirty="0" smtClean="0"/>
              <a:t> </a:t>
            </a:r>
            <a:r>
              <a:rPr lang="ru-RU" sz="2400" dirty="0"/>
              <a:t>как платформу для профессионального развития и установления контактов с потенциальными работодателями. </a:t>
            </a:r>
            <a:endParaRPr lang="ru-RU" sz="2400" dirty="0" smtClean="0"/>
          </a:p>
          <a:p>
            <a:pPr indent="288000" algn="just">
              <a:lnSpc>
                <a:spcPct val="100000"/>
              </a:lnSpc>
            </a:pPr>
            <a:r>
              <a:rPr lang="ru-RU" sz="2400" dirty="0" smtClean="0"/>
              <a:t>Уникальные преимущества и выгоды:</a:t>
            </a:r>
          </a:p>
          <a:p>
            <a:pPr marL="473075" algn="just">
              <a:lnSpc>
                <a:spcPct val="100000"/>
              </a:lnSpc>
              <a:buAutoNum type="arabicPeriod"/>
            </a:pPr>
            <a:r>
              <a:rPr lang="ru-RU" sz="2400" dirty="0" smtClean="0"/>
              <a:t> Для дизайна и декорирования пространства будут использоваться </a:t>
            </a:r>
            <a:r>
              <a:rPr lang="ru-RU" sz="2400" dirty="0" err="1" smtClean="0"/>
              <a:t>нейросети</a:t>
            </a:r>
            <a:r>
              <a:rPr lang="ru-RU" sz="2400" dirty="0" smtClean="0"/>
              <a:t>, искусственный интеллект и 3</a:t>
            </a:r>
            <a:r>
              <a:rPr lang="en-US" sz="2400" dirty="0" smtClean="0"/>
              <a:t>D-</a:t>
            </a:r>
            <a:r>
              <a:rPr lang="ru-RU" sz="2400" dirty="0" err="1" smtClean="0"/>
              <a:t>принтинг</a:t>
            </a:r>
            <a:r>
              <a:rPr lang="ru-RU" sz="2400" dirty="0" smtClean="0"/>
              <a:t>; </a:t>
            </a:r>
          </a:p>
          <a:p>
            <a:pPr marL="473075" algn="just">
              <a:lnSpc>
                <a:spcPct val="100000"/>
              </a:lnSpc>
              <a:buAutoNum type="arabicPeriod"/>
            </a:pPr>
            <a:r>
              <a:rPr lang="ru-RU" sz="2400" dirty="0" smtClean="0"/>
              <a:t> В арт-пространстве будут проводиться различные мастер-классы</a:t>
            </a:r>
            <a:r>
              <a:rPr lang="ru-RU" sz="2400" dirty="0"/>
              <a:t>, где будут выступать как приглашенные спикеры, так и сами студенты. </a:t>
            </a:r>
            <a:r>
              <a:rPr lang="ru-RU" sz="2400" dirty="0" smtClean="0"/>
              <a:t>В ходе мероприятий любой </a:t>
            </a:r>
            <a:r>
              <a:rPr lang="ru-RU" sz="2400" dirty="0"/>
              <a:t>желающий сможет научиться "управлять" </a:t>
            </a:r>
            <a:r>
              <a:rPr lang="ru-RU" sz="2400" dirty="0" err="1"/>
              <a:t>нейросетями</a:t>
            </a:r>
            <a:r>
              <a:rPr lang="ru-RU" sz="2400" dirty="0"/>
              <a:t> </a:t>
            </a:r>
            <a:r>
              <a:rPr lang="ru-RU" sz="2400" dirty="0" smtClean="0"/>
              <a:t>и </a:t>
            </a:r>
            <a:r>
              <a:rPr lang="ru-RU" sz="2400" dirty="0"/>
              <a:t>использовать в различных сферах своей </a:t>
            </a:r>
            <a:r>
              <a:rPr lang="ru-RU" sz="2400" dirty="0" smtClean="0"/>
              <a:t>деятельности; </a:t>
            </a:r>
          </a:p>
          <a:p>
            <a:pPr marL="473075" algn="just">
              <a:lnSpc>
                <a:spcPct val="100000"/>
              </a:lnSpc>
              <a:buFont typeface="Arial" panose="020B0604020202020204" pitchFamily="34" charset="0"/>
              <a:buAutoNum type="arabicPeriod"/>
            </a:pPr>
            <a:r>
              <a:rPr lang="ru-RU" sz="2400" dirty="0"/>
              <a:t>Создание объединения </a:t>
            </a:r>
            <a:r>
              <a:rPr lang="ru-RU" sz="2400" dirty="0" smtClean="0"/>
              <a:t>единомышленников;</a:t>
            </a:r>
          </a:p>
          <a:p>
            <a:pPr marL="473075" algn="just">
              <a:lnSpc>
                <a:spcPct val="100000"/>
              </a:lnSpc>
              <a:buAutoNum type="arabicPeriod"/>
            </a:pPr>
            <a:r>
              <a:rPr lang="ru-RU" sz="2400" dirty="0" smtClean="0"/>
              <a:t> Наличие необходимого оборудования для изучения </a:t>
            </a:r>
            <a:r>
              <a:rPr lang="en-US" sz="2400" dirty="0" smtClean="0"/>
              <a:t>3D</a:t>
            </a:r>
            <a:r>
              <a:rPr lang="ru-RU" sz="2400" dirty="0" smtClean="0"/>
              <a:t>-печати;</a:t>
            </a:r>
          </a:p>
          <a:p>
            <a:pPr marL="473075" algn="just">
              <a:lnSpc>
                <a:spcPct val="100000"/>
              </a:lnSpc>
              <a:buAutoNum type="arabicPeriod"/>
            </a:pPr>
            <a:r>
              <a:rPr lang="ru-RU" sz="2400" dirty="0" smtClean="0"/>
              <a:t> Бесплатное пользование; </a:t>
            </a:r>
          </a:p>
          <a:p>
            <a:pPr marL="473075" algn="just">
              <a:lnSpc>
                <a:spcPct val="100000"/>
              </a:lnSpc>
              <a:buAutoNum type="arabicPeriod"/>
            </a:pPr>
            <a:r>
              <a:rPr lang="ru-RU" sz="2400" dirty="0" smtClean="0"/>
              <a:t> Наличие зоны отдыха и «сувенирной лавки», в которой можно приобрести предметы, созданные при помощи </a:t>
            </a:r>
            <a:r>
              <a:rPr lang="ru-RU" sz="2400" dirty="0" err="1" smtClean="0"/>
              <a:t>нейросети</a:t>
            </a:r>
            <a:r>
              <a:rPr lang="ru-RU" sz="2400" dirty="0" smtClean="0"/>
              <a:t> или 3</a:t>
            </a:r>
            <a:r>
              <a:rPr lang="en-US" sz="2400" dirty="0" smtClean="0"/>
              <a:t>D</a:t>
            </a:r>
            <a:r>
              <a:rPr lang="ru-RU" sz="2400" dirty="0" smtClean="0"/>
              <a:t>-</a:t>
            </a:r>
            <a:r>
              <a:rPr lang="ru-RU" sz="2400" dirty="0" err="1" smtClean="0"/>
              <a:t>принтинга</a:t>
            </a:r>
            <a:r>
              <a:rPr lang="ru-RU" sz="2400" dirty="0" smtClean="0"/>
              <a:t>;</a:t>
            </a:r>
          </a:p>
          <a:p>
            <a:pPr marL="473075" algn="just">
              <a:lnSpc>
                <a:spcPct val="100000"/>
              </a:lnSpc>
              <a:buAutoNum type="arabicPeriod"/>
            </a:pPr>
            <a:r>
              <a:rPr lang="ru-RU" sz="2400" dirty="0" smtClean="0"/>
              <a:t> Удобное расположение.</a:t>
            </a:r>
          </a:p>
          <a:p>
            <a:pPr algn="just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077925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Рынок, на котором </a:t>
            </a:r>
            <a:r>
              <a:rPr lang="ru-RU" sz="2800" dirty="0" smtClean="0"/>
              <a:t>мы работаем, </a:t>
            </a:r>
            <a:r>
              <a:rPr lang="ru-RU" sz="2800" dirty="0"/>
              <a:t>его </a:t>
            </a:r>
            <a:r>
              <a:rPr lang="ru-RU" sz="2800" dirty="0" smtClean="0"/>
              <a:t>объем и </a:t>
            </a:r>
            <a:r>
              <a:rPr lang="ru-RU" sz="2800" dirty="0"/>
              <a:t>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indent="288000" algn="just">
              <a:lnSpc>
                <a:spcPct val="100000"/>
              </a:lnSpc>
            </a:pPr>
            <a:r>
              <a:rPr lang="ru-RU" sz="2400" dirty="0"/>
              <a:t>Применение </a:t>
            </a:r>
            <a:r>
              <a:rPr lang="ru-RU" sz="2400" dirty="0" smtClean="0"/>
              <a:t>3</a:t>
            </a:r>
            <a:r>
              <a:rPr lang="en-US" sz="2400" dirty="0" smtClean="0"/>
              <a:t>D</a:t>
            </a:r>
            <a:r>
              <a:rPr lang="ru-RU" sz="2400" dirty="0" smtClean="0"/>
              <a:t>-принтера </a:t>
            </a:r>
            <a:r>
              <a:rPr lang="ru-RU" sz="2400" dirty="0"/>
              <a:t>для превращения цифрового файла в физический объект </a:t>
            </a:r>
            <a:r>
              <a:rPr lang="ru-RU" sz="2400" dirty="0" smtClean="0"/>
              <a:t>уже получило </a:t>
            </a:r>
            <a:r>
              <a:rPr lang="ru-RU" sz="2400" dirty="0"/>
              <a:t>широкое распространение. На нескольких </a:t>
            </a:r>
            <a:r>
              <a:rPr lang="ru-RU" sz="2400" dirty="0" err="1"/>
              <a:t>нишевых</a:t>
            </a:r>
            <a:r>
              <a:rPr lang="ru-RU" sz="2400" dirty="0"/>
              <a:t> рынках </a:t>
            </a:r>
            <a:r>
              <a:rPr lang="ru-RU" sz="2400" dirty="0" smtClean="0"/>
              <a:t>3</a:t>
            </a:r>
            <a:r>
              <a:rPr lang="en-US" sz="2400" dirty="0" smtClean="0"/>
              <a:t>D</a:t>
            </a:r>
            <a:r>
              <a:rPr lang="ru-RU" sz="2400" dirty="0" smtClean="0"/>
              <a:t>-принтеры используются </a:t>
            </a:r>
            <a:r>
              <a:rPr lang="ru-RU" sz="2400" dirty="0"/>
              <a:t>для производства готовых промышленных компонентов и даже потребительских товаров</a:t>
            </a:r>
            <a:r>
              <a:rPr lang="ru-RU" sz="2400" dirty="0" smtClean="0"/>
              <a:t>.</a:t>
            </a:r>
          </a:p>
          <a:p>
            <a:pPr indent="288000" algn="just">
              <a:lnSpc>
                <a:spcPct val="100000"/>
              </a:lnSpc>
            </a:pPr>
            <a:r>
              <a:rPr lang="ru-RU" sz="2400" dirty="0" smtClean="0"/>
              <a:t>Нашими </a:t>
            </a:r>
            <a:r>
              <a:rPr lang="ru-RU" sz="2400" dirty="0"/>
              <a:t>конкурентами являются </a:t>
            </a:r>
            <a:r>
              <a:rPr lang="ru-RU" sz="2400" dirty="0" err="1"/>
              <a:t>коворкинги</a:t>
            </a:r>
            <a:r>
              <a:rPr lang="ru-RU" sz="2400" dirty="0"/>
              <a:t>, тайм-кафе и творческие </a:t>
            </a:r>
            <a:r>
              <a:rPr lang="ru-RU" sz="2400" dirty="0" smtClean="0"/>
              <a:t>пространства. По </a:t>
            </a:r>
            <a:r>
              <a:rPr lang="ru-RU" sz="2400" dirty="0"/>
              <a:t>данным аналитиков, в Санкт-Петербурге на конец 2022 г. функционировали 88 </a:t>
            </a:r>
            <a:r>
              <a:rPr lang="ru-RU" sz="2400" dirty="0" err="1" smtClean="0"/>
              <a:t>коворкинг</a:t>
            </a:r>
            <a:r>
              <a:rPr lang="ru-RU" sz="2400" dirty="0" smtClean="0"/>
              <a:t>-центров </a:t>
            </a:r>
            <a:r>
              <a:rPr lang="ru-RU" sz="2400" dirty="0"/>
              <a:t>в формате офисов и </a:t>
            </a:r>
            <a:r>
              <a:rPr lang="ru-RU" sz="2400" dirty="0" smtClean="0"/>
              <a:t>бизнес-инкубаторов. Также в </a:t>
            </a:r>
            <a:r>
              <a:rPr lang="ru-RU" sz="2400" dirty="0" err="1" smtClean="0"/>
              <a:t>СберМаркетинге</a:t>
            </a:r>
            <a:r>
              <a:rPr lang="ru-RU" sz="2400" dirty="0" smtClean="0"/>
              <a:t> в 2023 году стартовало обучение </a:t>
            </a:r>
            <a:r>
              <a:rPr lang="ru-RU" sz="2400" dirty="0"/>
              <a:t>по работе с </a:t>
            </a:r>
            <a:r>
              <a:rPr lang="ru-RU" sz="2400" dirty="0" err="1" smtClean="0"/>
              <a:t>нейросетью</a:t>
            </a:r>
            <a:r>
              <a:rPr lang="ru-RU" sz="2400" dirty="0" smtClean="0"/>
              <a:t>. </a:t>
            </a:r>
          </a:p>
          <a:p>
            <a:pPr indent="288000" algn="just">
              <a:lnSpc>
                <a:spcPct val="100000"/>
              </a:lnSpc>
            </a:pPr>
            <a:r>
              <a:rPr lang="ru-RU" sz="2400" dirty="0" smtClean="0"/>
              <a:t>Арт-пространство </a:t>
            </a:r>
            <a:r>
              <a:rPr lang="ru-RU" sz="2400" dirty="0"/>
              <a:t>будет привлекать в основном студентов, преподавателей и сотрудников университета, а также людей, интересующихся искусством и современными технологиями. </a:t>
            </a:r>
            <a:r>
              <a:rPr lang="en-US" sz="2400" dirty="0" smtClean="0"/>
              <a:t>A[I]RT space</a:t>
            </a:r>
            <a:r>
              <a:rPr lang="ru-RU" sz="2400" dirty="0" smtClean="0"/>
              <a:t> </a:t>
            </a:r>
            <a:r>
              <a:rPr lang="ru-RU" sz="2400" dirty="0"/>
              <a:t>будет выступать в качестве площадки для продвижения и поддержки молодых талантов, а мастер-классы по использованию </a:t>
            </a:r>
            <a:r>
              <a:rPr lang="ru-RU" sz="2400" dirty="0" err="1"/>
              <a:t>нейросетей</a:t>
            </a:r>
            <a:r>
              <a:rPr lang="ru-RU" sz="2400" dirty="0"/>
              <a:t> и 3D-принтера могут привлечь технологических специалистов, интересующихся областью искусственного интеллекта и его практическими применениями. В Санкт-Петербурге проживает много студентов и молодых людей, что означает наличие потенциальной аудитории, интересующейся современным искусством и современными технологиями. </a:t>
            </a:r>
            <a:endParaRPr lang="ru-RU" sz="2400" dirty="0" smtClean="0"/>
          </a:p>
          <a:p>
            <a:pPr indent="288000" algn="just">
              <a:lnSpc>
                <a:spcPct val="100000"/>
              </a:lnSpc>
            </a:pPr>
            <a:r>
              <a:rPr lang="ru-RU" sz="2400" dirty="0" smtClean="0"/>
              <a:t>Сегментами </a:t>
            </a:r>
            <a:r>
              <a:rPr lang="ru-RU" sz="2400" dirty="0"/>
              <a:t>аудитории могут быть студенты и преподаватели СПбГЭУ, студенты и сотрудники других вузов в городе, люди, интересующиеся современным искусством и современными технологиями. 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</a:t>
            </a:r>
            <a:r>
              <a:rPr lang="ru-RU" dirty="0" smtClean="0"/>
              <a:t>мы планируем зарабатывать и расширяться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indent="288000" algn="just">
              <a:lnSpc>
                <a:spcPct val="100000"/>
              </a:lnSpc>
            </a:pPr>
            <a:r>
              <a:rPr lang="ru-RU" sz="2400" dirty="0"/>
              <a:t>Привлечение инвесторов — </a:t>
            </a:r>
            <a:r>
              <a:rPr lang="ru-RU" sz="2400" dirty="0" smtClean="0"/>
              <a:t>реклама, печать </a:t>
            </a:r>
            <a:r>
              <a:rPr lang="ru-RU" sz="2400" dirty="0"/>
              <a:t>на </a:t>
            </a:r>
            <a:r>
              <a:rPr lang="ru-RU" sz="2400" dirty="0" smtClean="0"/>
              <a:t>3</a:t>
            </a:r>
            <a:r>
              <a:rPr lang="en-US" sz="2400" dirty="0" smtClean="0"/>
              <a:t>D</a:t>
            </a:r>
            <a:r>
              <a:rPr lang="en-US" sz="2400" dirty="0"/>
              <a:t>-</a:t>
            </a:r>
            <a:r>
              <a:rPr lang="ru-RU" sz="2400" dirty="0" smtClean="0"/>
              <a:t>принтере скульптур и других уникальных изделий, их продажа. </a:t>
            </a:r>
          </a:p>
          <a:p>
            <a:pPr indent="288000" algn="just">
              <a:lnSpc>
                <a:spcPct val="100000"/>
              </a:lnSpc>
            </a:pPr>
            <a:r>
              <a:rPr lang="ru-RU" sz="2400" dirty="0" smtClean="0"/>
              <a:t>Каналы </a:t>
            </a:r>
            <a:r>
              <a:rPr lang="ru-RU" sz="2400" dirty="0"/>
              <a:t>продвижения — СПбГЭУ (отдел рекламы, маркетинга</a:t>
            </a:r>
            <a:r>
              <a:rPr lang="ru-RU" sz="2400" dirty="0" smtClean="0"/>
              <a:t>). </a:t>
            </a:r>
          </a:p>
          <a:p>
            <a:pPr indent="288000" algn="just">
              <a:lnSpc>
                <a:spcPct val="100000"/>
              </a:lnSpc>
            </a:pPr>
            <a:r>
              <a:rPr lang="ru-RU" sz="2400" dirty="0" smtClean="0"/>
              <a:t>Партнеры: </a:t>
            </a:r>
          </a:p>
          <a:p>
            <a:pPr marL="358775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400" dirty="0" smtClean="0"/>
              <a:t>СПбГЭУ (главный партнер и инвестор);</a:t>
            </a:r>
            <a:endParaRPr lang="ru-RU" sz="2400" dirty="0"/>
          </a:p>
          <a:p>
            <a:pPr marL="358775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400" dirty="0" smtClean="0"/>
              <a:t>Кооперация </a:t>
            </a:r>
            <a:r>
              <a:rPr lang="ru-RU" sz="2400" dirty="0"/>
              <a:t>с другими университетами (ИТМО, РГПУ им. А. И. Герцена, </a:t>
            </a:r>
            <a:r>
              <a:rPr lang="ru-RU" sz="2400" dirty="0" err="1"/>
              <a:t>СПбПУ</a:t>
            </a:r>
            <a:r>
              <a:rPr lang="ru-RU" sz="2400" dirty="0" smtClean="0"/>
              <a:t>);</a:t>
            </a:r>
            <a:endParaRPr lang="ru-RU" sz="2400" dirty="0"/>
          </a:p>
          <a:p>
            <a:pPr marL="358775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400" dirty="0" smtClean="0"/>
              <a:t>Привлечение </a:t>
            </a:r>
            <a:r>
              <a:rPr lang="ru-RU" sz="2400" dirty="0"/>
              <a:t>молодых художников и </a:t>
            </a:r>
            <a:r>
              <a:rPr lang="ru-RU" sz="2400" dirty="0" smtClean="0"/>
              <a:t>дизайнеров;</a:t>
            </a:r>
          </a:p>
          <a:p>
            <a:pPr marL="358775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400" dirty="0"/>
              <a:t>Сотрудничество с </a:t>
            </a:r>
            <a:r>
              <a:rPr lang="ru-RU" sz="2400" dirty="0" err="1"/>
              <a:t>коворкингами</a:t>
            </a:r>
            <a:r>
              <a:rPr lang="ru-RU" sz="2400" dirty="0"/>
              <a:t> (ПРОСТО, БИРО, центр М86</a:t>
            </a:r>
            <a:r>
              <a:rPr lang="ru-RU" sz="2400" dirty="0" smtClean="0"/>
              <a:t>). </a:t>
            </a:r>
          </a:p>
          <a:p>
            <a:pPr indent="288000" algn="just">
              <a:lnSpc>
                <a:spcPct val="100000"/>
              </a:lnSpc>
            </a:pPr>
            <a:r>
              <a:rPr lang="ru-RU" sz="2400" dirty="0" smtClean="0"/>
              <a:t>Возможности </a:t>
            </a:r>
            <a:r>
              <a:rPr lang="ru-RU" sz="2400" dirty="0"/>
              <a:t>для масштабирования бизнеса: расширение ассортимента и предложения услуг, создание собственных коллекций, открытие филиалов в других учебных заведениях, развитие партнерств, развитие онлайн-присутствия (онлайн-мастер-классы и интерактивные выставки).</a:t>
            </a:r>
          </a:p>
          <a:p>
            <a:pPr marL="358775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58775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400" dirty="0" smtClean="0"/>
              <a:t>Создано подробное описание проекта. Представлены сущность проекта, его цели и задачи;</a:t>
            </a:r>
          </a:p>
          <a:p>
            <a:pPr marL="358775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400" dirty="0" smtClean="0"/>
              <a:t>Определены ключевые черты целевой аудитории и основные сложности, с которыми она сталкивается;</a:t>
            </a:r>
          </a:p>
          <a:p>
            <a:pPr marL="358775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400" dirty="0" smtClean="0"/>
              <a:t>Обоснованы преимущества и выгоды проекта, способные решить проблемы целевой аудитории;</a:t>
            </a:r>
          </a:p>
          <a:p>
            <a:pPr marL="358775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400" dirty="0" smtClean="0"/>
              <a:t>Предложены дальнейшие действия.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8716571"/>
            <a:ext cx="4134612" cy="2103120"/>
          </a:xfrm>
        </p:spPr>
        <p:txBody>
          <a:bodyPr/>
          <a:lstStyle/>
          <a:p>
            <a:r>
              <a:rPr lang="ru-RU" sz="2400" dirty="0" smtClean="0"/>
              <a:t>Участник</a:t>
            </a:r>
            <a:endParaRPr lang="ru-RU" dirty="0"/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5143226" y="8076491"/>
            <a:ext cx="4134612" cy="438912"/>
          </a:xfrm>
        </p:spPr>
        <p:txBody>
          <a:bodyPr/>
          <a:lstStyle/>
          <a:p>
            <a:r>
              <a:rPr lang="ru-RU" dirty="0" smtClean="0"/>
              <a:t>Наумова Екатерина</a:t>
            </a:r>
            <a:endParaRPr lang="ru-RU" dirty="0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644134" y="8716571"/>
            <a:ext cx="4134612" cy="2103120"/>
          </a:xfrm>
        </p:spPr>
        <p:txBody>
          <a:bodyPr/>
          <a:lstStyle/>
          <a:p>
            <a:r>
              <a:rPr lang="ru-RU" sz="2400" dirty="0" smtClean="0"/>
              <a:t>Участник</a:t>
            </a:r>
            <a:endParaRPr lang="ru-RU" sz="2400" dirty="0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393680" y="8716571"/>
            <a:ext cx="4134612" cy="2103120"/>
          </a:xfrm>
        </p:spPr>
        <p:txBody>
          <a:bodyPr/>
          <a:lstStyle/>
          <a:p>
            <a:r>
              <a:rPr lang="ru-RU" sz="2400" dirty="0" smtClean="0"/>
              <a:t>Участник</a:t>
            </a:r>
            <a:endParaRPr lang="ru-RU" dirty="0"/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5143226" y="8716571"/>
            <a:ext cx="4134612" cy="2103120"/>
          </a:xfrm>
        </p:spPr>
        <p:txBody>
          <a:bodyPr/>
          <a:lstStyle/>
          <a:p>
            <a:r>
              <a:rPr lang="ru-RU" sz="2400" dirty="0" smtClean="0"/>
              <a:t>Лидер</a:t>
            </a:r>
            <a:endParaRPr lang="ru-RU" dirty="0"/>
          </a:p>
        </p:txBody>
      </p:sp>
      <p:pic>
        <p:nvPicPr>
          <p:cNvPr id="1026" name="Picture 2" descr="https://sun9-51.userapi.com/impg/qno8jpaZVGYU5rvi1RlKqW5C9bHEltUG4PVhaA/wc1OeSHHROA.jpg?size=1606x2160&amp;quality=95&amp;sign=f2a14ca78019e06d65a69ed608a3d307&amp;type=albu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9"/>
          <a:stretch/>
        </p:blipFill>
        <p:spPr bwMode="auto">
          <a:xfrm>
            <a:off x="894588" y="3148818"/>
            <a:ext cx="3067812" cy="4112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74.userapi.com/impg/xk1HJU-9wS8EY1FpnddQfHDdmSFDNGWmzPMDPA/yi4Jy_6McE4.jpg?size=1280x1920&amp;quality=95&amp;sign=eaf8c011838950634b389496582fda48&amp;type=album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7" t="15273"/>
          <a:stretch/>
        </p:blipFill>
        <p:spPr bwMode="auto">
          <a:xfrm>
            <a:off x="15183866" y="3146925"/>
            <a:ext cx="2991734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94588" y="8076491"/>
            <a:ext cx="3067812" cy="438912"/>
          </a:xfrm>
        </p:spPr>
        <p:txBody>
          <a:bodyPr/>
          <a:lstStyle/>
          <a:p>
            <a:r>
              <a:rPr lang="ru-RU" dirty="0" err="1" smtClean="0"/>
              <a:t>Кульвиц</a:t>
            </a:r>
            <a:r>
              <a:rPr lang="ru-RU" dirty="0" smtClean="0"/>
              <a:t> Дарья</a:t>
            </a:r>
            <a:endParaRPr lang="ru-RU" dirty="0"/>
          </a:p>
        </p:txBody>
      </p:sp>
      <p:sp>
        <p:nvSpPr>
          <p:cNvPr id="34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644134" y="8076491"/>
            <a:ext cx="4134612" cy="438912"/>
          </a:xfrm>
        </p:spPr>
        <p:txBody>
          <a:bodyPr/>
          <a:lstStyle/>
          <a:p>
            <a:r>
              <a:rPr lang="ru-RU" dirty="0" smtClean="0"/>
              <a:t>Гончарова Наталья</a:t>
            </a:r>
            <a:endParaRPr lang="ru-RU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244625" y="7958952"/>
            <a:ext cx="35014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+mn-lt"/>
              </a:rPr>
              <a:t>Мартюшева Анна</a:t>
            </a:r>
          </a:p>
        </p:txBody>
      </p:sp>
      <p:pic>
        <p:nvPicPr>
          <p:cNvPr id="1030" name="Picture 6" descr="https://sun9-71.userapi.com/impg/QQgdri6F438Z-gxEaGh6bpn1fWodXifmiFhAfg/R6pONIkGFQg.jpg?size=1620x2160&amp;quality=95&amp;sign=b4e7a629eb36d16e910379b26bfeae5b&amp;type=alb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134" y="3146925"/>
            <a:ext cx="30861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09" t="19447" r="33836" b="44151"/>
          <a:stretch/>
        </p:blipFill>
        <p:spPr>
          <a:xfrm>
            <a:off x="10411968" y="3146925"/>
            <a:ext cx="2999503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 smtClean="0"/>
              <a:t>Дальнейшие шаги.</a:t>
            </a: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just">
              <a:lnSpc>
                <a:spcPct val="100000"/>
              </a:lnSpc>
            </a:pPr>
            <a:r>
              <a:rPr lang="ru-RU" sz="2400" dirty="0" smtClean="0"/>
              <a:t>1. Разработка </a:t>
            </a:r>
            <a:r>
              <a:rPr lang="ru-RU" sz="2400" dirty="0"/>
              <a:t>более подробного плана дизайна территории с использованием искусственного интеллекта и </a:t>
            </a:r>
            <a:r>
              <a:rPr lang="ru-RU" sz="2400" dirty="0" err="1"/>
              <a:t>нейросетей</a:t>
            </a:r>
            <a:r>
              <a:rPr lang="ru-RU" sz="2400" dirty="0"/>
              <a:t>: создание концепции, выбор цветовой гаммы, материалов и форм</a:t>
            </a:r>
            <a:r>
              <a:rPr lang="ru-RU" sz="2400" dirty="0" smtClean="0"/>
              <a:t>, </a:t>
            </a:r>
            <a:r>
              <a:rPr lang="ru-RU" sz="2400" dirty="0"/>
              <a:t>определение мест для различных инсталляций, скульптур и </a:t>
            </a:r>
            <a:r>
              <a:rPr lang="ru-RU" sz="2400" dirty="0" smtClean="0"/>
              <a:t>постеров</a:t>
            </a:r>
            <a:r>
              <a:rPr lang="ru-RU" sz="2400" dirty="0"/>
              <a:t>;</a:t>
            </a:r>
            <a:endParaRPr lang="ru-RU" sz="2400" dirty="0" smtClean="0"/>
          </a:p>
          <a:p>
            <a:pPr algn="just">
              <a:lnSpc>
                <a:spcPct val="100000"/>
              </a:lnSpc>
            </a:pPr>
            <a:r>
              <a:rPr lang="ru-RU" sz="2400" dirty="0" smtClean="0"/>
              <a:t>2. Подготовка </a:t>
            </a:r>
            <a:r>
              <a:rPr lang="ru-RU" sz="2400" dirty="0"/>
              <a:t>необходимого оборудования для 3D-принтинга, организация места для его размещения и </a:t>
            </a:r>
            <a:r>
              <a:rPr lang="ru-RU" sz="2400" dirty="0" smtClean="0"/>
              <a:t>использования</a:t>
            </a:r>
            <a:r>
              <a:rPr lang="ru-RU" sz="2400" dirty="0"/>
              <a:t>;</a:t>
            </a:r>
            <a:endParaRPr lang="ru-RU" sz="2400" dirty="0" smtClean="0"/>
          </a:p>
          <a:p>
            <a:pPr algn="just">
              <a:lnSpc>
                <a:spcPct val="100000"/>
              </a:lnSpc>
            </a:pPr>
            <a:r>
              <a:rPr lang="ru-RU" sz="2400" dirty="0" smtClean="0"/>
              <a:t>3</a:t>
            </a:r>
            <a:r>
              <a:rPr lang="ru-RU" sz="2400" dirty="0"/>
              <a:t>. Поиск </a:t>
            </a:r>
            <a:r>
              <a:rPr lang="ru-RU" sz="2400" dirty="0" smtClean="0"/>
              <a:t>молодых дизайнеров </a:t>
            </a:r>
            <a:r>
              <a:rPr lang="ru-RU" sz="2400" dirty="0"/>
              <a:t>и </a:t>
            </a:r>
            <a:r>
              <a:rPr lang="ru-RU" sz="2400" dirty="0" smtClean="0"/>
              <a:t>художников </a:t>
            </a:r>
            <a:r>
              <a:rPr lang="ru-RU" sz="2400" dirty="0"/>
              <a:t>для создания уникальных инсталляций, скульптур и </a:t>
            </a:r>
            <a:r>
              <a:rPr lang="ru-RU" sz="2400" dirty="0" smtClean="0"/>
              <a:t>постеров; </a:t>
            </a:r>
          </a:p>
          <a:p>
            <a:pPr algn="just">
              <a:lnSpc>
                <a:spcPct val="100000"/>
              </a:lnSpc>
            </a:pPr>
            <a:r>
              <a:rPr lang="ru-RU" sz="2400" dirty="0" smtClean="0"/>
              <a:t>4. Открытие арт-пространства на площадке СПбГЭУ;</a:t>
            </a:r>
          </a:p>
          <a:p>
            <a:pPr algn="just">
              <a:lnSpc>
                <a:spcPct val="100000"/>
              </a:lnSpc>
            </a:pPr>
            <a:r>
              <a:rPr lang="ru-RU" sz="2400" dirty="0" smtClean="0"/>
              <a:t>5. Организация </a:t>
            </a:r>
            <a:r>
              <a:rPr lang="ru-RU" sz="2400" dirty="0"/>
              <a:t>мастер-классов по «приручению» </a:t>
            </a:r>
            <a:r>
              <a:rPr lang="ru-RU" sz="2400" dirty="0" err="1"/>
              <a:t>нейросетей</a:t>
            </a:r>
            <a:r>
              <a:rPr lang="ru-RU" sz="2400" dirty="0"/>
              <a:t> и их использованию для решения различных </a:t>
            </a:r>
            <a:r>
              <a:rPr lang="ru-RU" sz="2400" dirty="0" smtClean="0"/>
              <a:t>задач</a:t>
            </a:r>
            <a:r>
              <a:rPr lang="ru-RU" sz="2400" dirty="0"/>
              <a:t>;</a:t>
            </a:r>
            <a:endParaRPr lang="ru-RU" sz="2400" dirty="0" smtClean="0"/>
          </a:p>
          <a:p>
            <a:pPr algn="just">
              <a:lnSpc>
                <a:spcPct val="100000"/>
              </a:lnSpc>
            </a:pPr>
            <a:r>
              <a:rPr lang="ru-RU" sz="2400" dirty="0"/>
              <a:t>6</a:t>
            </a:r>
            <a:r>
              <a:rPr lang="ru-RU" sz="2400" dirty="0" smtClean="0"/>
              <a:t>. </a:t>
            </a:r>
            <a:r>
              <a:rPr lang="ru-RU" sz="2400" dirty="0"/>
              <a:t>Подготовка и проведение мероприятий и лекций с приглашенными спикерами, которые обладают опытом в сфере искусства и </a:t>
            </a:r>
            <a:r>
              <a:rPr lang="ru-RU" sz="2400" dirty="0" smtClean="0"/>
              <a:t>технологий</a:t>
            </a:r>
            <a:r>
              <a:rPr lang="ru-RU" sz="2400" dirty="0"/>
              <a:t>;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2422DFB3-C58B-9F4C-9DF7-32CFEC4A11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algn="just">
              <a:lnSpc>
                <a:spcPct val="100000"/>
              </a:lnSpc>
            </a:pPr>
            <a:r>
              <a:rPr lang="ru-RU" sz="2400" dirty="0" smtClean="0"/>
              <a:t>7. </a:t>
            </a:r>
            <a:r>
              <a:rPr lang="ru-RU" sz="2400" dirty="0"/>
              <a:t>Создание и продвижение магазинов и кафе в арт-пространстве, где посетители смогут приобрести уникальные предметы искусства или насладиться приятным </a:t>
            </a:r>
            <a:r>
              <a:rPr lang="ru-RU" sz="2400" dirty="0" smtClean="0"/>
              <a:t>времяпровождением</a:t>
            </a:r>
            <a:r>
              <a:rPr lang="ru-RU" sz="2400" dirty="0"/>
              <a:t>;</a:t>
            </a:r>
          </a:p>
          <a:p>
            <a:pPr algn="just">
              <a:lnSpc>
                <a:spcPct val="100000"/>
              </a:lnSpc>
            </a:pPr>
            <a:r>
              <a:rPr lang="ru-RU" sz="2400" dirty="0"/>
              <a:t>8</a:t>
            </a:r>
            <a:r>
              <a:rPr lang="ru-RU" sz="2400" dirty="0" smtClean="0"/>
              <a:t>. </a:t>
            </a:r>
            <a:r>
              <a:rPr lang="ru-RU" sz="2400" dirty="0"/>
              <a:t>Разработка маркетинговых стратегий и создание интернет-присутствия для привлечения посетителей и распространения информации о деятельности </a:t>
            </a:r>
            <a:r>
              <a:rPr lang="ru-RU" sz="2400" dirty="0" smtClean="0"/>
              <a:t>арт-пространства</a:t>
            </a:r>
            <a:r>
              <a:rPr lang="ru-RU" sz="2400" dirty="0"/>
              <a:t>;</a:t>
            </a:r>
            <a:endParaRPr lang="ru-RU" sz="2400" dirty="0" smtClean="0"/>
          </a:p>
          <a:p>
            <a:pPr algn="just">
              <a:lnSpc>
                <a:spcPct val="100000"/>
              </a:lnSpc>
            </a:pPr>
            <a:r>
              <a:rPr lang="ru-RU" sz="2400" dirty="0"/>
              <a:t>9</a:t>
            </a:r>
            <a:r>
              <a:rPr lang="ru-RU" sz="2400" dirty="0" smtClean="0"/>
              <a:t>. </a:t>
            </a:r>
            <a:r>
              <a:rPr lang="ru-RU" sz="2400" dirty="0"/>
              <a:t>Регулярное обновление и обновление уникальных инсталляций, скульптур и постеров в арт-пространстве, чтобы поддерживать интерес посетителей и привлекать новых художников и дизайнеров для сотрудничества.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 smtClean="0"/>
              <a:t>Телефон 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 smtClean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>
                <a:hlinkClick r:id="rId2"/>
              </a:rPr>
              <a:t>https://</a:t>
            </a:r>
            <a:r>
              <a:rPr lang="en-US" sz="2800" dirty="0" smtClean="0">
                <a:hlinkClick r:id="rId2"/>
              </a:rPr>
              <a:t>pt.2035.university/project/airt-space</a:t>
            </a:r>
            <a:endParaRPr lang="ru-RU" sz="2800" dirty="0" smtClean="0"/>
          </a:p>
          <a:p>
            <a:pPr>
              <a:lnSpc>
                <a:spcPts val="4360"/>
              </a:lnSpc>
              <a:buClrTx/>
            </a:pPr>
            <a:r>
              <a:rPr lang="ru-RU" sz="2800" dirty="0" smtClean="0"/>
              <a:t>8 (908) 664-14-04 (Екатерина Наумова, лидер команды)</a:t>
            </a:r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4D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54450"/>
          <a:stretch/>
        </p:blipFill>
        <p:spPr>
          <a:xfrm>
            <a:off x="12408404" y="0"/>
            <a:ext cx="7695696" cy="113157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r="46175"/>
          <a:stretch/>
        </p:blipFill>
        <p:spPr>
          <a:xfrm>
            <a:off x="1410113" y="0"/>
            <a:ext cx="9093765" cy="1131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09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3966</TotalTime>
  <Words>1263</Words>
  <Application>Microsoft Office PowerPoint</Application>
  <PresentationFormat>Произвольный</PresentationFormat>
  <Paragraphs>81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ОБЛОЖКИ</vt:lpstr>
      <vt:lpstr>РАЗДЕЛИТЕЛИ</vt:lpstr>
      <vt:lpstr>Презентация PowerPoint</vt:lpstr>
      <vt:lpstr>A[I]RT space 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1</cp:lastModifiedBy>
  <cp:revision>236</cp:revision>
  <dcterms:created xsi:type="dcterms:W3CDTF">2021-03-01T12:07:13Z</dcterms:created>
  <dcterms:modified xsi:type="dcterms:W3CDTF">2023-11-21T18:05:34Z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