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7772400" cy="10058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/>
          <a:lstStyle/>
          <a:p>
            <a:pPr>
              <a:defRPr sz="1800" b="1" strike="noStrike" spc="-1">
                <a:solidFill>
                  <a:srgbClr val="000000"/>
                </a:solidFill>
                <a:latin typeface="Calibri"/>
              </a:defRPr>
            </a:pPr>
            <a:r>
              <a:rPr lang="en-US" sz="1800" b="1" strike="noStrike" spc="-1">
                <a:solidFill>
                  <a:srgbClr val="000000"/>
                </a:solidFill>
                <a:latin typeface="Calibri"/>
              </a:rPr>
              <a:t>MARKET SCALE
number of paying users </a:t>
            </a:r>
          </a:p>
        </c:rich>
      </c:tx>
      <c:layout>
        <c:manualLayout>
          <c:xMode val="edge"/>
          <c:yMode val="edge"/>
          <c:x val="0.37119365367929602"/>
          <c:y val="1.9715121214979703E-2"/>
        </c:manualLayout>
      </c:layout>
      <c:spPr>
        <a:noFill/>
        <a:ln>
          <a:noFill/>
        </a:ln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label 0</c:f>
              <c:strCache>
                <c:ptCount val="1"/>
                <c:pt idx="0">
                  <c:v>МАСШТАБИРОВАНИЕ РЫНКА</c:v>
                </c:pt>
              </c:strCache>
            </c:strRef>
          </c:tx>
          <c:spPr>
            <a:solidFill>
              <a:srgbClr val="9BBB59"/>
            </a:solidFill>
            <a:ln>
              <a:noFill/>
            </a:ln>
          </c:spPr>
          <c:cat>
            <c:strRef>
              <c:f>categories</c:f>
              <c:strCache>
                <c:ptCount val="5"/>
                <c:pt idx="0">
                  <c:v>1 year (RF market), break even</c:v>
                </c:pt>
                <c:pt idx="1">
                  <c:v>2 year (CIS market), profit</c:v>
                </c:pt>
                <c:pt idx="2">
                  <c:v>3 year (entering the US and Canada market)</c:v>
                </c:pt>
                <c:pt idx="3">
                  <c:v>4 year (entering the UK market)</c:v>
                </c:pt>
                <c:pt idx="4">
                  <c:v>5 year (entering Australia and New Zeeland market)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3500</c:v>
                </c:pt>
                <c:pt idx="1">
                  <c:v>10000</c:v>
                </c:pt>
                <c:pt idx="2">
                  <c:v>40000</c:v>
                </c:pt>
                <c:pt idx="3">
                  <c:v>90000</c:v>
                </c:pt>
                <c:pt idx="4">
                  <c:v>170000</c:v>
                </c:pt>
              </c:numCache>
            </c:numRef>
          </c:val>
        </c:ser>
        <c:axId val="147959168"/>
        <c:axId val="147973248"/>
      </c:barChart>
      <c:catAx>
        <c:axId val="147959168"/>
        <c:scaling>
          <c:orientation val="minMax"/>
        </c:scaling>
        <c:axPos val="b"/>
        <c:majorGridlines>
          <c:spPr>
            <a:ln>
              <a:solidFill>
                <a:srgbClr val="B3B3B3"/>
              </a:solidFill>
            </a:ln>
          </c:spPr>
        </c:majorGridlines>
        <c:numFmt formatCode="[$-1009]yyyy/mm/dd" sourceLinked="1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latin typeface="Calibri"/>
              </a:defRPr>
            </a:pPr>
            <a:endParaRPr lang="ru-RU"/>
          </a:p>
        </c:txPr>
        <c:crossAx val="147973248"/>
        <c:crosses val="autoZero"/>
        <c:auto val="1"/>
        <c:lblAlgn val="ctr"/>
        <c:lblOffset val="100"/>
      </c:catAx>
      <c:valAx>
        <c:axId val="147973248"/>
        <c:scaling>
          <c:orientation val="minMax"/>
        </c:scaling>
        <c:axPos val="l"/>
        <c:majorGridlines>
          <c:spPr>
            <a:ln w="9360">
              <a:solidFill>
                <a:srgbClr val="878787"/>
              </a:solidFill>
              <a:round/>
            </a:ln>
          </c:spPr>
        </c:majorGridlines>
        <c:numFmt formatCode="General" sourceLinked="0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latin typeface="Calibri"/>
              </a:defRPr>
            </a:pPr>
            <a:endParaRPr lang="ru-RU"/>
          </a:p>
        </c:txPr>
        <c:crossAx val="147959168"/>
        <c:crosses val="autoZero"/>
        <c:crossBetween val="between"/>
      </c:valAx>
      <c:spPr>
        <a:solidFill>
          <a:srgbClr val="FFFFFF"/>
        </a:solidFill>
        <a:ln>
          <a:noFill/>
        </a:ln>
      </c:spPr>
    </c:plotArea>
    <c:plotVisOnly val="1"/>
    <c:dispBlanksAs val="gap"/>
  </c:chart>
  <c:spPr>
    <a:noFill/>
    <a:ln w="19080">
      <a:solidFill>
        <a:srgbClr val="00B050"/>
      </a:solidFill>
      <a:round/>
    </a:ln>
  </c:spPr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C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C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C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C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0E558BAB-8CBF-40A3-91F4-0A47B27F1D4E}" type="datetime">
              <a:rPr lang="en-CA" sz="1200" b="0" strike="noStrike" spc="-1">
                <a:solidFill>
                  <a:srgbClr val="8B8B8B"/>
                </a:solidFill>
                <a:latin typeface="Calibri"/>
              </a:rPr>
              <a:pPr>
                <a:lnSpc>
                  <a:spcPct val="100000"/>
                </a:lnSpc>
              </a:pPr>
              <a:t>2021-06-25</a:t>
            </a:fld>
            <a:endParaRPr lang="en-CA" sz="1200" b="0" strike="noStrike" spc="-1"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CA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27A5BAED-705F-4344-A8C2-800665F1C314}" type="slidenum">
              <a:rPr lang="en-CA" sz="1200" b="0" strike="noStrike" spc="-1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 lang="en-CA" sz="12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63DA6ADB-818E-45F9-8E28-71B8F76D649F}" type="datetime">
              <a:rPr lang="en-CA" sz="1200" b="0" strike="noStrike" spc="-1">
                <a:solidFill>
                  <a:srgbClr val="8B8B8B"/>
                </a:solidFill>
                <a:latin typeface="Calibri"/>
              </a:rPr>
              <a:pPr>
                <a:lnSpc>
                  <a:spcPct val="100000"/>
                </a:lnSpc>
              </a:pPr>
              <a:t>2021-06-25</a:t>
            </a:fld>
            <a:endParaRPr lang="en-CA" sz="1200" b="0" strike="noStrike" spc="-1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CA" sz="2400" b="0" strike="noStrike" spc="-1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17554DF4-AF1D-4FE6-96C6-CB05BFA49F57}" type="slidenum">
              <a:rPr lang="en-CA" sz="1200" b="0" strike="noStrike" spc="-1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 lang="en-CA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Рисунок 5"/>
          <p:cNvPicPr/>
          <p:nvPr/>
        </p:nvPicPr>
        <p:blipFill>
          <a:blip r:embed="rId2" cstate="print"/>
          <a:stretch/>
        </p:blipFill>
        <p:spPr>
          <a:xfrm>
            <a:off x="-1116720" y="3357000"/>
            <a:ext cx="5363640" cy="2862720"/>
          </a:xfrm>
          <a:prstGeom prst="rect">
            <a:avLst/>
          </a:prstGeom>
          <a:ln>
            <a:noFill/>
          </a:ln>
        </p:spPr>
      </p:pic>
      <p:sp>
        <p:nvSpPr>
          <p:cNvPr id="83" name="CustomShape 1"/>
          <p:cNvSpPr/>
          <p:nvPr/>
        </p:nvSpPr>
        <p:spPr>
          <a:xfrm rot="510600">
            <a:off x="3571920" y="4284720"/>
            <a:ext cx="520632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2800" b="0" strike="noStrike" spc="-1">
                <a:solidFill>
                  <a:srgbClr val="000000"/>
                </a:solidFill>
                <a:latin typeface="Calibri"/>
              </a:rPr>
              <a:t>Saas product for business</a:t>
            </a:r>
            <a:endParaRPr lang="en-CA" sz="2800" b="0" strike="noStrike" spc="-1">
              <a:latin typeface="Arial"/>
            </a:endParaRPr>
          </a:p>
        </p:txBody>
      </p:sp>
      <p:sp>
        <p:nvSpPr>
          <p:cNvPr id="84" name="CustomShape 2"/>
          <p:cNvSpPr/>
          <p:nvPr/>
        </p:nvSpPr>
        <p:spPr>
          <a:xfrm rot="523800">
            <a:off x="2556360" y="3508560"/>
            <a:ext cx="678204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2800" b="0" strike="noStrike" spc="-1">
                <a:solidFill>
                  <a:srgbClr val="000000"/>
                </a:solidFill>
                <a:latin typeface="Calibri"/>
              </a:rPr>
              <a:t>Social network for customers</a:t>
            </a:r>
            <a:endParaRPr lang="en-CA" sz="2800" b="0" strike="noStrike" spc="-1">
              <a:latin typeface="Arial"/>
            </a:endParaRPr>
          </a:p>
        </p:txBody>
      </p:sp>
      <p:pic>
        <p:nvPicPr>
          <p:cNvPr id="85" name="Рисунок 10"/>
          <p:cNvPicPr/>
          <p:nvPr/>
        </p:nvPicPr>
        <p:blipFill>
          <a:blip r:embed="rId3" cstate="print"/>
          <a:stretch/>
        </p:blipFill>
        <p:spPr>
          <a:xfrm>
            <a:off x="395640" y="1556640"/>
            <a:ext cx="8244000" cy="1182600"/>
          </a:xfrm>
          <a:prstGeom prst="rect">
            <a:avLst/>
          </a:prstGeom>
          <a:ln>
            <a:noFill/>
          </a:ln>
        </p:spPr>
      </p:pic>
      <p:sp>
        <p:nvSpPr>
          <p:cNvPr id="86" name="CustomShape 3"/>
          <p:cNvSpPr/>
          <p:nvPr/>
        </p:nvSpPr>
        <p:spPr>
          <a:xfrm>
            <a:off x="3348000" y="6021360"/>
            <a:ext cx="22320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strike="noStrike" spc="-1">
                <a:solidFill>
                  <a:srgbClr val="000000"/>
                </a:solidFill>
                <a:latin typeface="Calibri"/>
              </a:rPr>
              <a:t>http://apromt.ru/</a:t>
            </a:r>
            <a:endParaRPr lang="en-CA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 rot="10800000" flipV="1">
            <a:off x="179512" y="1556792"/>
            <a:ext cx="3816000" cy="1796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2800" b="0" strike="noStrike" spc="-1" dirty="0">
                <a:solidFill>
                  <a:srgbClr val="000000"/>
                </a:solidFill>
                <a:latin typeface="Calibri"/>
              </a:rPr>
              <a:t>Quickly generate and change loyalty programs without using paper or plastic!</a:t>
            </a:r>
            <a:endParaRPr lang="en-CA" sz="2800" b="0" strike="noStrike" spc="-1" dirty="0">
              <a:latin typeface="Arial"/>
            </a:endParaRPr>
          </a:p>
        </p:txBody>
      </p:sp>
      <p:sp>
        <p:nvSpPr>
          <p:cNvPr id="88" name="CustomShape 2"/>
          <p:cNvSpPr/>
          <p:nvPr/>
        </p:nvSpPr>
        <p:spPr>
          <a:xfrm>
            <a:off x="4716016" y="4221088"/>
            <a:ext cx="4032000" cy="222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2800" b="0" strike="noStrike" spc="-1" dirty="0">
                <a:solidFill>
                  <a:srgbClr val="000000"/>
                </a:solidFill>
                <a:latin typeface="Calibri"/>
              </a:rPr>
              <a:t>Communicate with the seller anywhere in the world without knowing the language, and get a discount!</a:t>
            </a:r>
            <a:endParaRPr lang="en-CA" sz="2800" b="0" strike="noStrike" spc="-1" dirty="0">
              <a:latin typeface="Arial"/>
            </a:endParaRPr>
          </a:p>
        </p:txBody>
      </p:sp>
      <p:pic>
        <p:nvPicPr>
          <p:cNvPr id="89" name="Рисунок 19"/>
          <p:cNvPicPr/>
          <p:nvPr/>
        </p:nvPicPr>
        <p:blipFill>
          <a:blip r:embed="rId2" cstate="print"/>
          <a:stretch/>
        </p:blipFill>
        <p:spPr>
          <a:xfrm>
            <a:off x="971600" y="4005064"/>
            <a:ext cx="2051280" cy="2051280"/>
          </a:xfrm>
          <a:prstGeom prst="rect">
            <a:avLst/>
          </a:prstGeom>
          <a:ln>
            <a:noFill/>
          </a:ln>
        </p:spPr>
      </p:pic>
      <p:pic>
        <p:nvPicPr>
          <p:cNvPr id="90" name="Рисунок 20"/>
          <p:cNvPicPr/>
          <p:nvPr/>
        </p:nvPicPr>
        <p:blipFill>
          <a:blip r:embed="rId3" cstate="print"/>
          <a:stretch/>
        </p:blipFill>
        <p:spPr>
          <a:xfrm>
            <a:off x="5004000" y="1700640"/>
            <a:ext cx="3190680" cy="1428480"/>
          </a:xfrm>
          <a:prstGeom prst="rect">
            <a:avLst/>
          </a:prstGeom>
          <a:ln>
            <a:noFill/>
          </a:ln>
        </p:spPr>
      </p:pic>
      <p:pic>
        <p:nvPicPr>
          <p:cNvPr id="91" name="Рисунок 21"/>
          <p:cNvPicPr/>
          <p:nvPr/>
        </p:nvPicPr>
        <p:blipFill>
          <a:blip r:embed="rId4" cstate="print"/>
          <a:stretch/>
        </p:blipFill>
        <p:spPr>
          <a:xfrm>
            <a:off x="3708000" y="3213000"/>
            <a:ext cx="1237320" cy="791640"/>
          </a:xfrm>
          <a:prstGeom prst="rect">
            <a:avLst/>
          </a:prstGeom>
          <a:ln>
            <a:noFill/>
          </a:ln>
        </p:spPr>
      </p:pic>
      <p:pic>
        <p:nvPicPr>
          <p:cNvPr id="92" name="Рисунок 11"/>
          <p:cNvPicPr/>
          <p:nvPr/>
        </p:nvPicPr>
        <p:blipFill>
          <a:blip r:embed="rId5" cstate="print"/>
          <a:stretch/>
        </p:blipFill>
        <p:spPr>
          <a:xfrm>
            <a:off x="539640" y="332640"/>
            <a:ext cx="4824000" cy="863640"/>
          </a:xfrm>
          <a:prstGeom prst="rect">
            <a:avLst/>
          </a:prstGeom>
          <a:ln>
            <a:noFill/>
          </a:ln>
        </p:spPr>
      </p:pic>
      <p:sp>
        <p:nvSpPr>
          <p:cNvPr id="93" name="CustomShape 3"/>
          <p:cNvSpPr/>
          <p:nvPr/>
        </p:nvSpPr>
        <p:spPr>
          <a:xfrm>
            <a:off x="5364000" y="332640"/>
            <a:ext cx="462960" cy="1004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6000" b="0" strike="noStrike" spc="-1">
                <a:solidFill>
                  <a:srgbClr val="00B050"/>
                </a:solidFill>
                <a:latin typeface="Calibri"/>
              </a:rPr>
              <a:t>:</a:t>
            </a:r>
            <a:endParaRPr lang="en-CA" sz="6000" b="0" strike="noStrike" spc="-1">
              <a:latin typeface="Arial"/>
            </a:endParaRPr>
          </a:p>
        </p:txBody>
      </p:sp>
      <p:pic>
        <p:nvPicPr>
          <p:cNvPr id="94" name="Рисунок 13"/>
          <p:cNvPicPr/>
          <p:nvPr/>
        </p:nvPicPr>
        <p:blipFill>
          <a:blip r:embed="rId6" cstate="print"/>
          <a:stretch/>
        </p:blipFill>
        <p:spPr>
          <a:xfrm>
            <a:off x="8532360" y="332640"/>
            <a:ext cx="288720" cy="28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Рисунок 1"/>
          <p:cNvPicPr/>
          <p:nvPr/>
        </p:nvPicPr>
        <p:blipFill>
          <a:blip r:embed="rId2" cstate="print"/>
          <a:stretch/>
        </p:blipFill>
        <p:spPr>
          <a:xfrm>
            <a:off x="8334720" y="476640"/>
            <a:ext cx="288720" cy="287640"/>
          </a:xfrm>
          <a:prstGeom prst="rect">
            <a:avLst/>
          </a:prstGeom>
          <a:ln>
            <a:noFill/>
          </a:ln>
        </p:spPr>
      </p:pic>
      <p:sp>
        <p:nvSpPr>
          <p:cNvPr id="96" name="CustomShape 1"/>
          <p:cNvSpPr/>
          <p:nvPr/>
        </p:nvSpPr>
        <p:spPr>
          <a:xfrm>
            <a:off x="611640" y="1628640"/>
            <a:ext cx="7920360" cy="4477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CA" sz="3200" b="0" strike="noStrike" spc="-1">
                <a:solidFill>
                  <a:srgbClr val="000000"/>
                </a:solidFill>
                <a:latin typeface="Calibri"/>
              </a:rPr>
              <a:t>Having accumulated more than 4 years of experience, working in a highly competitive small business environment (hairdressers), communicating with colleagues from other highly competitive business areas, I and the co-founders have created and are already starting to implement a product that makes life easier for both customers and business owners.</a:t>
            </a:r>
            <a:endParaRPr lang="en-CA" sz="3200" b="0" strike="noStrike" spc="-1">
              <a:latin typeface="Arial"/>
            </a:endParaRPr>
          </a:p>
        </p:txBody>
      </p:sp>
      <p:sp>
        <p:nvSpPr>
          <p:cNvPr id="97" name="CustomShape 2"/>
          <p:cNvSpPr/>
          <p:nvPr/>
        </p:nvSpPr>
        <p:spPr>
          <a:xfrm>
            <a:off x="1337040" y="620640"/>
            <a:ext cx="661392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3600" b="0" strike="noStrike" spc="-1">
                <a:solidFill>
                  <a:srgbClr val="000000"/>
                </a:solidFill>
                <a:latin typeface="Calibri"/>
              </a:rPr>
              <a:t>HOW DID OUR PRODUCT APPEAR?</a:t>
            </a:r>
            <a:endParaRPr lang="en-CA" sz="36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Рисунок 2"/>
          <p:cNvPicPr/>
          <p:nvPr/>
        </p:nvPicPr>
        <p:blipFill>
          <a:blip r:embed="rId2" cstate="print"/>
          <a:stretch/>
        </p:blipFill>
        <p:spPr>
          <a:xfrm>
            <a:off x="539640" y="548640"/>
            <a:ext cx="2266200" cy="1511640"/>
          </a:xfrm>
          <a:prstGeom prst="rect">
            <a:avLst/>
          </a:prstGeom>
          <a:ln>
            <a:noFill/>
          </a:ln>
          <a:effectLst>
            <a:outerShdw dist="139498" dir="2700000">
              <a:srgbClr val="333333">
                <a:alpha val="65000"/>
              </a:srgbClr>
            </a:outerShdw>
          </a:effectLst>
        </p:spPr>
      </p:pic>
      <p:sp>
        <p:nvSpPr>
          <p:cNvPr id="99" name="CustomShape 1"/>
          <p:cNvSpPr/>
          <p:nvPr/>
        </p:nvSpPr>
        <p:spPr>
          <a:xfrm>
            <a:off x="3420000" y="476640"/>
            <a:ext cx="5040360" cy="1796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2800" b="0" strike="noStrike" spc="-1">
                <a:solidFill>
                  <a:srgbClr val="000000"/>
                </a:solidFill>
                <a:latin typeface="Calibri"/>
              </a:rPr>
              <a:t>We want to give every</a:t>
            </a:r>
            <a:endParaRPr lang="en-CA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CA" sz="2800" b="0" strike="noStrike" spc="-1">
                <a:solidFill>
                  <a:srgbClr val="000000"/>
                </a:solidFill>
                <a:latin typeface="Calibri"/>
              </a:rPr>
              <a:t>business a convenient product</a:t>
            </a:r>
            <a:endParaRPr lang="en-CA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CA" sz="2800" b="0" strike="noStrike" spc="-1">
                <a:solidFill>
                  <a:srgbClr val="000000"/>
                </a:solidFill>
                <a:latin typeface="Calibri"/>
              </a:rPr>
              <a:t>(mobile app, WEB version), which:</a:t>
            </a:r>
            <a:endParaRPr lang="en-CA" sz="2800" b="0" strike="noStrike" spc="-1">
              <a:latin typeface="Arial"/>
            </a:endParaRPr>
          </a:p>
        </p:txBody>
      </p:sp>
      <p:sp>
        <p:nvSpPr>
          <p:cNvPr id="100" name="CustomShape 2"/>
          <p:cNvSpPr/>
          <p:nvPr/>
        </p:nvSpPr>
        <p:spPr>
          <a:xfrm>
            <a:off x="755640" y="2493000"/>
            <a:ext cx="7704360" cy="37841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indent="-21600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en-CA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CA" sz="2400" b="0" strike="noStrike" spc="-1" dirty="0">
                <a:solidFill>
                  <a:srgbClr val="000000"/>
                </a:solidFill>
                <a:latin typeface="Calibri"/>
              </a:rPr>
              <a:t> allows you to hide your customers (competitors can not lead away);</a:t>
            </a:r>
            <a:endParaRPr lang="en-CA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CA" sz="1600" b="0" strike="noStrike" spc="-1" dirty="0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en-CA" sz="2400" b="0" strike="noStrike" spc="-1" dirty="0">
                <a:solidFill>
                  <a:srgbClr val="000000"/>
                </a:solidFill>
                <a:latin typeface="Calibri"/>
              </a:rPr>
              <a:t> allows you to quickly generate/change any loyalty program (monetization);</a:t>
            </a:r>
            <a:endParaRPr lang="en-CA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CA" sz="1600" b="0" strike="noStrike" spc="-1" dirty="0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en-CA" sz="2400" b="0" strike="noStrike" spc="-1" dirty="0">
                <a:solidFill>
                  <a:srgbClr val="000000"/>
                </a:solidFill>
                <a:latin typeface="Calibri"/>
              </a:rPr>
              <a:t> creates an analog of a personal mobile application for any type of business (monetization);</a:t>
            </a:r>
            <a:endParaRPr lang="en-CA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CA" sz="1600" b="0" strike="noStrike" spc="-1" dirty="0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en-CA" sz="2400" b="0" strike="noStrike" spc="-1" dirty="0">
                <a:solidFill>
                  <a:srgbClr val="000000"/>
                </a:solidFill>
                <a:latin typeface="Calibri"/>
              </a:rPr>
              <a:t> saves money on attracting customers in the form of promotional offers (monetization), etc.</a:t>
            </a:r>
            <a:endParaRPr lang="en-CA" sz="2400" b="0" strike="noStrike" spc="-1" dirty="0">
              <a:latin typeface="Arial"/>
            </a:endParaRPr>
          </a:p>
        </p:txBody>
      </p:sp>
      <p:pic>
        <p:nvPicPr>
          <p:cNvPr id="101" name="Рисунок 6"/>
          <p:cNvPicPr/>
          <p:nvPr/>
        </p:nvPicPr>
        <p:blipFill>
          <a:blip r:embed="rId3" cstate="print"/>
          <a:stretch/>
        </p:blipFill>
        <p:spPr>
          <a:xfrm>
            <a:off x="8532360" y="332640"/>
            <a:ext cx="288720" cy="28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ustomShape 1"/>
          <p:cNvSpPr/>
          <p:nvPr/>
        </p:nvSpPr>
        <p:spPr>
          <a:xfrm>
            <a:off x="3276000" y="404640"/>
            <a:ext cx="4896360" cy="1796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2800" b="0" strike="noStrike" spc="-1">
                <a:solidFill>
                  <a:srgbClr val="000000"/>
                </a:solidFill>
                <a:latin typeface="Calibri"/>
              </a:rPr>
              <a:t>We want to give every </a:t>
            </a:r>
            <a:endParaRPr lang="en-CA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CA" sz="2800" b="0" strike="noStrike" spc="-1">
                <a:solidFill>
                  <a:srgbClr val="000000"/>
                </a:solidFill>
                <a:latin typeface="Calibri"/>
              </a:rPr>
              <a:t>customer a convenient product</a:t>
            </a:r>
            <a:endParaRPr lang="en-CA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CA" sz="2800" b="0" strike="noStrike" spc="-1">
                <a:solidFill>
                  <a:srgbClr val="000000"/>
                </a:solidFill>
                <a:latin typeface="Calibri"/>
              </a:rPr>
              <a:t>(mobile app, WEB version) which:</a:t>
            </a:r>
            <a:endParaRPr lang="en-CA" sz="2800" b="0" strike="noStrike" spc="-1">
              <a:latin typeface="Arial"/>
            </a:endParaRPr>
          </a:p>
        </p:txBody>
      </p:sp>
      <p:pic>
        <p:nvPicPr>
          <p:cNvPr id="103" name="Рисунок 4"/>
          <p:cNvPicPr/>
          <p:nvPr/>
        </p:nvPicPr>
        <p:blipFill>
          <a:blip r:embed="rId2" cstate="print"/>
          <a:stretch/>
        </p:blipFill>
        <p:spPr>
          <a:xfrm>
            <a:off x="467640" y="404640"/>
            <a:ext cx="2339280" cy="1655640"/>
          </a:xfrm>
          <a:prstGeom prst="rect">
            <a:avLst/>
          </a:prstGeom>
          <a:ln>
            <a:noFill/>
          </a:ln>
          <a:effectLst>
            <a:outerShdw dist="139498" dir="2700000">
              <a:srgbClr val="333333">
                <a:alpha val="65000"/>
              </a:srgbClr>
            </a:outerShdw>
          </a:effectLst>
        </p:spPr>
      </p:pic>
      <p:sp>
        <p:nvSpPr>
          <p:cNvPr id="104" name="CustomShape 2"/>
          <p:cNvSpPr/>
          <p:nvPr/>
        </p:nvSpPr>
        <p:spPr>
          <a:xfrm>
            <a:off x="323640" y="2205000"/>
            <a:ext cx="8568720" cy="44613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indent="-21600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en-CA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CA" sz="2400" b="0" strike="noStrike" spc="-1" dirty="0">
                <a:solidFill>
                  <a:srgbClr val="000000"/>
                </a:solidFill>
                <a:latin typeface="Calibri"/>
              </a:rPr>
              <a:t>allows you to communicate with the seller of goods and services anywhere in the world without knowing the language;</a:t>
            </a:r>
            <a:endParaRPr lang="en-CA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CA" sz="1100" b="0" strike="noStrike" spc="-1" dirty="0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en-CA" sz="2400" b="0" strike="noStrike" spc="-1" dirty="0">
                <a:solidFill>
                  <a:srgbClr val="000000"/>
                </a:solidFill>
                <a:latin typeface="Calibri"/>
              </a:rPr>
              <a:t> order different products in the store, make an appointment for a service/order a table and dishes, by a certain time;</a:t>
            </a:r>
            <a:endParaRPr lang="en-CA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CA" sz="1100" b="0" strike="noStrike" spc="-1" dirty="0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en-CA" sz="2400" b="0" strike="noStrike" spc="-1" dirty="0">
                <a:solidFill>
                  <a:srgbClr val="000000"/>
                </a:solidFill>
                <a:latin typeface="Calibri"/>
              </a:rPr>
              <a:t> it is convenient to store / present (show) digital discount cards, share promotional offers/bonuses with other users, etc.;</a:t>
            </a:r>
            <a:endParaRPr lang="en-CA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CA" sz="1100" b="0" strike="noStrike" spc="-1" dirty="0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en-CA" sz="2400" b="0" strike="noStrike" spc="-1" dirty="0">
                <a:solidFill>
                  <a:srgbClr val="000000"/>
                </a:solidFill>
                <a:latin typeface="Calibri"/>
              </a:rPr>
              <a:t> allows you to select goods/services according to your planned budget;</a:t>
            </a:r>
            <a:endParaRPr lang="en-CA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CA" sz="1100" b="0" strike="noStrike" spc="-1" dirty="0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en-CA" sz="2400" b="0" strike="noStrike" spc="-1" dirty="0">
                <a:solidFill>
                  <a:srgbClr val="000000"/>
                </a:solidFill>
                <a:latin typeface="Calibri"/>
              </a:rPr>
              <a:t> allows you to select the necessary goods/services according to the current location, so that you can view them personally.</a:t>
            </a:r>
            <a:endParaRPr lang="en-CA" sz="2400" b="0" strike="noStrike" spc="-1" dirty="0">
              <a:latin typeface="Arial"/>
            </a:endParaRPr>
          </a:p>
        </p:txBody>
      </p:sp>
      <p:pic>
        <p:nvPicPr>
          <p:cNvPr id="105" name="Рисунок 5"/>
          <p:cNvPicPr/>
          <p:nvPr/>
        </p:nvPicPr>
        <p:blipFill>
          <a:blip r:embed="rId3" cstate="print"/>
          <a:stretch/>
        </p:blipFill>
        <p:spPr>
          <a:xfrm>
            <a:off x="8532360" y="332640"/>
            <a:ext cx="288720" cy="28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CustomShape 1"/>
          <p:cNvSpPr/>
          <p:nvPr/>
        </p:nvSpPr>
        <p:spPr>
          <a:xfrm>
            <a:off x="827584" y="260648"/>
            <a:ext cx="7416824" cy="583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CA" sz="3200" b="0" strike="noStrike" spc="-1" dirty="0">
                <a:solidFill>
                  <a:srgbClr val="000000"/>
                </a:solidFill>
                <a:latin typeface="Calibri"/>
              </a:rPr>
              <a:t>VOLUME OF THE WORLD </a:t>
            </a:r>
            <a:r>
              <a:rPr lang="en-CA" sz="3200" b="0" strike="noStrike" spc="-1" dirty="0" smtClean="0">
                <a:solidFill>
                  <a:srgbClr val="000000"/>
                </a:solidFill>
                <a:latin typeface="Calibri"/>
              </a:rPr>
              <a:t>MARKET</a:t>
            </a:r>
            <a:endParaRPr lang="en-CA" sz="3200" b="0" strike="noStrike" spc="-1" dirty="0">
              <a:latin typeface="Arial"/>
            </a:endParaRPr>
          </a:p>
        </p:txBody>
      </p:sp>
      <p:sp>
        <p:nvSpPr>
          <p:cNvPr id="107" name="CustomShape 2"/>
          <p:cNvSpPr/>
          <p:nvPr/>
        </p:nvSpPr>
        <p:spPr>
          <a:xfrm>
            <a:off x="251640" y="908720"/>
            <a:ext cx="8820360" cy="563085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en-CA" sz="2000" b="0" strike="noStrike" spc="-1" dirty="0">
                <a:solidFill>
                  <a:srgbClr val="000000"/>
                </a:solidFill>
                <a:latin typeface="Calibri"/>
              </a:rPr>
              <a:t> РАМ – about 60 million small businesses;</a:t>
            </a:r>
            <a:endParaRPr lang="en-CA" sz="2000" b="0" strike="noStrike" spc="-1" dirty="0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en-CA" sz="2000" b="0" strike="noStrike" spc="-1" dirty="0">
                <a:solidFill>
                  <a:srgbClr val="000000"/>
                </a:solidFill>
                <a:latin typeface="Calibri"/>
              </a:rPr>
              <a:t> ТАМ – about 30 million small businesses;</a:t>
            </a:r>
            <a:endParaRPr lang="en-CA" sz="2000" b="0" strike="noStrike" spc="-1" dirty="0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en-CA" sz="2000" b="0" strike="noStrike" spc="-1" dirty="0">
                <a:solidFill>
                  <a:srgbClr val="000000"/>
                </a:solidFill>
                <a:latin typeface="Calibri"/>
              </a:rPr>
              <a:t> SAM – about 9 million small businesses  </a:t>
            </a:r>
            <a:endParaRPr lang="en-CA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CA" sz="2000" b="0" strike="noStrike" spc="-1" dirty="0">
                <a:solidFill>
                  <a:srgbClr val="000000"/>
                </a:solidFill>
                <a:latin typeface="Calibri"/>
              </a:rPr>
              <a:t>                 (2 160 000 000,00 $ per year);</a:t>
            </a:r>
            <a:endParaRPr lang="en-CA" sz="2000" b="0" strike="noStrike" spc="-1" dirty="0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en-CA" sz="2000" b="0" strike="noStrike" spc="-1" dirty="0">
                <a:solidFill>
                  <a:srgbClr val="000000"/>
                </a:solidFill>
                <a:latin typeface="Calibri"/>
              </a:rPr>
              <a:t> SOM – about 2,7 million small businesses</a:t>
            </a:r>
            <a:endParaRPr lang="en-CA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CA" sz="2000" b="0" strike="noStrike" spc="-1" dirty="0">
                <a:solidFill>
                  <a:srgbClr val="000000"/>
                </a:solidFill>
                <a:latin typeface="Calibri"/>
              </a:rPr>
              <a:t>                 (648 000 000,00 $ per year).</a:t>
            </a:r>
            <a:endParaRPr lang="en-CA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CA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CA" sz="1500" b="0" strike="noStrike" spc="-1" dirty="0">
                <a:solidFill>
                  <a:srgbClr val="000000"/>
                </a:solidFill>
                <a:latin typeface="Calibri"/>
              </a:rPr>
              <a:t>*taking into account the fact that each small business spends, on average, $ 20 per month on discount program, other digital products which allow to communicate with customers and retaining them are our indirect competitors. </a:t>
            </a:r>
            <a:endParaRPr lang="en-CA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CA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CA" sz="2000" b="0" strike="noStrike" spc="-1" dirty="0">
                <a:solidFill>
                  <a:srgbClr val="000000"/>
                </a:solidFill>
                <a:latin typeface="Calibri"/>
              </a:rPr>
              <a:t>Small business in Europe is main part of the EU's socio-economic development. There are over 23 million small and medium-sized businesses in the European Union. </a:t>
            </a:r>
            <a:endParaRPr lang="en-CA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CA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CA" sz="2000" b="0" strike="noStrike" spc="-1" dirty="0">
                <a:solidFill>
                  <a:srgbClr val="000000"/>
                </a:solidFill>
                <a:latin typeface="Calibri"/>
              </a:rPr>
              <a:t>Approximately 5 million firms in countries outside the European Union - Canada, Australia, New Zealand, Asia (excluding Japan), the Middle East and Africa, China have more than 4.3 million small and medium-sized enterprises and 27.9 million individual businesses. </a:t>
            </a:r>
            <a:endParaRPr lang="en-CA" sz="2000" b="0" strike="noStrike" spc="-1" dirty="0">
              <a:latin typeface="Arial"/>
            </a:endParaRPr>
          </a:p>
        </p:txBody>
      </p:sp>
      <p:pic>
        <p:nvPicPr>
          <p:cNvPr id="108" name="Рисунок 12"/>
          <p:cNvPicPr/>
          <p:nvPr/>
        </p:nvPicPr>
        <p:blipFill>
          <a:blip r:embed="rId2" cstate="print"/>
          <a:stretch/>
        </p:blipFill>
        <p:spPr>
          <a:xfrm>
            <a:off x="8532360" y="332640"/>
            <a:ext cx="288720" cy="28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CustomShape 1"/>
          <p:cNvSpPr/>
          <p:nvPr/>
        </p:nvSpPr>
        <p:spPr>
          <a:xfrm>
            <a:off x="179640" y="548640"/>
            <a:ext cx="324000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CA" sz="3600" b="0" strike="noStrike" spc="-1">
                <a:solidFill>
                  <a:srgbClr val="000000"/>
                </a:solidFill>
                <a:latin typeface="Calibri"/>
              </a:rPr>
              <a:t>Indirect</a:t>
            </a:r>
            <a:endParaRPr lang="en-CA" sz="36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CA" sz="3600" b="0" strike="noStrike" spc="-1">
                <a:solidFill>
                  <a:srgbClr val="000000"/>
                </a:solidFill>
                <a:latin typeface="Calibri"/>
              </a:rPr>
              <a:t> competitors</a:t>
            </a:r>
            <a:endParaRPr lang="en-CA" sz="3600" b="0" strike="noStrike" spc="-1">
              <a:latin typeface="Arial"/>
            </a:endParaRPr>
          </a:p>
        </p:txBody>
      </p:sp>
      <p:pic>
        <p:nvPicPr>
          <p:cNvPr id="110" name="Рисунок 4"/>
          <p:cNvPicPr/>
          <p:nvPr/>
        </p:nvPicPr>
        <p:blipFill>
          <a:blip r:embed="rId2" cstate="print"/>
          <a:stretch/>
        </p:blipFill>
        <p:spPr>
          <a:xfrm>
            <a:off x="4716000" y="836640"/>
            <a:ext cx="4248000" cy="609120"/>
          </a:xfrm>
          <a:prstGeom prst="rect">
            <a:avLst/>
          </a:prstGeom>
          <a:ln>
            <a:noFill/>
          </a:ln>
        </p:spPr>
      </p:pic>
      <p:sp>
        <p:nvSpPr>
          <p:cNvPr id="111" name="CustomShape 2"/>
          <p:cNvSpPr/>
          <p:nvPr/>
        </p:nvSpPr>
        <p:spPr>
          <a:xfrm>
            <a:off x="4248000" y="1872000"/>
            <a:ext cx="4392000" cy="82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2400" b="0" strike="noStrike" spc="-1">
                <a:solidFill>
                  <a:srgbClr val="000000"/>
                </a:solidFill>
                <a:latin typeface="Calibri"/>
              </a:rPr>
              <a:t>We give more and faster for less money!!!</a:t>
            </a:r>
            <a:endParaRPr lang="en-CA" sz="2400" b="0" strike="noStrike" spc="-1">
              <a:latin typeface="Arial"/>
            </a:endParaRPr>
          </a:p>
        </p:txBody>
      </p:sp>
      <p:sp>
        <p:nvSpPr>
          <p:cNvPr id="112" name="Line 3"/>
          <p:cNvSpPr/>
          <p:nvPr/>
        </p:nvSpPr>
        <p:spPr>
          <a:xfrm>
            <a:off x="179280" y="1700640"/>
            <a:ext cx="8785080" cy="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3" name="Рисунок 8"/>
          <p:cNvPicPr/>
          <p:nvPr/>
        </p:nvPicPr>
        <p:blipFill>
          <a:blip r:embed="rId3" cstate="print"/>
          <a:stretch/>
        </p:blipFill>
        <p:spPr>
          <a:xfrm>
            <a:off x="3780000" y="764640"/>
            <a:ext cx="635760" cy="756720"/>
          </a:xfrm>
          <a:prstGeom prst="rect">
            <a:avLst/>
          </a:prstGeom>
          <a:ln>
            <a:noFill/>
          </a:ln>
        </p:spPr>
      </p:pic>
      <p:sp>
        <p:nvSpPr>
          <p:cNvPr id="114" name="CustomShape 4"/>
          <p:cNvSpPr/>
          <p:nvPr/>
        </p:nvSpPr>
        <p:spPr>
          <a:xfrm>
            <a:off x="179640" y="1845000"/>
            <a:ext cx="3312000" cy="82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2400" b="0" strike="noStrike" spc="-1">
                <a:solidFill>
                  <a:srgbClr val="000000"/>
                </a:solidFill>
                <a:latin typeface="Calibri"/>
              </a:rPr>
              <a:t>Business cards, plastic cards of loyalty programs</a:t>
            </a:r>
            <a:endParaRPr lang="en-CA" sz="2400" b="0" strike="noStrike" spc="-1">
              <a:latin typeface="Arial"/>
            </a:endParaRPr>
          </a:p>
        </p:txBody>
      </p:sp>
      <p:sp>
        <p:nvSpPr>
          <p:cNvPr id="115" name="CustomShape 5"/>
          <p:cNvSpPr/>
          <p:nvPr/>
        </p:nvSpPr>
        <p:spPr>
          <a:xfrm>
            <a:off x="4248000" y="2749320"/>
            <a:ext cx="4536000" cy="265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CA" sz="2400" b="0" strike="noStrike" spc="-1">
                <a:solidFill>
                  <a:srgbClr val="000000"/>
                </a:solidFill>
                <a:latin typeface="Calibri"/>
              </a:rPr>
              <a:t>In our social network, competitors do not see customers and cannot take them away. We initially build a product for the business, and do not adapt to the needs of the business, like our indirect competitors.</a:t>
            </a:r>
            <a:endParaRPr lang="en-CA" sz="2400" b="0" strike="noStrike" spc="-1">
              <a:latin typeface="Arial"/>
            </a:endParaRPr>
          </a:p>
        </p:txBody>
      </p:sp>
      <p:sp>
        <p:nvSpPr>
          <p:cNvPr id="116" name="CustomShape 6"/>
          <p:cNvSpPr/>
          <p:nvPr/>
        </p:nvSpPr>
        <p:spPr>
          <a:xfrm>
            <a:off x="216000" y="3575880"/>
            <a:ext cx="309600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2400" b="0" strike="noStrike" spc="-1">
                <a:solidFill>
                  <a:srgbClr val="000000"/>
                </a:solidFill>
                <a:latin typeface="Calibri"/>
              </a:rPr>
              <a:t>Social networks.</a:t>
            </a:r>
            <a:endParaRPr lang="en-CA" sz="2400" b="0" strike="noStrike" spc="-1">
              <a:latin typeface="Arial"/>
            </a:endParaRPr>
          </a:p>
        </p:txBody>
      </p:sp>
      <p:pic>
        <p:nvPicPr>
          <p:cNvPr id="117" name="Рисунок 14"/>
          <p:cNvPicPr/>
          <p:nvPr/>
        </p:nvPicPr>
        <p:blipFill>
          <a:blip r:embed="rId4" cstate="print"/>
          <a:stretch/>
        </p:blipFill>
        <p:spPr>
          <a:xfrm>
            <a:off x="8532360" y="332640"/>
            <a:ext cx="288720" cy="287640"/>
          </a:xfrm>
          <a:prstGeom prst="rect">
            <a:avLst/>
          </a:prstGeom>
          <a:ln>
            <a:noFill/>
          </a:ln>
        </p:spPr>
      </p:pic>
      <p:sp>
        <p:nvSpPr>
          <p:cNvPr id="118" name="CustomShape 7"/>
          <p:cNvSpPr/>
          <p:nvPr/>
        </p:nvSpPr>
        <p:spPr>
          <a:xfrm>
            <a:off x="144000" y="5400000"/>
            <a:ext cx="3528000" cy="82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2400" b="0" strike="noStrike" spc="-1">
                <a:solidFill>
                  <a:srgbClr val="000000"/>
                </a:solidFill>
                <a:latin typeface="Calibri"/>
              </a:rPr>
              <a:t>Mobile apps for businesses.</a:t>
            </a:r>
            <a:endParaRPr lang="en-CA" sz="2400" b="0" strike="noStrike" spc="-1">
              <a:latin typeface="Arial"/>
            </a:endParaRPr>
          </a:p>
        </p:txBody>
      </p:sp>
      <p:sp>
        <p:nvSpPr>
          <p:cNvPr id="119" name="CustomShape 8"/>
          <p:cNvSpPr/>
          <p:nvPr/>
        </p:nvSpPr>
        <p:spPr>
          <a:xfrm>
            <a:off x="4248000" y="5400000"/>
            <a:ext cx="446400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2400" b="0" strike="noStrike" spc="-1">
                <a:solidFill>
                  <a:srgbClr val="000000"/>
                </a:solidFill>
                <a:latin typeface="Calibri"/>
              </a:rPr>
              <a:t>Our product is cheaper for business, more convenient for business and customer use.</a:t>
            </a:r>
            <a:endParaRPr lang="en-CA" sz="2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4356000" y="1800000"/>
            <a:ext cx="4608000" cy="228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2400" b="0" strike="noStrike" spc="-1">
                <a:solidFill>
                  <a:srgbClr val="000000"/>
                </a:solidFill>
                <a:latin typeface="Calibri"/>
              </a:rPr>
              <a:t>Our product is much more convenient and quickly solves problems with placing promotional offers and promoting business + business immediately creates a loyalty program.</a:t>
            </a:r>
            <a:endParaRPr lang="en-CA" sz="2400" b="0" strike="noStrike" spc="-1">
              <a:latin typeface="Arial"/>
            </a:endParaRPr>
          </a:p>
        </p:txBody>
      </p:sp>
      <p:sp>
        <p:nvSpPr>
          <p:cNvPr id="121" name="CustomShape 2"/>
          <p:cNvSpPr/>
          <p:nvPr/>
        </p:nvSpPr>
        <p:spPr>
          <a:xfrm>
            <a:off x="107640" y="1800000"/>
            <a:ext cx="331200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2400" b="0" strike="noStrike" spc="-1">
                <a:solidFill>
                  <a:srgbClr val="000000"/>
                </a:solidFill>
                <a:latin typeface="Calibri"/>
              </a:rPr>
              <a:t>Services for distribution of promotional offers, advertising of businesses</a:t>
            </a:r>
            <a:endParaRPr lang="en-CA" sz="2400" b="0" strike="noStrike" spc="-1">
              <a:latin typeface="Arial"/>
            </a:endParaRPr>
          </a:p>
        </p:txBody>
      </p:sp>
      <p:sp>
        <p:nvSpPr>
          <p:cNvPr id="122" name="CustomShape 3"/>
          <p:cNvSpPr/>
          <p:nvPr/>
        </p:nvSpPr>
        <p:spPr>
          <a:xfrm>
            <a:off x="144000" y="4320000"/>
            <a:ext cx="3816000" cy="11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2400" b="0" strike="noStrike" spc="-1">
                <a:solidFill>
                  <a:srgbClr val="000000"/>
                </a:solidFill>
                <a:latin typeface="Calibri"/>
              </a:rPr>
              <a:t>Apps for storing digital discount cards. CRM systems.</a:t>
            </a:r>
            <a:endParaRPr lang="en-CA" sz="2400" b="0" strike="noStrike" spc="-1">
              <a:latin typeface="Arial"/>
            </a:endParaRPr>
          </a:p>
        </p:txBody>
      </p:sp>
      <p:pic>
        <p:nvPicPr>
          <p:cNvPr id="123" name="Рисунок 18"/>
          <p:cNvPicPr/>
          <p:nvPr/>
        </p:nvPicPr>
        <p:blipFill>
          <a:blip r:embed="rId2" cstate="print"/>
          <a:stretch/>
        </p:blipFill>
        <p:spPr>
          <a:xfrm>
            <a:off x="8532360" y="332640"/>
            <a:ext cx="288720" cy="287640"/>
          </a:xfrm>
          <a:prstGeom prst="rect">
            <a:avLst/>
          </a:prstGeom>
          <a:ln>
            <a:noFill/>
          </a:ln>
        </p:spPr>
      </p:pic>
      <p:pic>
        <p:nvPicPr>
          <p:cNvPr id="124" name="Рисунок 20"/>
          <p:cNvPicPr/>
          <p:nvPr/>
        </p:nvPicPr>
        <p:blipFill>
          <a:blip r:embed="rId3" cstate="print"/>
          <a:stretch/>
        </p:blipFill>
        <p:spPr>
          <a:xfrm>
            <a:off x="3780000" y="764640"/>
            <a:ext cx="635760" cy="756720"/>
          </a:xfrm>
          <a:prstGeom prst="rect">
            <a:avLst/>
          </a:prstGeom>
          <a:ln>
            <a:noFill/>
          </a:ln>
        </p:spPr>
      </p:pic>
      <p:pic>
        <p:nvPicPr>
          <p:cNvPr id="125" name="Рисунок 26"/>
          <p:cNvPicPr/>
          <p:nvPr/>
        </p:nvPicPr>
        <p:blipFill>
          <a:blip r:embed="rId4" cstate="print"/>
          <a:stretch/>
        </p:blipFill>
        <p:spPr>
          <a:xfrm>
            <a:off x="4716000" y="836640"/>
            <a:ext cx="4248000" cy="609120"/>
          </a:xfrm>
          <a:prstGeom prst="rect">
            <a:avLst/>
          </a:prstGeom>
          <a:ln>
            <a:noFill/>
          </a:ln>
        </p:spPr>
      </p:pic>
      <p:sp>
        <p:nvSpPr>
          <p:cNvPr id="126" name="Line 4"/>
          <p:cNvSpPr/>
          <p:nvPr/>
        </p:nvSpPr>
        <p:spPr>
          <a:xfrm>
            <a:off x="179280" y="1700640"/>
            <a:ext cx="8785080" cy="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7" name="CustomShape 5"/>
          <p:cNvSpPr/>
          <p:nvPr/>
        </p:nvSpPr>
        <p:spPr>
          <a:xfrm>
            <a:off x="179640" y="548640"/>
            <a:ext cx="324000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CA" sz="3600" b="0" strike="noStrike" spc="-1">
                <a:solidFill>
                  <a:srgbClr val="000000"/>
                </a:solidFill>
                <a:latin typeface="Calibri"/>
              </a:rPr>
              <a:t>Indirect</a:t>
            </a:r>
            <a:endParaRPr lang="en-CA" sz="36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CA" sz="3600" b="0" strike="noStrike" spc="-1">
                <a:solidFill>
                  <a:srgbClr val="000000"/>
                </a:solidFill>
                <a:latin typeface="Calibri"/>
              </a:rPr>
              <a:t> competitors</a:t>
            </a:r>
            <a:endParaRPr lang="en-CA" sz="3600" b="0" strike="noStrike" spc="-1">
              <a:latin typeface="Arial"/>
            </a:endParaRPr>
          </a:p>
        </p:txBody>
      </p:sp>
      <p:sp>
        <p:nvSpPr>
          <p:cNvPr id="128" name="CustomShape 6"/>
          <p:cNvSpPr/>
          <p:nvPr/>
        </p:nvSpPr>
        <p:spPr>
          <a:xfrm>
            <a:off x="4356000" y="4293000"/>
            <a:ext cx="4392000" cy="1919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2400" b="0" strike="noStrike" spc="-1">
                <a:solidFill>
                  <a:srgbClr val="000000"/>
                </a:solidFill>
                <a:latin typeface="Calibri"/>
              </a:rPr>
              <a:t>They do not work with our target segment (segment A). Technically and functionally, it is not easy, it takes a lot of time to understand the functionality.</a:t>
            </a:r>
            <a:endParaRPr lang="en-CA" sz="2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640080" y="116640"/>
            <a:ext cx="781164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3600" b="0" strike="noStrike" spc="-1">
                <a:solidFill>
                  <a:srgbClr val="000000"/>
                </a:solidFill>
                <a:latin typeface="Calibri"/>
              </a:rPr>
              <a:t>WHAT IS DONE AND ALREADY WORKING:</a:t>
            </a:r>
            <a:endParaRPr lang="en-CA" sz="3600" b="0" strike="noStrike" spc="-1">
              <a:latin typeface="Arial"/>
            </a:endParaRPr>
          </a:p>
        </p:txBody>
      </p:sp>
      <p:pic>
        <p:nvPicPr>
          <p:cNvPr id="130" name="Рисунок 2"/>
          <p:cNvPicPr/>
          <p:nvPr/>
        </p:nvPicPr>
        <p:blipFill>
          <a:blip r:embed="rId2" cstate="print"/>
          <a:stretch/>
        </p:blipFill>
        <p:spPr>
          <a:xfrm>
            <a:off x="899640" y="1124640"/>
            <a:ext cx="1079640" cy="1919880"/>
          </a:xfrm>
          <a:prstGeom prst="rect">
            <a:avLst/>
          </a:prstGeom>
          <a:ln>
            <a:noFill/>
          </a:ln>
        </p:spPr>
      </p:pic>
      <p:pic>
        <p:nvPicPr>
          <p:cNvPr id="131" name="Рисунок 3"/>
          <p:cNvPicPr/>
          <p:nvPr/>
        </p:nvPicPr>
        <p:blipFill>
          <a:blip r:embed="rId3" cstate="print"/>
          <a:stretch/>
        </p:blipFill>
        <p:spPr>
          <a:xfrm>
            <a:off x="2411640" y="1124640"/>
            <a:ext cx="1086840" cy="1932480"/>
          </a:xfrm>
          <a:prstGeom prst="rect">
            <a:avLst/>
          </a:prstGeom>
          <a:ln>
            <a:noFill/>
          </a:ln>
        </p:spPr>
      </p:pic>
      <p:pic>
        <p:nvPicPr>
          <p:cNvPr id="132" name="Рисунок 4"/>
          <p:cNvPicPr/>
          <p:nvPr/>
        </p:nvPicPr>
        <p:blipFill>
          <a:blip r:embed="rId4" cstate="print"/>
          <a:stretch/>
        </p:blipFill>
        <p:spPr>
          <a:xfrm>
            <a:off x="5940000" y="2493000"/>
            <a:ext cx="1093320" cy="1944000"/>
          </a:xfrm>
          <a:prstGeom prst="rect">
            <a:avLst/>
          </a:prstGeom>
          <a:ln>
            <a:noFill/>
          </a:ln>
        </p:spPr>
      </p:pic>
      <p:pic>
        <p:nvPicPr>
          <p:cNvPr id="133" name="Рисунок 6"/>
          <p:cNvPicPr/>
          <p:nvPr/>
        </p:nvPicPr>
        <p:blipFill>
          <a:blip r:embed="rId5" cstate="print"/>
          <a:stretch/>
        </p:blipFill>
        <p:spPr>
          <a:xfrm>
            <a:off x="899640" y="3933000"/>
            <a:ext cx="1093320" cy="1944000"/>
          </a:xfrm>
          <a:prstGeom prst="rect">
            <a:avLst/>
          </a:prstGeom>
          <a:ln>
            <a:noFill/>
          </a:ln>
        </p:spPr>
      </p:pic>
      <p:pic>
        <p:nvPicPr>
          <p:cNvPr id="134" name="Рисунок 7"/>
          <p:cNvPicPr/>
          <p:nvPr/>
        </p:nvPicPr>
        <p:blipFill>
          <a:blip r:embed="rId6" cstate="print"/>
          <a:stretch/>
        </p:blipFill>
        <p:spPr>
          <a:xfrm>
            <a:off x="2339640" y="3933000"/>
            <a:ext cx="1079640" cy="1919880"/>
          </a:xfrm>
          <a:prstGeom prst="rect">
            <a:avLst/>
          </a:prstGeom>
          <a:ln>
            <a:noFill/>
          </a:ln>
        </p:spPr>
      </p:pic>
      <p:pic>
        <p:nvPicPr>
          <p:cNvPr id="135" name="Рисунок 12"/>
          <p:cNvPicPr/>
          <p:nvPr/>
        </p:nvPicPr>
        <p:blipFill>
          <a:blip r:embed="rId7" cstate="print"/>
          <a:stretch/>
        </p:blipFill>
        <p:spPr>
          <a:xfrm>
            <a:off x="7236360" y="2493000"/>
            <a:ext cx="1108080" cy="2016000"/>
          </a:xfrm>
          <a:prstGeom prst="rect">
            <a:avLst/>
          </a:prstGeom>
          <a:ln>
            <a:noFill/>
          </a:ln>
        </p:spPr>
      </p:pic>
      <p:sp>
        <p:nvSpPr>
          <p:cNvPr id="136" name="CustomShape 2"/>
          <p:cNvSpPr/>
          <p:nvPr/>
        </p:nvSpPr>
        <p:spPr>
          <a:xfrm>
            <a:off x="899640" y="1124640"/>
            <a:ext cx="1079640" cy="2016000"/>
          </a:xfrm>
          <a:prstGeom prst="rect">
            <a:avLst/>
          </a:prstGeom>
          <a:noFill/>
          <a:ln w="25560">
            <a:solidFill>
              <a:srgbClr val="3A5F8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7" name="CustomShape 3"/>
          <p:cNvSpPr/>
          <p:nvPr/>
        </p:nvSpPr>
        <p:spPr>
          <a:xfrm>
            <a:off x="2411640" y="1124640"/>
            <a:ext cx="1079640" cy="2016000"/>
          </a:xfrm>
          <a:prstGeom prst="rect">
            <a:avLst/>
          </a:prstGeom>
          <a:noFill/>
          <a:ln w="25560">
            <a:solidFill>
              <a:srgbClr val="3A5F8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8" name="CustomShape 4"/>
          <p:cNvSpPr/>
          <p:nvPr/>
        </p:nvSpPr>
        <p:spPr>
          <a:xfrm>
            <a:off x="5940000" y="2493000"/>
            <a:ext cx="1079640" cy="2016000"/>
          </a:xfrm>
          <a:prstGeom prst="rect">
            <a:avLst/>
          </a:prstGeom>
          <a:noFill/>
          <a:ln w="25560">
            <a:solidFill>
              <a:srgbClr val="3A5F8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9" name="CustomShape 5"/>
          <p:cNvSpPr/>
          <p:nvPr/>
        </p:nvSpPr>
        <p:spPr>
          <a:xfrm>
            <a:off x="7236360" y="2493000"/>
            <a:ext cx="1079640" cy="2016000"/>
          </a:xfrm>
          <a:prstGeom prst="rect">
            <a:avLst/>
          </a:prstGeom>
          <a:noFill/>
          <a:ln w="25560">
            <a:solidFill>
              <a:srgbClr val="3A5F8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0" name="CustomShape 6"/>
          <p:cNvSpPr/>
          <p:nvPr/>
        </p:nvSpPr>
        <p:spPr>
          <a:xfrm>
            <a:off x="899640" y="3933000"/>
            <a:ext cx="1079640" cy="2016000"/>
          </a:xfrm>
          <a:prstGeom prst="rect">
            <a:avLst/>
          </a:prstGeom>
          <a:noFill/>
          <a:ln w="25560">
            <a:solidFill>
              <a:srgbClr val="3A5F8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CustomShape 7"/>
          <p:cNvSpPr/>
          <p:nvPr/>
        </p:nvSpPr>
        <p:spPr>
          <a:xfrm>
            <a:off x="2339640" y="3933000"/>
            <a:ext cx="1079640" cy="2016000"/>
          </a:xfrm>
          <a:prstGeom prst="rect">
            <a:avLst/>
          </a:prstGeom>
          <a:noFill/>
          <a:ln w="25560">
            <a:solidFill>
              <a:srgbClr val="3A5F8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2" name="CustomShape 8"/>
          <p:cNvSpPr/>
          <p:nvPr/>
        </p:nvSpPr>
        <p:spPr>
          <a:xfrm>
            <a:off x="683640" y="1052640"/>
            <a:ext cx="3024000" cy="2160000"/>
          </a:xfrm>
          <a:prstGeom prst="roundRect">
            <a:avLst>
              <a:gd name="adj" fmla="val 16667"/>
            </a:avLst>
          </a:prstGeom>
          <a:noFill/>
          <a:ln w="25560">
            <a:solidFill>
              <a:srgbClr val="00B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3" name="CustomShape 9"/>
          <p:cNvSpPr/>
          <p:nvPr/>
        </p:nvSpPr>
        <p:spPr>
          <a:xfrm>
            <a:off x="683640" y="3861000"/>
            <a:ext cx="3024000" cy="2160000"/>
          </a:xfrm>
          <a:prstGeom prst="roundRect">
            <a:avLst>
              <a:gd name="adj" fmla="val 16667"/>
            </a:avLst>
          </a:prstGeom>
          <a:noFill/>
          <a:ln w="25560">
            <a:solidFill>
              <a:srgbClr val="00B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4" name="CustomShape 10"/>
          <p:cNvSpPr/>
          <p:nvPr/>
        </p:nvSpPr>
        <p:spPr>
          <a:xfrm>
            <a:off x="5652000" y="2421000"/>
            <a:ext cx="3024000" cy="2160000"/>
          </a:xfrm>
          <a:prstGeom prst="roundRect">
            <a:avLst>
              <a:gd name="adj" fmla="val 16667"/>
            </a:avLst>
          </a:prstGeom>
          <a:noFill/>
          <a:ln w="25560">
            <a:solidFill>
              <a:srgbClr val="00B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CustomShape 11"/>
          <p:cNvSpPr/>
          <p:nvPr/>
        </p:nvSpPr>
        <p:spPr>
          <a:xfrm>
            <a:off x="1475640" y="3285000"/>
            <a:ext cx="4104000" cy="503640"/>
          </a:xfrm>
          <a:prstGeom prst="rightArrowCallout">
            <a:avLst>
              <a:gd name="adj1" fmla="val 50000"/>
              <a:gd name="adj2" fmla="val 25000"/>
              <a:gd name="adj3" fmla="val 25000"/>
              <a:gd name="adj4" fmla="val 95231"/>
            </a:avLst>
          </a:prstGeom>
          <a:noFill/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6" name="CustomShape 12"/>
          <p:cNvSpPr/>
          <p:nvPr/>
        </p:nvSpPr>
        <p:spPr>
          <a:xfrm rot="10800000">
            <a:off x="3780360" y="1701000"/>
            <a:ext cx="4104000" cy="503640"/>
          </a:xfrm>
          <a:prstGeom prst="rightArrowCallout">
            <a:avLst>
              <a:gd name="adj1" fmla="val 50000"/>
              <a:gd name="adj2" fmla="val 25000"/>
              <a:gd name="adj3" fmla="val 25000"/>
              <a:gd name="adj4" fmla="val 95231"/>
            </a:avLst>
          </a:prstGeom>
          <a:noFill/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7" name="CustomShape 13"/>
          <p:cNvSpPr/>
          <p:nvPr/>
        </p:nvSpPr>
        <p:spPr>
          <a:xfrm rot="10800000">
            <a:off x="3707640" y="5063400"/>
            <a:ext cx="4176000" cy="699480"/>
          </a:xfrm>
          <a:prstGeom prst="rightArrowCallout">
            <a:avLst>
              <a:gd name="adj1" fmla="val 50000"/>
              <a:gd name="adj2" fmla="val 25000"/>
              <a:gd name="adj3" fmla="val 25000"/>
              <a:gd name="adj4" fmla="val 95231"/>
            </a:avLst>
          </a:prstGeom>
          <a:noFill/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8" name="CustomShape 14"/>
          <p:cNvSpPr/>
          <p:nvPr/>
        </p:nvSpPr>
        <p:spPr>
          <a:xfrm>
            <a:off x="3996000" y="1751040"/>
            <a:ext cx="38880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strike="noStrike" spc="-1">
                <a:solidFill>
                  <a:srgbClr val="000000"/>
                </a:solidFill>
                <a:latin typeface="Calibri"/>
              </a:rPr>
              <a:t>Creating / changing a loyalty programs</a:t>
            </a:r>
            <a:endParaRPr lang="en-CA" sz="1800" b="0" strike="noStrike" spc="-1">
              <a:latin typeface="Arial"/>
            </a:endParaRPr>
          </a:p>
        </p:txBody>
      </p:sp>
      <p:sp>
        <p:nvSpPr>
          <p:cNvPr id="149" name="CustomShape 15"/>
          <p:cNvSpPr/>
          <p:nvPr/>
        </p:nvSpPr>
        <p:spPr>
          <a:xfrm>
            <a:off x="1547640" y="3321000"/>
            <a:ext cx="3672000" cy="3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2000" b="0" strike="noStrike" spc="-1">
                <a:solidFill>
                  <a:srgbClr val="000000"/>
                </a:solidFill>
                <a:latin typeface="Calibri"/>
              </a:rPr>
              <a:t>Saving / showing a discount card</a:t>
            </a:r>
            <a:endParaRPr lang="en-CA" sz="2000" b="0" strike="noStrike" spc="-1">
              <a:latin typeface="Arial"/>
            </a:endParaRPr>
          </a:p>
        </p:txBody>
      </p:sp>
      <p:sp>
        <p:nvSpPr>
          <p:cNvPr id="150" name="CustomShape 16"/>
          <p:cNvSpPr/>
          <p:nvPr/>
        </p:nvSpPr>
        <p:spPr>
          <a:xfrm>
            <a:off x="3924000" y="5063760"/>
            <a:ext cx="3852000" cy="7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2000" b="0" strike="noStrike" spc="-1">
                <a:solidFill>
                  <a:srgbClr val="000000"/>
                </a:solidFill>
                <a:latin typeface="Calibri"/>
              </a:rPr>
              <a:t>Communication:</a:t>
            </a:r>
            <a:endParaRPr lang="en-CA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CA" sz="2000" b="0" strike="noStrike" spc="-1">
                <a:solidFill>
                  <a:srgbClr val="000000"/>
                </a:solidFill>
                <a:latin typeface="Calibri"/>
              </a:rPr>
              <a:t>Client-business / business-business</a:t>
            </a:r>
            <a:endParaRPr lang="en-CA" sz="2000" b="0" strike="noStrike" spc="-1">
              <a:latin typeface="Arial"/>
            </a:endParaRPr>
          </a:p>
        </p:txBody>
      </p:sp>
      <p:pic>
        <p:nvPicPr>
          <p:cNvPr id="151" name="Рисунок 28"/>
          <p:cNvPicPr/>
          <p:nvPr/>
        </p:nvPicPr>
        <p:blipFill>
          <a:blip r:embed="rId8" cstate="print"/>
          <a:stretch/>
        </p:blipFill>
        <p:spPr>
          <a:xfrm>
            <a:off x="8532360" y="332640"/>
            <a:ext cx="288720" cy="287640"/>
          </a:xfrm>
          <a:prstGeom prst="rect">
            <a:avLst/>
          </a:prstGeom>
          <a:ln>
            <a:noFill/>
          </a:ln>
        </p:spPr>
      </p:pic>
      <p:sp>
        <p:nvSpPr>
          <p:cNvPr id="152" name="CustomShape 17"/>
          <p:cNvSpPr/>
          <p:nvPr/>
        </p:nvSpPr>
        <p:spPr>
          <a:xfrm>
            <a:off x="1907640" y="6309360"/>
            <a:ext cx="63363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strike="noStrike" spc="-1">
                <a:solidFill>
                  <a:srgbClr val="000000"/>
                </a:solidFill>
                <a:latin typeface="Calibri"/>
              </a:rPr>
              <a:t>*we have both Russian and English version of the app</a:t>
            </a:r>
            <a:endParaRPr lang="en-CA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Рисунок 1"/>
          <p:cNvPicPr/>
          <p:nvPr/>
        </p:nvPicPr>
        <p:blipFill>
          <a:blip r:embed="rId2" cstate="print"/>
          <a:stretch/>
        </p:blipFill>
        <p:spPr>
          <a:xfrm>
            <a:off x="8334720" y="476640"/>
            <a:ext cx="288720" cy="287640"/>
          </a:xfrm>
          <a:prstGeom prst="rect">
            <a:avLst/>
          </a:prstGeom>
          <a:ln>
            <a:noFill/>
          </a:ln>
        </p:spPr>
      </p:pic>
      <p:sp>
        <p:nvSpPr>
          <p:cNvPr id="154" name="CustomShape 1"/>
          <p:cNvSpPr/>
          <p:nvPr/>
        </p:nvSpPr>
        <p:spPr>
          <a:xfrm>
            <a:off x="539640" y="980640"/>
            <a:ext cx="8136720" cy="58001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CA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CA" sz="2400" b="0" strike="noStrike" spc="-1" dirty="0">
                <a:solidFill>
                  <a:srgbClr val="000000"/>
                </a:solidFill>
                <a:latin typeface="Calibri"/>
              </a:rPr>
              <a:t>millions of users use CMS (</a:t>
            </a:r>
            <a:r>
              <a:rPr lang="en-CA" sz="2400" b="0" strike="noStrike" spc="-1" dirty="0" err="1">
                <a:solidFill>
                  <a:srgbClr val="000000"/>
                </a:solidFill>
                <a:latin typeface="Calibri"/>
              </a:rPr>
              <a:t>Tilda</a:t>
            </a:r>
            <a:r>
              <a:rPr lang="en-CA" sz="24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en-CA" sz="2400" b="0" strike="noStrike" spc="-1" dirty="0" err="1">
                <a:solidFill>
                  <a:srgbClr val="000000"/>
                </a:solidFill>
                <a:latin typeface="Calibri"/>
              </a:rPr>
              <a:t>WordPress</a:t>
            </a:r>
            <a:r>
              <a:rPr lang="en-CA" sz="2400" b="0" strike="noStrike" spc="-1" dirty="0">
                <a:solidFill>
                  <a:srgbClr val="000000"/>
                </a:solidFill>
                <a:latin typeface="Calibri"/>
              </a:rPr>
              <a:t> etc.) we make a similar product for mobile devices + ability to create loyalty programs (there are only indirect competitors);</a:t>
            </a:r>
            <a:endParaRPr lang="en-CA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CA" sz="1100" b="0" strike="noStrike" spc="-1" dirty="0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CA" sz="2400" b="0" strike="noStrike" spc="-1" dirty="0">
                <a:solidFill>
                  <a:srgbClr val="000000"/>
                </a:solidFill>
                <a:latin typeface="Calibri"/>
              </a:rPr>
              <a:t> many customers are looking for convenient apps for storing discount cards, including discount cards from small businesses that are expensive to buy plastic discount cards and equipment for loyalty programs; we give each business a cheap and simple decision, and every customer an easy way to store ALL the discount cards;</a:t>
            </a:r>
            <a:endParaRPr lang="en-CA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CA" sz="1100" b="0" strike="noStrike" spc="-1" dirty="0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CA" sz="2400" b="0" strike="noStrike" spc="-1" dirty="0">
                <a:solidFill>
                  <a:srgbClr val="000000"/>
                </a:solidFill>
                <a:latin typeface="Calibri"/>
              </a:rPr>
              <a:t> millions of users use products like </a:t>
            </a:r>
            <a:r>
              <a:rPr lang="en-CA" sz="2400" b="0" strike="noStrike" spc="-1" dirty="0" err="1">
                <a:solidFill>
                  <a:srgbClr val="000000"/>
                </a:solidFill>
                <a:latin typeface="Calibri"/>
              </a:rPr>
              <a:t>Airbnb</a:t>
            </a:r>
            <a:r>
              <a:rPr lang="en-CA" sz="2400" b="0" strike="noStrike" spc="-1" dirty="0">
                <a:solidFill>
                  <a:srgbClr val="000000"/>
                </a:solidFill>
                <a:latin typeface="Calibri"/>
              </a:rPr>
              <a:t> to search for the necessary goods/services. We give each type of business from any area an analog. The customer will be able to find necessary goods/services in any location, communicate with the seller without knowing the language, etc.</a:t>
            </a:r>
            <a:endParaRPr lang="en-CA" sz="2400" b="0" strike="noStrike" spc="-1" dirty="0">
              <a:latin typeface="Arial"/>
            </a:endParaRPr>
          </a:p>
        </p:txBody>
      </p:sp>
      <p:sp>
        <p:nvSpPr>
          <p:cNvPr id="155" name="CustomShape 2"/>
          <p:cNvSpPr/>
          <p:nvPr/>
        </p:nvSpPr>
        <p:spPr>
          <a:xfrm>
            <a:off x="2051640" y="332640"/>
            <a:ext cx="6192360" cy="57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3200" b="0" strike="noStrike" spc="-1">
                <a:solidFill>
                  <a:srgbClr val="000000"/>
                </a:solidFill>
                <a:latin typeface="Calibri"/>
              </a:rPr>
              <a:t>Why APromotion is unique?</a:t>
            </a:r>
            <a:endParaRPr lang="en-CA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Рисунок 1"/>
          <p:cNvPicPr/>
          <p:nvPr/>
        </p:nvPicPr>
        <p:blipFill>
          <a:blip r:embed="rId2" cstate="print"/>
          <a:stretch/>
        </p:blipFill>
        <p:spPr>
          <a:xfrm>
            <a:off x="8334720" y="476640"/>
            <a:ext cx="288720" cy="287640"/>
          </a:xfrm>
          <a:prstGeom prst="rect">
            <a:avLst/>
          </a:prstGeom>
          <a:ln>
            <a:noFill/>
          </a:ln>
        </p:spPr>
      </p:pic>
      <p:sp>
        <p:nvSpPr>
          <p:cNvPr id="157" name="CustomShape 1"/>
          <p:cNvSpPr/>
          <p:nvPr/>
        </p:nvSpPr>
        <p:spPr>
          <a:xfrm>
            <a:off x="539640" y="1196640"/>
            <a:ext cx="8352720" cy="411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2600" b="0" strike="noStrike" spc="-1">
                <a:solidFill>
                  <a:srgbClr val="000000"/>
                </a:solidFill>
                <a:latin typeface="Calibri"/>
              </a:rPr>
              <a:t>   </a:t>
            </a:r>
            <a:r>
              <a:rPr lang="en-CA" sz="2800" b="0" u="sng" strike="noStrike" spc="-1">
                <a:solidFill>
                  <a:srgbClr val="000000"/>
                </a:solidFill>
                <a:uFillTx/>
                <a:latin typeface="Calibri"/>
              </a:rPr>
              <a:t>We took all the best and necessary from our indirect competitors:</a:t>
            </a:r>
            <a:endParaRPr lang="en-CA" sz="2800" b="0" strike="noStrike" spc="-1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CA" sz="2800" b="0" strike="noStrike" spc="-1">
                <a:solidFill>
                  <a:srgbClr val="000000"/>
                </a:solidFill>
                <a:latin typeface="Calibri"/>
              </a:rPr>
              <a:t> Social networks;</a:t>
            </a:r>
            <a:endParaRPr lang="en-CA" sz="2800" b="0" strike="noStrike" spc="-1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CA" sz="2800" b="0" strike="noStrike" spc="-1">
                <a:solidFill>
                  <a:srgbClr val="000000"/>
                </a:solidFill>
                <a:latin typeface="Calibri"/>
              </a:rPr>
              <a:t> Apps for storing digitital discount cards;</a:t>
            </a:r>
            <a:endParaRPr lang="en-CA" sz="2800" b="0" strike="noStrike" spc="-1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CA" sz="2800" b="0" strike="noStrike" spc="-1">
                <a:solidFill>
                  <a:srgbClr val="000000"/>
                </a:solidFill>
                <a:latin typeface="Calibri"/>
              </a:rPr>
              <a:t> CRM systems;</a:t>
            </a:r>
            <a:endParaRPr lang="en-CA" sz="2800" b="0" strike="noStrike" spc="-1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CA" sz="2800" b="0" strike="noStrike" spc="-1">
                <a:solidFill>
                  <a:srgbClr val="000000"/>
                </a:solidFill>
                <a:latin typeface="Calibri"/>
              </a:rPr>
              <a:t> Online translators;</a:t>
            </a:r>
            <a:endParaRPr lang="en-CA" sz="2800" b="0" strike="noStrike" spc="-1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CA" sz="2800" b="0" strike="noStrike" spc="-1">
                <a:solidFill>
                  <a:srgbClr val="000000"/>
                </a:solidFill>
                <a:latin typeface="Calibri"/>
              </a:rPr>
              <a:t> Digital platforms where offers for customers are</a:t>
            </a:r>
            <a:endParaRPr lang="en-CA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CA" sz="2800" b="0" strike="noStrike" spc="-1">
                <a:solidFill>
                  <a:srgbClr val="000000"/>
                </a:solidFill>
                <a:latin typeface="Calibri"/>
              </a:rPr>
              <a:t>   stored (goods/services) etc.</a:t>
            </a:r>
            <a:endParaRPr lang="en-CA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CA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CA" sz="2800" b="0" strike="noStrike" spc="-1">
                <a:solidFill>
                  <a:srgbClr val="000000"/>
                </a:solidFill>
                <a:latin typeface="Calibri"/>
              </a:rPr>
              <a:t>and we made a familiar and user-friendly product.</a:t>
            </a:r>
            <a:endParaRPr lang="en-CA" sz="2800" b="0" strike="noStrike" spc="-1">
              <a:latin typeface="Arial"/>
            </a:endParaRPr>
          </a:p>
        </p:txBody>
      </p:sp>
      <p:sp>
        <p:nvSpPr>
          <p:cNvPr id="158" name="CustomShape 2"/>
          <p:cNvSpPr/>
          <p:nvPr/>
        </p:nvSpPr>
        <p:spPr>
          <a:xfrm>
            <a:off x="467640" y="5805360"/>
            <a:ext cx="8208720" cy="82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strike="noStrike" spc="-1">
                <a:solidFill>
                  <a:srgbClr val="000000"/>
                </a:solidFill>
                <a:latin typeface="Calibri"/>
              </a:rPr>
              <a:t>* </a:t>
            </a:r>
            <a:r>
              <a:rPr lang="en-CA" sz="2400" b="0" strike="noStrike" spc="-1">
                <a:solidFill>
                  <a:srgbClr val="000000"/>
                </a:solidFill>
                <a:latin typeface="Calibri"/>
              </a:rPr>
              <a:t>every new product should be similar to the one which is being used now</a:t>
            </a:r>
            <a:endParaRPr lang="en-CA" sz="2400" b="0" strike="noStrike" spc="-1">
              <a:latin typeface="Arial"/>
            </a:endParaRPr>
          </a:p>
        </p:txBody>
      </p:sp>
      <p:sp>
        <p:nvSpPr>
          <p:cNvPr id="159" name="CustomShape 3"/>
          <p:cNvSpPr/>
          <p:nvPr/>
        </p:nvSpPr>
        <p:spPr>
          <a:xfrm>
            <a:off x="395640" y="332640"/>
            <a:ext cx="8064360" cy="57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CA" sz="3200" b="0" strike="noStrike" spc="-1">
                <a:solidFill>
                  <a:srgbClr val="000000"/>
                </a:solidFill>
                <a:latin typeface="Calibri"/>
              </a:rPr>
              <a:t>Why do we believe in APromotion?</a:t>
            </a:r>
            <a:endParaRPr lang="en-CA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Рисунок 2"/>
          <p:cNvPicPr/>
          <p:nvPr/>
        </p:nvPicPr>
        <p:blipFill>
          <a:blip r:embed="rId2" cstate="print"/>
          <a:stretch/>
        </p:blipFill>
        <p:spPr>
          <a:xfrm>
            <a:off x="323640" y="260640"/>
            <a:ext cx="2075400" cy="1412640"/>
          </a:xfrm>
          <a:prstGeom prst="rect">
            <a:avLst/>
          </a:prstGeom>
          <a:ln>
            <a:noFill/>
          </a:ln>
        </p:spPr>
      </p:pic>
      <p:sp>
        <p:nvSpPr>
          <p:cNvPr id="161" name="CustomShape 1"/>
          <p:cNvSpPr/>
          <p:nvPr/>
        </p:nvSpPr>
        <p:spPr>
          <a:xfrm>
            <a:off x="2843640" y="404640"/>
            <a:ext cx="478836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CA" sz="3600" b="0" strike="noStrike" spc="-1">
                <a:solidFill>
                  <a:srgbClr val="000000"/>
                </a:solidFill>
                <a:latin typeface="Calibri"/>
              </a:rPr>
              <a:t>A little bit of numbers.</a:t>
            </a:r>
            <a:endParaRPr lang="en-CA" sz="3600" b="0" strike="noStrike" spc="-1">
              <a:latin typeface="Arial"/>
            </a:endParaRPr>
          </a:p>
        </p:txBody>
      </p:sp>
      <p:sp>
        <p:nvSpPr>
          <p:cNvPr id="162" name="CustomShape 2"/>
          <p:cNvSpPr/>
          <p:nvPr/>
        </p:nvSpPr>
        <p:spPr>
          <a:xfrm>
            <a:off x="395640" y="1772640"/>
            <a:ext cx="8424720" cy="1370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2400" b="0" strike="noStrike" spc="-1">
                <a:solidFill>
                  <a:srgbClr val="000000"/>
                </a:solidFill>
                <a:latin typeface="Calibri"/>
              </a:rPr>
              <a:t> </a:t>
            </a:r>
            <a:r>
              <a:rPr lang="en-CA" sz="2800" b="0" strike="noStrike" spc="-1">
                <a:solidFill>
                  <a:srgbClr val="000000"/>
                </a:solidFill>
                <a:latin typeface="Calibri"/>
              </a:rPr>
              <a:t>1 000 businesses, with 100 loyal customers = 100 000 users. With a conversion rate of 1%, this is else 1 000 drawn businesses.</a:t>
            </a:r>
            <a:endParaRPr lang="en-CA" sz="2800" b="0" strike="noStrike" spc="-1">
              <a:latin typeface="Arial"/>
            </a:endParaRPr>
          </a:p>
        </p:txBody>
      </p:sp>
      <p:sp>
        <p:nvSpPr>
          <p:cNvPr id="163" name="CustomShape 3"/>
          <p:cNvSpPr/>
          <p:nvPr/>
        </p:nvSpPr>
        <p:spPr>
          <a:xfrm>
            <a:off x="323640" y="3213000"/>
            <a:ext cx="8568720" cy="30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2800" b="0" strike="noStrike" spc="-1">
                <a:solidFill>
                  <a:srgbClr val="000000"/>
                </a:solidFill>
                <a:latin typeface="Calibri"/>
              </a:rPr>
              <a:t>The price for using our product will be $ 15 per month (creation/correction of loyalty programs), this is equal to 300 business cards in the RUS segment.</a:t>
            </a:r>
            <a:endParaRPr lang="en-CA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CA" sz="2800" b="0" strike="noStrike" spc="-1">
                <a:solidFill>
                  <a:srgbClr val="000000"/>
                </a:solidFill>
                <a:latin typeface="Calibri"/>
              </a:rPr>
              <a:t>We will increase the check for using other paid features :</a:t>
            </a:r>
            <a:endParaRPr lang="en-CA" sz="2800" b="0" strike="noStrike" spc="-1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en-CA" sz="2800" b="0" strike="noStrike" spc="-1">
                <a:solidFill>
                  <a:srgbClr val="000000"/>
                </a:solidFill>
                <a:latin typeface="Calibri"/>
              </a:rPr>
              <a:t> using a feature that gives the possibility to create an analog of a personal mobile app for business;</a:t>
            </a:r>
            <a:endParaRPr lang="en-CA" sz="2800" b="0" strike="noStrike" spc="-1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en-CA" sz="2800" b="0" strike="noStrike" spc="-1">
                <a:solidFill>
                  <a:srgbClr val="000000"/>
                </a:solidFill>
                <a:latin typeface="Calibri"/>
              </a:rPr>
              <a:t> location of promotional offers to attract customers.</a:t>
            </a:r>
            <a:endParaRPr lang="en-CA" sz="2800" b="0" strike="noStrike" spc="-1">
              <a:latin typeface="Arial"/>
            </a:endParaRPr>
          </a:p>
        </p:txBody>
      </p:sp>
      <p:pic>
        <p:nvPicPr>
          <p:cNvPr id="164" name="Рисунок 11"/>
          <p:cNvPicPr/>
          <p:nvPr/>
        </p:nvPicPr>
        <p:blipFill>
          <a:blip r:embed="rId3" cstate="print"/>
          <a:stretch/>
        </p:blipFill>
        <p:spPr>
          <a:xfrm>
            <a:off x="8334720" y="476640"/>
            <a:ext cx="288720" cy="28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extShape 1"/>
          <p:cNvSpPr txBox="1"/>
          <p:nvPr/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ru-RU" sz="3600" b="0" strike="noStrike" spc="-1">
                <a:solidFill>
                  <a:srgbClr val="000000"/>
                </a:solidFill>
                <a:latin typeface="Calibri"/>
              </a:rPr>
              <a:t>SOME MORE RESULTS FOR NOW </a:t>
            </a:r>
            <a:r>
              <a:t/>
            </a:r>
            <a:br/>
            <a:r>
              <a:rPr lang="ru-RU" sz="3600" b="0" strike="noStrike" spc="-1">
                <a:solidFill>
                  <a:srgbClr val="000000"/>
                </a:solidFill>
                <a:latin typeface="Calibri"/>
              </a:rPr>
              <a:t>WITHOUT USING MARKETING:</a:t>
            </a:r>
          </a:p>
        </p:txBody>
      </p:sp>
      <p:sp>
        <p:nvSpPr>
          <p:cNvPr id="166" name="TextShape 2"/>
          <p:cNvSpPr txBox="1"/>
          <p:nvPr/>
        </p:nvSpPr>
        <p:spPr>
          <a:xfrm>
            <a:off x="360000" y="496440"/>
            <a:ext cx="8229240" cy="6068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endParaRPr lang="en-CA" sz="3200" b="0" strike="noStrike" spc="-1">
              <a:latin typeface="Arial"/>
            </a:endParaRPr>
          </a:p>
          <a:p>
            <a:endParaRPr lang="en-CA" sz="3200" b="0" strike="noStrike" spc="-1">
              <a:latin typeface="Arial"/>
            </a:endParaRPr>
          </a:p>
          <a:p>
            <a:endParaRPr lang="en-CA" sz="3200" b="0" strike="noStrike" spc="-1">
              <a:latin typeface="Arial"/>
            </a:endParaRPr>
          </a:p>
          <a:p>
            <a:r>
              <a:rPr lang="en-CA" sz="2000" b="0" strike="noStrike" spc="-1">
                <a:latin typeface="Verdana"/>
              </a:rPr>
              <a:t>- a custdev was conducted in British Columbia (Canada), to confirm the hypotheses - the English version is ready.</a:t>
            </a:r>
            <a:endParaRPr lang="en-CA" sz="2000" b="0" strike="noStrike" spc="-1">
              <a:latin typeface="Arial"/>
            </a:endParaRPr>
          </a:p>
          <a:p>
            <a:r>
              <a:rPr lang="en-CA" sz="2000" b="0" strike="noStrike" spc="-1">
                <a:latin typeface="Arial"/>
              </a:rPr>
              <a:t> </a:t>
            </a:r>
          </a:p>
          <a:p>
            <a:r>
              <a:rPr lang="en-CA" sz="2000" b="0" strike="noStrike" spc="-1">
                <a:latin typeface="Verdana"/>
              </a:rPr>
              <a:t>- The iOS version will be ready in one-two weeks.</a:t>
            </a:r>
            <a:endParaRPr lang="en-CA" sz="2000" b="0" strike="noStrike" spc="-1">
              <a:latin typeface="Arial"/>
            </a:endParaRPr>
          </a:p>
          <a:p>
            <a:endParaRPr lang="en-CA" sz="2000" b="0" strike="noStrike" spc="-1">
              <a:latin typeface="Arial"/>
            </a:endParaRPr>
          </a:p>
          <a:p>
            <a:r>
              <a:rPr lang="en-CA" sz="2000" b="0" strike="noStrike" spc="-1">
                <a:latin typeface="Verdana"/>
              </a:rPr>
              <a:t>- The Android version was tested on our own business, and in 1.5-2 months more than 60 clients started using digital discount cards.</a:t>
            </a:r>
            <a:endParaRPr lang="en-CA" sz="2000" b="0" strike="noStrike" spc="-1">
              <a:latin typeface="Arial"/>
            </a:endParaRPr>
          </a:p>
          <a:p>
            <a:endParaRPr lang="en-CA" sz="2000" b="0" strike="noStrike" spc="-1">
              <a:latin typeface="Arial"/>
            </a:endParaRPr>
          </a:p>
          <a:p>
            <a:r>
              <a:rPr lang="en-CA" sz="2000" b="0" strike="noStrike" spc="-1">
                <a:latin typeface="Verdana"/>
              </a:rPr>
              <a:t>- WITHOUT ADVERTISING, three businesses which are situated nearby (from segment A) became interested in the product, added their database.</a:t>
            </a:r>
            <a:endParaRPr lang="en-CA" sz="2000" b="0" strike="noStrike" spc="-1">
              <a:latin typeface="Arial"/>
            </a:endParaRPr>
          </a:p>
          <a:p>
            <a:endParaRPr lang="en-CA" sz="2000" b="0" strike="noStrike" spc="-1">
              <a:latin typeface="Arial"/>
            </a:endParaRPr>
          </a:p>
          <a:p>
            <a:r>
              <a:rPr lang="en-CA" sz="2000" b="0" strike="noStrike" spc="-1">
                <a:latin typeface="Verdana"/>
              </a:rPr>
              <a:t>- Following (segment A) in one of the social networks showed a conversion in more than 10% of subscribers.</a:t>
            </a:r>
            <a:endParaRPr lang="en-CA" sz="2000" b="0" strike="noStrike" spc="-1">
              <a:latin typeface="Arial"/>
            </a:endParaRPr>
          </a:p>
          <a:p>
            <a:endParaRPr lang="en-CA" sz="2000" b="0" strike="noStrike" spc="-1">
              <a:latin typeface="Arial"/>
            </a:endParaRPr>
          </a:p>
          <a:p>
            <a:r>
              <a:rPr lang="en-CA" sz="1400" b="0" strike="noStrike" spc="-1">
                <a:latin typeface="Verdana"/>
              </a:rPr>
              <a:t>  </a:t>
            </a:r>
            <a:endParaRPr lang="en-CA" sz="1400" b="0" strike="noStrike" spc="-1">
              <a:latin typeface="Arial"/>
            </a:endParaRPr>
          </a:p>
        </p:txBody>
      </p:sp>
      <p:pic>
        <p:nvPicPr>
          <p:cNvPr id="4" name="Рисунок 11"/>
          <p:cNvPicPr/>
          <p:nvPr/>
        </p:nvPicPr>
        <p:blipFill>
          <a:blip r:embed="rId2" cstate="print"/>
          <a:stretch/>
        </p:blipFill>
        <p:spPr>
          <a:xfrm>
            <a:off x="8334720" y="476640"/>
            <a:ext cx="288720" cy="28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Shape 1"/>
          <p:cNvSpPr txBox="1"/>
          <p:nvPr/>
        </p:nvSpPr>
        <p:spPr>
          <a:xfrm>
            <a:off x="457200" y="375716"/>
            <a:ext cx="8229240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DEVELOPMENT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8" name="TextShape 2"/>
          <p:cNvSpPr txBox="1"/>
          <p:nvPr/>
        </p:nvSpPr>
        <p:spPr>
          <a:xfrm>
            <a:off x="539552" y="836712"/>
            <a:ext cx="8229240" cy="53707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en-CA" sz="2600" b="0" u="sng" strike="noStrike" spc="-1" dirty="0">
                <a:uFillTx/>
                <a:latin typeface="Calibri"/>
              </a:rPr>
              <a:t>After creating the WEB-version of the product and extended cabinets for the buyer and business, we will be able to</a:t>
            </a:r>
            <a:r>
              <a:rPr lang="en-CA" sz="2600" b="0" u="sng" strike="noStrike" spc="-1" dirty="0" smtClean="0">
                <a:uFillTx/>
                <a:latin typeface="Calibri"/>
              </a:rPr>
              <a:t>:</a:t>
            </a:r>
            <a:endParaRPr lang="ru-RU" sz="2600" b="0" u="sng" strike="noStrike" spc="-1" dirty="0" smtClean="0">
              <a:uFillTx/>
              <a:latin typeface="Calibri"/>
            </a:endParaRPr>
          </a:p>
          <a:p>
            <a:endParaRPr lang="en-CA" sz="1100" b="0" strike="noStrike" spc="-1" dirty="0">
              <a:latin typeface="Arial"/>
            </a:endParaRPr>
          </a:p>
          <a:p>
            <a:r>
              <a:rPr lang="en-CA" sz="2600" b="0" strike="noStrike" spc="-1" dirty="0" smtClean="0">
                <a:latin typeface="Calibri"/>
              </a:rPr>
              <a:t>- </a:t>
            </a:r>
            <a:r>
              <a:rPr lang="en-CA" sz="2600" b="0" strike="noStrike" spc="-1" dirty="0">
                <a:latin typeface="Calibri"/>
              </a:rPr>
              <a:t>to expand the sales funnel, offering medium-sized and large businesses a tool for building flexible loyalty programs (including partner loyalty programs), at a price lower than their capital and operating costs for existing solutions.</a:t>
            </a:r>
            <a:endParaRPr lang="en-CA" sz="2600" b="0" strike="noStrike" spc="-1" dirty="0">
              <a:latin typeface="Arial"/>
            </a:endParaRPr>
          </a:p>
          <a:p>
            <a:r>
              <a:rPr lang="en-CA" sz="2600" b="0" strike="noStrike" spc="-1" dirty="0">
                <a:latin typeface="Calibri"/>
              </a:rPr>
              <a:t>- customers will be able to give each other bonuses, discounts, promotional offers, gift certificates, etc. around the world.</a:t>
            </a:r>
            <a:endParaRPr lang="en-CA" sz="2600" b="0" strike="noStrike" spc="-1" dirty="0">
              <a:latin typeface="Arial"/>
            </a:endParaRPr>
          </a:p>
          <a:p>
            <a:r>
              <a:rPr lang="en-CA" sz="2600" b="0" strike="noStrike" spc="-1" dirty="0">
                <a:latin typeface="Calibri"/>
                <a:ea typeface="Microsoft YaHei"/>
              </a:rPr>
              <a:t>- with the development of 5G / 6G networks and use </a:t>
            </a:r>
            <a:r>
              <a:rPr lang="en-CA" sz="2600" b="0" strike="noStrike" spc="-1" dirty="0">
                <a:latin typeface="Calibri"/>
              </a:rPr>
              <a:t>2nm processors in </a:t>
            </a:r>
            <a:r>
              <a:rPr lang="en-CA" sz="2600" b="0" strike="noStrike" spc="-1" dirty="0" err="1">
                <a:latin typeface="Calibri"/>
              </a:rPr>
              <a:t>smartphones</a:t>
            </a:r>
            <a:r>
              <a:rPr lang="en-CA" sz="2600" b="0" strike="noStrike" spc="-1" dirty="0">
                <a:latin typeface="Calibri"/>
              </a:rPr>
              <a:t>  (release scheduled for 2024/25) transfer and supplementing the functionality with augmented reality.  </a:t>
            </a:r>
            <a:r>
              <a:rPr lang="en-CA" sz="2600" b="0" strike="noStrike" spc="-1" dirty="0" smtClean="0">
                <a:latin typeface="Calibri"/>
              </a:rPr>
              <a:t> </a:t>
            </a:r>
            <a:endParaRPr lang="en-CA" sz="2600" b="0" strike="noStrike" spc="-1" dirty="0">
              <a:latin typeface="Arial"/>
            </a:endParaRPr>
          </a:p>
        </p:txBody>
      </p:sp>
      <p:pic>
        <p:nvPicPr>
          <p:cNvPr id="4" name="Рисунок 11"/>
          <p:cNvPicPr/>
          <p:nvPr/>
        </p:nvPicPr>
        <p:blipFill>
          <a:blip r:embed="rId2" cstate="print"/>
          <a:stretch/>
        </p:blipFill>
        <p:spPr>
          <a:xfrm>
            <a:off x="8334720" y="476640"/>
            <a:ext cx="288720" cy="28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9" name="Диаграмма 12"/>
          <p:cNvGraphicFramePr/>
          <p:nvPr/>
        </p:nvGraphicFramePr>
        <p:xfrm>
          <a:off x="179640" y="764640"/>
          <a:ext cx="8712720" cy="381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0" name="CustomShape 1"/>
          <p:cNvSpPr/>
          <p:nvPr/>
        </p:nvSpPr>
        <p:spPr>
          <a:xfrm>
            <a:off x="3276000" y="188640"/>
            <a:ext cx="280800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2800" b="0" strike="noStrike" spc="-1">
                <a:solidFill>
                  <a:srgbClr val="000000"/>
                </a:solidFill>
                <a:latin typeface="Calibri"/>
              </a:rPr>
              <a:t>MARKET ENTRY</a:t>
            </a:r>
            <a:endParaRPr lang="en-CA" sz="2800" b="0" strike="noStrike" spc="-1">
              <a:latin typeface="Arial"/>
            </a:endParaRPr>
          </a:p>
        </p:txBody>
      </p:sp>
      <p:pic>
        <p:nvPicPr>
          <p:cNvPr id="171" name="Рисунок 10"/>
          <p:cNvPicPr/>
          <p:nvPr/>
        </p:nvPicPr>
        <p:blipFill>
          <a:blip r:embed="rId3" cstate="print"/>
          <a:stretch/>
        </p:blipFill>
        <p:spPr>
          <a:xfrm>
            <a:off x="8316360" y="260640"/>
            <a:ext cx="288720" cy="287640"/>
          </a:xfrm>
          <a:prstGeom prst="rect">
            <a:avLst/>
          </a:prstGeom>
          <a:ln>
            <a:noFill/>
          </a:ln>
        </p:spPr>
      </p:pic>
      <p:sp>
        <p:nvSpPr>
          <p:cNvPr id="172" name="CustomShape 2"/>
          <p:cNvSpPr/>
          <p:nvPr/>
        </p:nvSpPr>
        <p:spPr>
          <a:xfrm>
            <a:off x="179640" y="4653000"/>
            <a:ext cx="8856720" cy="1796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CA" sz="2800" b="0" strike="noStrike" spc="-1">
                <a:solidFill>
                  <a:srgbClr val="000000"/>
                </a:solidFill>
                <a:latin typeface="Calibri"/>
              </a:rPr>
              <a:t>In addition to venture investors, we can be useful for chain retail, mobile operators, and the banking sector, because our product gives “unfair” competitive advantages in collaboration. </a:t>
            </a:r>
            <a:endParaRPr lang="en-CA" sz="2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Shape 1"/>
          <p:cNvSpPr txBox="1"/>
          <p:nvPr/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INVESTMENTS:</a:t>
            </a:r>
          </a:p>
        </p:txBody>
      </p:sp>
      <p:sp>
        <p:nvSpPr>
          <p:cNvPr id="174" name="TextShape 2"/>
          <p:cNvSpPr txBox="1"/>
          <p:nvPr/>
        </p:nvSpPr>
        <p:spPr>
          <a:xfrm>
            <a:off x="457200" y="1473120"/>
            <a:ext cx="8229240" cy="2474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Verdana"/>
                <a:ea typeface="Microsoft YaHei"/>
              </a:rPr>
              <a:t>- We need investments for relocation from Belarus and hiring 5 employees. The volume is about 400,000.00 USD. This amount will make it possible to break even in a year.</a:t>
            </a:r>
            <a:endParaRPr lang="en-CA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CA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Verdana"/>
                <a:ea typeface="Microsoft YaHei"/>
              </a:rPr>
              <a:t>- With an investment of 1,000,000.00 USD, we will be able to close the issues specified in clause 1, and within 2 years come to a profit which means no need in investment rounds anymore.</a:t>
            </a:r>
            <a:endParaRPr lang="en-CA" sz="2000" b="0" strike="noStrike" spc="-1">
              <a:latin typeface="Arial"/>
            </a:endParaRPr>
          </a:p>
        </p:txBody>
      </p:sp>
      <p:sp>
        <p:nvSpPr>
          <p:cNvPr id="175" name="TextShape 3"/>
          <p:cNvSpPr txBox="1"/>
          <p:nvPr/>
        </p:nvSpPr>
        <p:spPr>
          <a:xfrm>
            <a:off x="360000" y="4464000"/>
            <a:ext cx="8424000" cy="1944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en-CA" sz="1800" b="0" strike="noStrike" spc="-1">
                <a:latin typeface="Arial"/>
              </a:rPr>
              <a:t>NOTE: a business plan is ready for the implementation of the project in Belarus. However, due to certain circumstances, I would not like to implement the project in Belarus, because the funds allocated for the project may be at risk. I am ready to discuss all questions in detail personally. The project is still being implemented at the expense of our own forces and funds. </a:t>
            </a:r>
          </a:p>
        </p:txBody>
      </p:sp>
      <p:pic>
        <p:nvPicPr>
          <p:cNvPr id="5" name="Рисунок 10"/>
          <p:cNvPicPr/>
          <p:nvPr/>
        </p:nvPicPr>
        <p:blipFill>
          <a:blip r:embed="rId2" cstate="print"/>
          <a:stretch/>
        </p:blipFill>
        <p:spPr>
          <a:xfrm>
            <a:off x="8316360" y="260640"/>
            <a:ext cx="288720" cy="28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CustomShape 1"/>
          <p:cNvSpPr/>
          <p:nvPr/>
        </p:nvSpPr>
        <p:spPr>
          <a:xfrm>
            <a:off x="1691640" y="1917000"/>
            <a:ext cx="648036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600" b="1" strike="noStrike" spc="-1">
                <a:solidFill>
                  <a:srgbClr val="000000"/>
                </a:solidFill>
                <a:latin typeface="Verdana"/>
              </a:rPr>
              <a:t>Co-founder – </a:t>
            </a:r>
            <a:r>
              <a:rPr lang="en-CA" sz="1600" b="0" strike="noStrike" spc="-1">
                <a:solidFill>
                  <a:srgbClr val="000000"/>
                </a:solidFill>
                <a:latin typeface="Verdana"/>
              </a:rPr>
              <a:t>Drankevich Vitaliy Petrovich</a:t>
            </a:r>
            <a:endParaRPr lang="en-CA" sz="1600" b="0" strike="noStrike" spc="-1">
              <a:latin typeface="Arial"/>
            </a:endParaRPr>
          </a:p>
        </p:txBody>
      </p:sp>
      <p:sp>
        <p:nvSpPr>
          <p:cNvPr id="177" name="CustomShape 2"/>
          <p:cNvSpPr/>
          <p:nvPr/>
        </p:nvSpPr>
        <p:spPr>
          <a:xfrm>
            <a:off x="1547640" y="692640"/>
            <a:ext cx="7056360" cy="1063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CA" sz="1600" b="0" strike="noStrike" spc="-1">
                <a:solidFill>
                  <a:srgbClr val="000000"/>
                </a:solidFill>
                <a:latin typeface="Verdana"/>
              </a:rPr>
              <a:t>Higher education, lawyer. More than 4 years old entrepreneur. Reserve officer of the Border Troops, held command and analytical positions. For about 5.5 years he has been involved in the creation of software for border crossings. </a:t>
            </a:r>
            <a:endParaRPr lang="en-CA" sz="1600" b="0" strike="noStrike" spc="-1">
              <a:latin typeface="Arial"/>
            </a:endParaRPr>
          </a:p>
        </p:txBody>
      </p:sp>
      <p:sp>
        <p:nvSpPr>
          <p:cNvPr id="178" name="CustomShape 3"/>
          <p:cNvSpPr/>
          <p:nvPr/>
        </p:nvSpPr>
        <p:spPr>
          <a:xfrm>
            <a:off x="1619640" y="2205000"/>
            <a:ext cx="6984360" cy="72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CA" sz="1400" b="0" strike="noStrike" spc="-1">
                <a:solidFill>
                  <a:srgbClr val="000000"/>
                </a:solidFill>
                <a:latin typeface="Verdana"/>
              </a:rPr>
              <a:t>Android developer working in a specialty. Experience in creating mobile trading applications. Graduated from college, currently a university student in a correspondence course. </a:t>
            </a:r>
            <a:endParaRPr lang="en-CA" sz="1400" b="0" strike="noStrike" spc="-1">
              <a:latin typeface="Arial"/>
            </a:endParaRPr>
          </a:p>
        </p:txBody>
      </p:sp>
      <p:sp>
        <p:nvSpPr>
          <p:cNvPr id="179" name="CustomShape 4"/>
          <p:cNvSpPr/>
          <p:nvPr/>
        </p:nvSpPr>
        <p:spPr>
          <a:xfrm>
            <a:off x="395640" y="4869000"/>
            <a:ext cx="8280720" cy="51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CA" sz="1400" b="0" strike="noStrike" spc="-1">
                <a:solidFill>
                  <a:srgbClr val="000000"/>
                </a:solidFill>
                <a:latin typeface="Verdana"/>
              </a:rPr>
              <a:t>The co-founders signed a preliminary agreement (Article 399 of the Civil Code of the Republic of Belarus) on the division of shares.  </a:t>
            </a:r>
            <a:endParaRPr lang="en-CA" sz="1400" b="0" strike="noStrike" spc="-1">
              <a:latin typeface="Arial"/>
            </a:endParaRPr>
          </a:p>
        </p:txBody>
      </p:sp>
      <p:sp>
        <p:nvSpPr>
          <p:cNvPr id="180" name="CustomShape 5"/>
          <p:cNvSpPr/>
          <p:nvPr/>
        </p:nvSpPr>
        <p:spPr>
          <a:xfrm>
            <a:off x="2195640" y="5589360"/>
            <a:ext cx="655236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strike="noStrike" spc="-1">
                <a:solidFill>
                  <a:srgbClr val="000000"/>
                </a:solidFill>
                <a:latin typeface="Verdana"/>
              </a:rPr>
              <a:t>+375 29 577-80-87 Sergei Deniskin (CJ Deniskin)</a:t>
            </a:r>
            <a:endParaRPr lang="en-CA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CA" sz="1800" b="0" strike="noStrike" spc="-1">
                <a:solidFill>
                  <a:srgbClr val="000000"/>
                </a:solidFill>
                <a:latin typeface="Verdana"/>
              </a:rPr>
              <a:t>    e-mail: forborder@mail.ru</a:t>
            </a:r>
            <a:endParaRPr lang="en-CA" sz="1800" b="0" strike="noStrike" spc="-1">
              <a:latin typeface="Arial"/>
            </a:endParaRPr>
          </a:p>
        </p:txBody>
      </p:sp>
      <p:pic>
        <p:nvPicPr>
          <p:cNvPr id="181" name="Рисунок 8"/>
          <p:cNvPicPr/>
          <p:nvPr/>
        </p:nvPicPr>
        <p:blipFill>
          <a:blip r:embed="rId2" cstate="print"/>
          <a:stretch/>
        </p:blipFill>
        <p:spPr>
          <a:xfrm>
            <a:off x="467640" y="1917000"/>
            <a:ext cx="935640" cy="1184040"/>
          </a:xfrm>
          <a:prstGeom prst="rect">
            <a:avLst/>
          </a:prstGeom>
          <a:ln>
            <a:noFill/>
          </a:ln>
        </p:spPr>
      </p:pic>
      <p:sp>
        <p:nvSpPr>
          <p:cNvPr id="182" name="CustomShape 6"/>
          <p:cNvSpPr/>
          <p:nvPr/>
        </p:nvSpPr>
        <p:spPr>
          <a:xfrm>
            <a:off x="1619640" y="3429000"/>
            <a:ext cx="727236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600" b="1" strike="noStrike" spc="-1">
                <a:solidFill>
                  <a:srgbClr val="000000"/>
                </a:solidFill>
                <a:latin typeface="Verdana"/>
              </a:rPr>
              <a:t>Co-founder – </a:t>
            </a:r>
            <a:r>
              <a:rPr lang="en-CA" sz="1600" b="0" strike="noStrike" spc="-1">
                <a:solidFill>
                  <a:srgbClr val="000000"/>
                </a:solidFill>
                <a:latin typeface="Verdana"/>
              </a:rPr>
              <a:t>Metelskiy Aleksei Aleksandrovich</a:t>
            </a:r>
            <a:endParaRPr lang="en-CA" sz="1600" b="0" strike="noStrike" spc="-1">
              <a:latin typeface="Arial"/>
            </a:endParaRPr>
          </a:p>
        </p:txBody>
      </p:sp>
      <p:sp>
        <p:nvSpPr>
          <p:cNvPr id="183" name="CustomShape 7"/>
          <p:cNvSpPr/>
          <p:nvPr/>
        </p:nvSpPr>
        <p:spPr>
          <a:xfrm>
            <a:off x="1547640" y="3717000"/>
            <a:ext cx="7128360" cy="72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CA" sz="1400" b="0" strike="noStrike" spc="-1">
                <a:solidFill>
                  <a:srgbClr val="000000"/>
                </a:solidFill>
                <a:latin typeface="Verdana"/>
              </a:rPr>
              <a:t>iOS developer. Higher education, economics and enterprise management. Held positions: deputy director at the enterprise, marketing and sales of IT products. </a:t>
            </a:r>
            <a:endParaRPr lang="en-CA" sz="1400" b="0" strike="noStrike" spc="-1">
              <a:latin typeface="Arial"/>
            </a:endParaRPr>
          </a:p>
        </p:txBody>
      </p:sp>
      <p:pic>
        <p:nvPicPr>
          <p:cNvPr id="184" name="Рисунок 11"/>
          <p:cNvPicPr/>
          <p:nvPr/>
        </p:nvPicPr>
        <p:blipFill>
          <a:blip r:embed="rId3" cstate="print"/>
          <a:stretch/>
        </p:blipFill>
        <p:spPr>
          <a:xfrm>
            <a:off x="467640" y="3429000"/>
            <a:ext cx="1007640" cy="1343880"/>
          </a:xfrm>
          <a:prstGeom prst="rect">
            <a:avLst/>
          </a:prstGeom>
          <a:ln>
            <a:noFill/>
          </a:ln>
        </p:spPr>
      </p:pic>
      <p:pic>
        <p:nvPicPr>
          <p:cNvPr id="185" name="Рисунок 12"/>
          <p:cNvPicPr/>
          <p:nvPr/>
        </p:nvPicPr>
        <p:blipFill>
          <a:blip r:embed="rId4" cstate="print"/>
          <a:stretch/>
        </p:blipFill>
        <p:spPr>
          <a:xfrm>
            <a:off x="467640" y="476640"/>
            <a:ext cx="885240" cy="1223640"/>
          </a:xfrm>
          <a:prstGeom prst="rect">
            <a:avLst/>
          </a:prstGeom>
          <a:ln>
            <a:noFill/>
          </a:ln>
        </p:spPr>
      </p:pic>
      <p:sp>
        <p:nvSpPr>
          <p:cNvPr id="186" name="CustomShape 8"/>
          <p:cNvSpPr/>
          <p:nvPr/>
        </p:nvSpPr>
        <p:spPr>
          <a:xfrm>
            <a:off x="1619640" y="404640"/>
            <a:ext cx="648036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600" b="1" strike="noStrike" spc="-1">
                <a:solidFill>
                  <a:srgbClr val="000000"/>
                </a:solidFill>
                <a:latin typeface="Verdana"/>
              </a:rPr>
              <a:t>Founder of the project  - </a:t>
            </a:r>
            <a:r>
              <a:rPr lang="en-CA" sz="1600" b="0" strike="noStrike" spc="-1">
                <a:solidFill>
                  <a:srgbClr val="000000"/>
                </a:solidFill>
                <a:latin typeface="Verdana"/>
              </a:rPr>
              <a:t>Deniskin Sergei Evgenyevich</a:t>
            </a:r>
            <a:endParaRPr lang="en-CA" sz="1600" b="0" strike="noStrike" spc="-1">
              <a:latin typeface="Arial"/>
            </a:endParaRPr>
          </a:p>
        </p:txBody>
      </p:sp>
      <p:pic>
        <p:nvPicPr>
          <p:cNvPr id="187" name="Рисунок 7"/>
          <p:cNvPicPr/>
          <p:nvPr/>
        </p:nvPicPr>
        <p:blipFill>
          <a:blip r:embed="rId5" cstate="print"/>
          <a:stretch/>
        </p:blipFill>
        <p:spPr>
          <a:xfrm>
            <a:off x="526320" y="5589360"/>
            <a:ext cx="1669320" cy="592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2190</TotalTime>
  <Words>1568</Words>
  <Application>Microsoft Office PowerPoint</Application>
  <PresentationFormat>Экран (4:3)</PresentationFormat>
  <Paragraphs>124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Office Theme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Сергей Д</dc:creator>
  <dc:description/>
  <cp:lastModifiedBy>Сергей Д</cp:lastModifiedBy>
  <cp:revision>259</cp:revision>
  <dcterms:created xsi:type="dcterms:W3CDTF">2021-04-07T18:32:55Z</dcterms:created>
  <dcterms:modified xsi:type="dcterms:W3CDTF">2021-06-25T13:10:33Z</dcterms:modified>
  <dc:language>en-CA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17</vt:i4>
  </property>
</Properties>
</file>